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9" r:id="rId4"/>
    <p:sldId id="261" r:id="rId5"/>
    <p:sldId id="262" r:id="rId6"/>
    <p:sldId id="260" r:id="rId7"/>
    <p:sldId id="266" r:id="rId8"/>
    <p:sldId id="270" r:id="rId9"/>
    <p:sldId id="263" r:id="rId10"/>
    <p:sldId id="267" r:id="rId11"/>
    <p:sldId id="268" r:id="rId12"/>
    <p:sldId id="265" r:id="rId13"/>
    <p:sldId id="271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54" autoAdjust="0"/>
  </p:normalViewPr>
  <p:slideViewPr>
    <p:cSldViewPr snapToGrid="0">
      <p:cViewPr varScale="1">
        <p:scale>
          <a:sx n="44" d="100"/>
          <a:sy n="44" d="100"/>
        </p:scale>
        <p:origin x="15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левом столбце – обласи применения – реконструкция метаболических сетей(статья </a:t>
            </a:r>
            <a:r>
              <a:rPr lang="en-US" baseline="0" dirty="0" err="1" smtClean="0"/>
              <a:t>villaverde</a:t>
            </a:r>
            <a:r>
              <a:rPr lang="ru-RU" baseline="0" dirty="0" smtClean="0"/>
              <a:t>), генных сетей, нейронных сетей, пространственных контактов в биополимерах(белки, РНК. хроматин), и тд</a:t>
            </a:r>
          </a:p>
          <a:p>
            <a:r>
              <a:rPr lang="ru-RU" baseline="0" dirty="0" smtClean="0"/>
              <a:t>Справа – картинки без подписей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694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6855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30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0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551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7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Кавыч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–Иван Арсентьев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«Введите тут цитату».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в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 — 3 ш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journals.plos.org/ploscompbiol/article?id=info:doi/10.1371/journal.pcbi.100205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0" y="4029222"/>
            <a:ext cx="13004799" cy="1949626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000" cap="all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программного модуля для выявления тройных </a:t>
            </a:r>
            <a:r>
              <a:rPr lang="ru-RU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взаимодействий в биологических сетях 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учетом временных задержек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3868244" y="2536510"/>
            <a:ext cx="5268310" cy="660284"/>
          </a:xfrm>
          <a:prstGeom prst="rect">
            <a:avLst/>
          </a:prstGeom>
        </p:spPr>
        <p:txBody>
          <a:bodyPr/>
          <a:lstStyle>
            <a:lvl1pPr algn="r" defTabSz="443991">
              <a:defRPr sz="304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Фирсов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Артемий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Борисович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860407" y="493494"/>
            <a:ext cx="928398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Новосибирский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государственный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университет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Физический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факультет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Кафедра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автоматизации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физико-технических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исследований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" name="IMG_0237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17830" y="205303"/>
            <a:ext cx="1456786" cy="145678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hape 123"/>
          <p:cNvSpPr/>
          <p:nvPr/>
        </p:nvSpPr>
        <p:spPr>
          <a:xfrm>
            <a:off x="1860407" y="7451079"/>
            <a:ext cx="92897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Научный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Титов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Игорь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Иванович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к.ф.-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м.н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с.н.с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4" name="Shape 124"/>
          <p:cNvSpPr/>
          <p:nvPr/>
        </p:nvSpPr>
        <p:spPr>
          <a:xfrm>
            <a:off x="1035654" y="6641534"/>
            <a:ext cx="1093349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4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Место выполнения: ИЦиГ, лаборатория молекулярно-генетических систем</a:t>
            </a:r>
          </a:p>
        </p:txBody>
      </p:sp>
      <p:pic>
        <p:nvPicPr>
          <p:cNvPr id="125" name="D88B4ECA-4E51-4BD9-A48F-33CE8B3D0ADB-L0-001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0211"/>
            <a:ext cx="1786970" cy="178697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5650865" y="9271000"/>
            <a:ext cx="170307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r>
              <a:t>19.10.2016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10</a:t>
            </a:fld>
            <a:r>
              <a:rPr dirty="0"/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1381648" y="151837"/>
            <a:ext cx="10241586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Существующие решения нахождения </a:t>
            </a:r>
          </a:p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взаимодействий</a:t>
            </a:r>
          </a:p>
        </p:txBody>
      </p:sp>
      <p:sp>
        <p:nvSpPr>
          <p:cNvPr id="7" name="Shape 139"/>
          <p:cNvSpPr/>
          <p:nvPr/>
        </p:nvSpPr>
        <p:spPr>
          <a:xfrm>
            <a:off x="221726" y="8146180"/>
            <a:ext cx="633200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Villaverde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A., Ross, J.,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Morán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F., and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J.R. (2014). MIDER: network inference with mutual information distance and entropy reduction.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ONE 9(5):e96732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98" name="Picture 2" descr="Картинки по запросу mider matla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26" y="2098725"/>
            <a:ext cx="4924399" cy="155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29"/>
          <p:cNvSpPr/>
          <p:nvPr/>
        </p:nvSpPr>
        <p:spPr>
          <a:xfrm>
            <a:off x="102656" y="4118380"/>
            <a:ext cx="6451077" cy="378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Выявляет прямые взаимодействия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Учитывает временные задержки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Открытая реализация в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учитывает тройные взаимодействия</a:t>
            </a:r>
          </a:p>
        </p:txBody>
      </p:sp>
      <p:sp>
        <p:nvSpPr>
          <p:cNvPr id="12" name="Shape 129"/>
          <p:cNvSpPr/>
          <p:nvPr/>
        </p:nvSpPr>
        <p:spPr>
          <a:xfrm>
            <a:off x="6451077" y="4118380"/>
            <a:ext cx="6451077" cy="378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70000" lnSpcReduction="2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Выявляет прямые взаимодействия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учитывает временные задержки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Нет реализации в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MatLab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Учитывает 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тройные взаимодействия</a:t>
            </a:r>
          </a:p>
        </p:txBody>
      </p:sp>
      <p:sp>
        <p:nvSpPr>
          <p:cNvPr id="14" name="Shape 139"/>
          <p:cNvSpPr/>
          <p:nvPr/>
        </p:nvSpPr>
        <p:spPr>
          <a:xfrm>
            <a:off x="6570147" y="8146180"/>
            <a:ext cx="6332007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quantitative modeling of chromatin factor interactions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Zhou J,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Troyanskaya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Biol. 2014 Mar 27;10(3):e1003525.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10.1371/journal.pcbi.1003525.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eCollection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2014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Shape 139"/>
          <p:cNvSpPr/>
          <p:nvPr/>
        </p:nvSpPr>
        <p:spPr>
          <a:xfrm>
            <a:off x="6672794" y="2098725"/>
            <a:ext cx="633200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Quantitative Modeling of Chromatin Factor Interactions</a:t>
            </a:r>
          </a:p>
        </p:txBody>
      </p:sp>
    </p:spTree>
    <p:extLst>
      <p:ext uri="{BB962C8B-B14F-4D97-AF65-F5344CB8AC3E}">
        <p14:creationId xmlns:p14="http://schemas.microsoft.com/office/powerpoint/2010/main" val="23258512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11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3322088" y="498086"/>
            <a:ext cx="636071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Регуляризация Шмидта</a:t>
            </a:r>
          </a:p>
        </p:txBody>
      </p:sp>
    </p:spTree>
    <p:extLst>
      <p:ext uri="{BB962C8B-B14F-4D97-AF65-F5344CB8AC3E}">
        <p14:creationId xmlns:p14="http://schemas.microsoft.com/office/powerpoint/2010/main" val="38484927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12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746354" y="498086"/>
            <a:ext cx="3512180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работы</a:t>
            </a:r>
          </a:p>
        </p:txBody>
      </p:sp>
      <p:sp>
        <p:nvSpPr>
          <p:cNvPr id="13" name="Shape 139"/>
          <p:cNvSpPr/>
          <p:nvPr/>
        </p:nvSpPr>
        <p:spPr>
          <a:xfrm>
            <a:off x="661580" y="1723085"/>
            <a:ext cx="1167765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ru-RU" alt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модуля для нахождения тройных взаимодействий в биологических сетях с учетом временных задержек</a:t>
            </a:r>
            <a:endParaRPr lang="en-US" alt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137"/>
          <p:cNvSpPr/>
          <p:nvPr/>
        </p:nvSpPr>
        <p:spPr>
          <a:xfrm>
            <a:off x="5527381" y="3117362"/>
            <a:ext cx="1976503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</a:p>
        </p:txBody>
      </p:sp>
      <p:sp>
        <p:nvSpPr>
          <p:cNvPr id="10" name="Shape 129"/>
          <p:cNvSpPr/>
          <p:nvPr/>
        </p:nvSpPr>
        <p:spPr>
          <a:xfrm>
            <a:off x="661580" y="4118380"/>
            <a:ext cx="11677650" cy="4568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Реализация алгоритма нахождения тройных взамодействий на основе алгоритма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MIDER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Оптимизация алгоритма регуляризацией Шмидта</a:t>
            </a:r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Тестирование алгоритма на площадке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DREAM Challenges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FontTx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Доработка алгоритма методом 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учета временных </a:t>
            </a: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задержек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340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13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4485870" y="498086"/>
            <a:ext cx="4033155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https://upload.wikimedia.org/wikipedia/commons/6/69/Euclidean_vs_DT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147"/>
            <a:ext cx="4293973" cy="608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47" y="2485914"/>
            <a:ext cx="4215358" cy="4539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618" y="2826596"/>
            <a:ext cx="4303573" cy="1054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973" y="4400360"/>
            <a:ext cx="4478974" cy="430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7396" y="5350419"/>
            <a:ext cx="4247362" cy="18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71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2</a:t>
            </a:fld>
            <a:r>
              <a:rPr dirty="0"/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3552081" y="193286"/>
            <a:ext cx="590065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применения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Картинки по запросу gene networ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04204"/>
            <a:ext cx="5086350" cy="30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074" y="1393951"/>
            <a:ext cx="6217022" cy="249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b/ba/TRNA-Phe_yeast_1ehz.png/800px-TRNA-Phe_yeast_1ehz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5178591"/>
            <a:ext cx="3009900" cy="29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139"/>
          <p:cNvSpPr/>
          <p:nvPr/>
        </p:nvSpPr>
        <p:spPr>
          <a:xfrm>
            <a:off x="914400" y="4073715"/>
            <a:ext cx="428625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Генная сеть, приводящая к шизофрении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139"/>
          <p:cNvSpPr/>
          <p:nvPr/>
        </p:nvSpPr>
        <p:spPr>
          <a:xfrm>
            <a:off x="6785180" y="3889049"/>
            <a:ext cx="623772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динамики нейронной сети в зависимости от ее структуры на основе анализа взаимодействий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39"/>
          <p:cNvSpPr/>
          <p:nvPr/>
        </p:nvSpPr>
        <p:spPr>
          <a:xfrm>
            <a:off x="514350" y="8541325"/>
            <a:ext cx="611505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Компактизация транспортной РНК, основанная на взаимодействии компонент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29"/>
          <p:cNvSpPr/>
          <p:nvPr/>
        </p:nvSpPr>
        <p:spPr>
          <a:xfrm>
            <a:off x="6821391" y="5099637"/>
            <a:ext cx="6201515" cy="4322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аминокислот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данных ДНК-микрочипов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analysis </a:t>
            </a:r>
            <a:endParaRPr lang="ru-RU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Взамодействие живых существ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научных коллективов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8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3</a:t>
            </a:fld>
            <a:r>
              <a:rPr dirty="0"/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3552081" y="193286"/>
            <a:ext cx="5900654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Области применения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 descr="Картинки по запросу gene network analy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50" y="2065591"/>
            <a:ext cx="3802936" cy="226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upload.wikimedia.org/wikipedia/commons/thumb/b/ba/TRNA-Phe_yeast_1ehz.png/800px-TRNA-Phe_yeast_1ehz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13" y="5797834"/>
            <a:ext cx="3009900" cy="297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hape 129"/>
          <p:cNvSpPr/>
          <p:nvPr/>
        </p:nvSpPr>
        <p:spPr>
          <a:xfrm>
            <a:off x="51875" y="1732140"/>
            <a:ext cx="4723201" cy="6824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50800" tIns="50800" rIns="50800" bIns="50800" anchor="t">
            <a:noAutofit/>
          </a:bodyPr>
          <a:lstStyle/>
          <a:p>
            <a:pPr algn="l" defTabSz="379729">
              <a:lnSpc>
                <a:spcPct val="120000"/>
              </a:lnSpc>
              <a:spcBef>
                <a:spcPts val="2900"/>
              </a:spcBef>
              <a:buSzPct val="82000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Реконструкция: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Метаболических сетей 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Генных сетей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Нейронных сетей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Пространственных контактов в биополимерах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белки, РНК, хроматин)</a:t>
            </a:r>
          </a:p>
          <a:p>
            <a:pPr marL="457200" indent="-457200" algn="l" defTabSz="379729">
              <a:lnSpc>
                <a:spcPct val="120000"/>
              </a:lnSpc>
              <a:spcBef>
                <a:spcPts val="2900"/>
              </a:spcBef>
              <a:buSzPct val="82000"/>
              <a:buFont typeface="+mj-lt"/>
              <a:buAutoNum type="arabicPeriod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т.д.</a:t>
            </a:r>
            <a:endParaRPr lang="en-US" sz="2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https://upload.wikimedia.org/wikipedia/commons/9/9d/Metabolic_Network_Model_for_Escherichia_coli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17463" r="18852" b="1899"/>
          <a:stretch/>
        </p:blipFill>
        <p:spPr bwMode="auto">
          <a:xfrm>
            <a:off x="5018963" y="2080488"/>
            <a:ext cx="1873558" cy="281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35"/>
          <p:cNvSpPr/>
          <p:nvPr/>
        </p:nvSpPr>
        <p:spPr>
          <a:xfrm>
            <a:off x="8598322" y="5827356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/>
              <a:t>3</a:t>
            </a:r>
            <a:r>
              <a:rPr sz="2800" dirty="0" smtClean="0"/>
              <a:t>￼</a:t>
            </a:r>
            <a:endParaRPr sz="2800" dirty="0"/>
          </a:p>
        </p:txBody>
      </p:sp>
      <p:pic>
        <p:nvPicPr>
          <p:cNvPr id="2052" name="Picture 4" descr="Картинки по запросу neural network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908" y="5827356"/>
            <a:ext cx="4102892" cy="3077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hape 135"/>
          <p:cNvSpPr/>
          <p:nvPr/>
        </p:nvSpPr>
        <p:spPr>
          <a:xfrm>
            <a:off x="8598322" y="2080488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2</a:t>
            </a:r>
            <a:r>
              <a:rPr sz="2800" dirty="0" smtClean="0"/>
              <a:t>￼</a:t>
            </a:r>
            <a:endParaRPr sz="2800" dirty="0"/>
          </a:p>
        </p:txBody>
      </p:sp>
      <p:sp>
        <p:nvSpPr>
          <p:cNvPr id="16" name="Shape 135"/>
          <p:cNvSpPr/>
          <p:nvPr/>
        </p:nvSpPr>
        <p:spPr>
          <a:xfrm>
            <a:off x="4715378" y="5827356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4</a:t>
            </a:r>
            <a:r>
              <a:rPr sz="2800" dirty="0" smtClean="0"/>
              <a:t>￼</a:t>
            </a:r>
            <a:endParaRPr sz="2800" dirty="0"/>
          </a:p>
        </p:txBody>
      </p:sp>
      <p:sp>
        <p:nvSpPr>
          <p:cNvPr id="17" name="Shape 135"/>
          <p:cNvSpPr/>
          <p:nvPr/>
        </p:nvSpPr>
        <p:spPr>
          <a:xfrm>
            <a:off x="4715378" y="2065592"/>
            <a:ext cx="30358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defRPr sz="4000"/>
            </a:pPr>
            <a:r>
              <a:rPr lang="en-US" sz="2800" dirty="0" smtClean="0"/>
              <a:t>1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6868888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4</a:t>
            </a:fld>
            <a:r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4277435" y="193286"/>
            <a:ext cx="444993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Нейронные сети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459" y="1708150"/>
            <a:ext cx="95250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39"/>
          <p:cNvSpPr/>
          <p:nvPr/>
        </p:nvSpPr>
        <p:spPr>
          <a:xfrm>
            <a:off x="1800227" y="6250625"/>
            <a:ext cx="940435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Выявление динамики нейронной сети в зависимости от ее структуры на основе анализа взаимодействий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39"/>
          <p:cNvSpPr/>
          <p:nvPr/>
        </p:nvSpPr>
        <p:spPr>
          <a:xfrm>
            <a:off x="304799" y="8069847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Pernice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V,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Staude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B,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Cardanobile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S, Rotter S (2011) How Structure Determines Correlations in Neuronal Networks.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PLoS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Biol</a:t>
            </a:r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7(5): e1002059. doi:10.1371/journal.pcbi.1002059</a:t>
            </a:r>
          </a:p>
          <a:p>
            <a:pPr hangingPunct="1"/>
            <a:r>
              <a:rPr lang="en-US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http://journals.plos.org/ploscompbiol/article?id=info:doi/10.1371/journal.pcbi.1002059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39"/>
          <p:cNvSpPr/>
          <p:nvPr/>
        </p:nvSpPr>
        <p:spPr>
          <a:xfrm>
            <a:off x="0" y="10296267"/>
            <a:ext cx="1245870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Schizophrenia Gene Networks Found, with Link to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Autism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November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12,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2012, Columbia University Medical Center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Shape 139"/>
          <p:cNvSpPr/>
          <p:nvPr/>
        </p:nvSpPr>
        <p:spPr>
          <a:xfrm>
            <a:off x="2635249" y="9137721"/>
            <a:ext cx="712470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Генная сеть, приводящая к шизофрении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668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5</a:t>
            </a:fld>
            <a:r>
              <a:t>￼</a:t>
            </a:r>
          </a:p>
        </p:txBody>
      </p:sp>
      <p:sp>
        <p:nvSpPr>
          <p:cNvPr id="137" name="Shape 137"/>
          <p:cNvSpPr/>
          <p:nvPr/>
        </p:nvSpPr>
        <p:spPr>
          <a:xfrm>
            <a:off x="4369612" y="193286"/>
            <a:ext cx="426559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Другие области</a:t>
            </a:r>
          </a:p>
        </p:txBody>
      </p:sp>
      <p:sp>
        <p:nvSpPr>
          <p:cNvPr id="5" name="Shape 129"/>
          <p:cNvSpPr/>
          <p:nvPr/>
        </p:nvSpPr>
        <p:spPr>
          <a:xfrm>
            <a:off x="2031236" y="1773201"/>
            <a:ext cx="8942342" cy="6023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аминокислот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Анализ данных ДНК-микрочипов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Spatial analysis </a:t>
            </a:r>
            <a:endParaRPr lang="ru-RU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Взамодействие живых существ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Взаимодействие научных коллективов</a:t>
            </a:r>
          </a:p>
        </p:txBody>
      </p:sp>
    </p:spTree>
    <p:extLst>
      <p:ext uri="{BB962C8B-B14F-4D97-AF65-F5344CB8AC3E}">
        <p14:creationId xmlns:p14="http://schemas.microsoft.com/office/powerpoint/2010/main" val="3530447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3731"/>
            <a:ext cx="4139786" cy="4884132"/>
          </a:xfrm>
          <a:prstGeom prst="rect">
            <a:avLst/>
          </a:prstGeom>
        </p:spPr>
      </p:pic>
      <p:sp>
        <p:nvSpPr>
          <p:cNvPr id="6" name="Shape 137"/>
          <p:cNvSpPr/>
          <p:nvPr/>
        </p:nvSpPr>
        <p:spPr>
          <a:xfrm>
            <a:off x="3508809" y="193286"/>
            <a:ext cx="5987216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взаимодействий</a:t>
            </a:r>
          </a:p>
        </p:txBody>
      </p:sp>
      <p:sp>
        <p:nvSpPr>
          <p:cNvPr id="8" name="Shape 139"/>
          <p:cNvSpPr/>
          <p:nvPr/>
        </p:nvSpPr>
        <p:spPr>
          <a:xfrm>
            <a:off x="324382" y="9753600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 hangingPunct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Inferring Pairwise Interactions from Biological Data Using Maximum-Entropy Probability Models Richard R.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Stein,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Debora S.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Marks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Chris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Sander</a:t>
            </a:r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s. PLoS Comput Biol 11(7): e1004182. doi:10.1371/journal. pcbi.1004182</a:t>
            </a:r>
            <a:endParaRPr lang="en-US" alt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hape 139"/>
          <p:cNvSpPr/>
          <p:nvPr/>
        </p:nvSpPr>
        <p:spPr>
          <a:xfrm>
            <a:off x="8326204" y="2201722"/>
            <a:ext cx="413384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Высокого порядка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Shape 139"/>
          <p:cNvSpPr/>
          <p:nvPr/>
        </p:nvSpPr>
        <p:spPr>
          <a:xfrm>
            <a:off x="1186715" y="2142745"/>
            <a:ext cx="17663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Парные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 t="42408" r="-1915" b="1227"/>
          <a:stretch/>
        </p:blipFill>
        <p:spPr>
          <a:xfrm>
            <a:off x="7666987" y="3970987"/>
            <a:ext cx="5337813" cy="3718477"/>
          </a:xfrm>
          <a:prstGeom prst="rect">
            <a:avLst/>
          </a:prstGeom>
        </p:spPr>
      </p:pic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6</a:t>
            </a:fld>
            <a:r>
              <a:rPr dirty="0"/>
              <a:t>￼</a:t>
            </a:r>
          </a:p>
        </p:txBody>
      </p:sp>
      <p:sp>
        <p:nvSpPr>
          <p:cNvPr id="13" name="Shape 139"/>
          <p:cNvSpPr/>
          <p:nvPr/>
        </p:nvSpPr>
        <p:spPr>
          <a:xfrm>
            <a:off x="324382" y="7689464"/>
            <a:ext cx="1266299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Прямые и непрямые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Shape 139"/>
          <p:cNvSpPr/>
          <p:nvPr/>
        </p:nvSpPr>
        <p:spPr>
          <a:xfrm>
            <a:off x="2493030" y="7689464"/>
            <a:ext cx="1177096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Прямые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47" y="4209623"/>
            <a:ext cx="2989079" cy="280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101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7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3051952" y="193286"/>
            <a:ext cx="6900928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Тройные взаимодействия</a:t>
            </a:r>
          </a:p>
        </p:txBody>
      </p:sp>
      <p:sp>
        <p:nvSpPr>
          <p:cNvPr id="10" name="Shape 129"/>
          <p:cNvSpPr/>
          <p:nvPr/>
        </p:nvSpPr>
        <p:spPr>
          <a:xfrm>
            <a:off x="3845307" y="1707524"/>
            <a:ext cx="9153057" cy="229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Тройные взаимодействия присутствуют в реальных биологических системах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Алгоритмы, учитывающие тройные взаимодействия, являются лидерами в </a:t>
            </a:r>
            <a:r>
              <a:rPr lang="en-US" sz="2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DREAM Challenge</a:t>
            </a:r>
            <a:endParaRPr lang="ru-RU" sz="27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449"/>
            <a:ext cx="3682431" cy="3458283"/>
          </a:xfrm>
          <a:prstGeom prst="rect">
            <a:avLst/>
          </a:prstGeom>
        </p:spPr>
      </p:pic>
      <p:sp>
        <p:nvSpPr>
          <p:cNvPr id="14" name="Shape 129"/>
          <p:cNvSpPr/>
          <p:nvPr/>
        </p:nvSpPr>
        <p:spPr>
          <a:xfrm>
            <a:off x="54551" y="5064100"/>
            <a:ext cx="12998364" cy="4050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 of higher-order neuronal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interactions based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conditional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inference,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Gütig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Aertsen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Stefan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Rotter. </a:t>
            </a:r>
          </a:p>
          <a:p>
            <a:pPr algn="l"/>
            <a:endParaRPr lang="en-US" sz="2400" i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quantitative modeling of chromatin factor interactions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Zhou J, 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Troyanskaya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OG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High-Order Correlations in High-Dimensional Biological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Xiang Zhang, Feng Pan, and Wei Wang Department of Computer Science University of North Carolina at Chapel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Hill</a:t>
            </a: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DTW-MIC </a:t>
            </a:r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Coexpression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Networks from Time-Course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Samantha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Riccadonna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Giuseppe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Jurman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Roberto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Visintainer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Michele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Filosi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Cesare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Furlanello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924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8</a:t>
            </a:fld>
            <a:r>
              <a:t>￼</a:t>
            </a:r>
          </a:p>
        </p:txBody>
      </p:sp>
      <p:sp>
        <p:nvSpPr>
          <p:cNvPr id="11" name="Shape 137"/>
          <p:cNvSpPr/>
          <p:nvPr/>
        </p:nvSpPr>
        <p:spPr>
          <a:xfrm>
            <a:off x="198649" y="222341"/>
            <a:ext cx="1271021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Взаимодействия с учетом временной задержки</a:t>
            </a:r>
          </a:p>
        </p:txBody>
      </p:sp>
      <p:sp>
        <p:nvSpPr>
          <p:cNvPr id="12" name="Shape 129"/>
          <p:cNvSpPr/>
          <p:nvPr/>
        </p:nvSpPr>
        <p:spPr>
          <a:xfrm>
            <a:off x="838733" y="4240668"/>
            <a:ext cx="11430000" cy="1548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результат взаимодействия виден спустя некоторое время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25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 задержек позволяет воостановить историю взаимодействий</a:t>
            </a:r>
          </a:p>
        </p:txBody>
      </p:sp>
      <p:pic>
        <p:nvPicPr>
          <p:cNvPr id="1028" name="Picture 4" descr="An external file that holds a picture, illustration, etc.&#10;Object name is 1471-2105-11-15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116" y="1313597"/>
            <a:ext cx="6717742" cy="284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29"/>
          <p:cNvSpPr/>
          <p:nvPr/>
        </p:nvSpPr>
        <p:spPr>
          <a:xfrm>
            <a:off x="0" y="5949169"/>
            <a:ext cx="12998364" cy="330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Autofit/>
          </a:bodyPr>
          <a:lstStyle/>
          <a:p>
            <a:pPr algn="l"/>
            <a:r>
              <a:rPr lang="en-US" sz="2400" i="1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TimeDelay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-ARACNE: Reverse engineering of gene networks from time-course data by an information theoretic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Zoppoli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P.,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Morganella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S.,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Ceccarelli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M.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BMC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Bioinform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 smtClean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MIDER: Network Inference with Mutual Information Distance and Entropy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Reduction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Alejandro F.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Villaverde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John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Ross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Federico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Morán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Julio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Banga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400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03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6451077" y="68176"/>
            <a:ext cx="102656" cy="94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endParaRPr dirty="0"/>
          </a:p>
        </p:txBody>
      </p:sp>
      <p:sp>
        <p:nvSpPr>
          <p:cNvPr id="130" name="Shape 130"/>
          <p:cNvSpPr/>
          <p:nvPr/>
        </p:nvSpPr>
        <p:spPr>
          <a:xfrm>
            <a:off x="11673659" y="9042400"/>
            <a:ext cx="133114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4000"/>
            </a:pPr>
            <a:fld id="{86CB4B4D-7CA3-9044-876B-883B54F8677D}" type="slidenum">
              <a:t>9</a:t>
            </a:fld>
            <a:r>
              <a:t>￼</a:t>
            </a:r>
          </a:p>
        </p:txBody>
      </p:sp>
      <p:sp>
        <p:nvSpPr>
          <p:cNvPr id="6" name="Shape 137"/>
          <p:cNvSpPr/>
          <p:nvPr/>
        </p:nvSpPr>
        <p:spPr>
          <a:xfrm>
            <a:off x="147321" y="193286"/>
            <a:ext cx="12710211" cy="795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ru-RU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Взаимодействия с учетом временной задержки</a:t>
            </a:r>
          </a:p>
        </p:txBody>
      </p:sp>
      <p:sp>
        <p:nvSpPr>
          <p:cNvPr id="9" name="Shape 129"/>
          <p:cNvSpPr/>
          <p:nvPr/>
        </p:nvSpPr>
        <p:spPr>
          <a:xfrm>
            <a:off x="787405" y="6603548"/>
            <a:ext cx="11430000" cy="1764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85000" lnSpcReduction="10000"/>
          </a:bodyPr>
          <a:lstStyle/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 результат взаимодействия виден спустя некоторое время</a:t>
            </a:r>
          </a:p>
          <a:p>
            <a:pPr marL="441463" indent="-441463" algn="l" defTabSz="379729">
              <a:lnSpc>
                <a:spcPct val="120000"/>
              </a:lnSpc>
              <a:spcBef>
                <a:spcPts val="2900"/>
              </a:spcBef>
              <a:buSzPct val="82000"/>
              <a:buChar char="•"/>
              <a:defRPr sz="3900">
                <a:solidFill>
                  <a:srgbClr val="535353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ru-RU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Учет задержек позволяет воостановить историю взаимодействий</a:t>
            </a:r>
          </a:p>
        </p:txBody>
      </p:sp>
      <p:pic>
        <p:nvPicPr>
          <p:cNvPr id="2050" name="Picture 2" descr="https://static-content.springer.com/image/art%3A10.1186%2F1752-0509-6-62/MediaObjects/12918_2011_Article_1010_Fig1_HTM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5" y="1718182"/>
            <a:ext cx="114300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hape 139"/>
          <p:cNvSpPr/>
          <p:nvPr/>
        </p:nvSpPr>
        <p:spPr>
          <a:xfrm>
            <a:off x="398831" y="9897620"/>
            <a:ext cx="12458701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000">
                <a:solidFill>
                  <a:srgbClr val="414141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Simultaneous learning of instantaneous and time-delayed genetic interactions using novel information theoretic scoring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Nizamul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Morshed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Madhu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Chetty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Nguyen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Xuan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Vinh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BMC Systems Biology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2012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:62,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 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10.1186/1752-0509-6-62, ©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Morshed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al; licensee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Central Ltd. 2012</a:t>
            </a:r>
          </a:p>
        </p:txBody>
      </p:sp>
    </p:spTree>
    <p:extLst>
      <p:ext uri="{BB962C8B-B14F-4D97-AF65-F5344CB8AC3E}">
        <p14:creationId xmlns:p14="http://schemas.microsoft.com/office/powerpoint/2010/main" val="30202369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571</Words>
  <Application>Microsoft Office PowerPoint</Application>
  <PresentationFormat>Custom</PresentationFormat>
  <Paragraphs>104</Paragraphs>
  <Slides>13</Slides>
  <Notes>9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Helvetica</vt:lpstr>
      <vt:lpstr>Helvetica Light</vt:lpstr>
      <vt:lpstr>Helvetica Neue</vt:lpstr>
      <vt:lpstr>Symbol</vt:lpstr>
      <vt:lpstr>Tahoma</vt:lpstr>
      <vt:lpstr>Times New Roman</vt:lpstr>
      <vt:lpstr>White</vt:lpstr>
      <vt:lpstr>Разработка программного модуля для выявления тройных взаимодействий в биологических сетях с учетом временных задержек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комплекса для анализа взаимодействий</dc:title>
  <dc:creator>Artemiy Firsov</dc:creator>
  <cp:lastModifiedBy>Artemiy Firsov</cp:lastModifiedBy>
  <cp:revision>41</cp:revision>
  <dcterms:modified xsi:type="dcterms:W3CDTF">2016-11-02T03:56:01Z</dcterms:modified>
</cp:coreProperties>
</file>