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3" r:id="rId3"/>
    <p:sldId id="264" r:id="rId4"/>
    <p:sldId id="262" r:id="rId5"/>
    <p:sldId id="259" r:id="rId6"/>
    <p:sldId id="260" r:id="rId7"/>
    <p:sldId id="257" r:id="rId8"/>
    <p:sldId id="265" r:id="rId9"/>
    <p:sldId id="267" r:id="rId10"/>
    <p:sldId id="268" r:id="rId11"/>
    <p:sldId id="269" r:id="rId12"/>
    <p:sldId id="266" r:id="rId13"/>
    <p:sldId id="271" r:id="rId14"/>
    <p:sldId id="270" r:id="rId15"/>
    <p:sldId id="272" r:id="rId16"/>
    <p:sldId id="273" r:id="rId17"/>
    <p:sldId id="261" r:id="rId18"/>
    <p:sldId id="274" r:id="rId19"/>
  </p:sldIdLst>
  <p:sldSz cx="9144000" cy="5143500" type="screen16x9"/>
  <p:notesSz cx="6858000" cy="9144000"/>
  <p:embeddedFontLs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Montserrat" panose="020B0604020202020204" charset="-52"/>
      <p:regular r:id="rId25"/>
      <p:bold r:id="rId26"/>
      <p:italic r:id="rId27"/>
      <p:boldItalic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6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9b8dc148e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9b8dc148e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5c285cb2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5c285cb2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9b8dc14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9b8dc14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9b8dc148e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9b8dc148e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temkaDS/final_project/blob/main/Bank_churners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007213" y="1169856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Финальный проект курса Data Science</a:t>
            </a:r>
            <a:endParaRPr dirty="0"/>
          </a:p>
        </p:txBody>
      </p:sp>
      <p:sp>
        <p:nvSpPr>
          <p:cNvPr id="135" name="Google Shape;135;p13"/>
          <p:cNvSpPr txBox="1"/>
          <p:nvPr/>
        </p:nvSpPr>
        <p:spPr>
          <a:xfrm>
            <a:off x="6628400" y="4286250"/>
            <a:ext cx="220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Автор: Фомкин А. Г.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2000">
              <a:schemeClr val="accent1">
                <a:lumMod val="0"/>
                <a:lumOff val="100000"/>
              </a:schemeClr>
            </a:gs>
            <a:gs pos="91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60355136-8C1E-4C13-8C71-23DFF2BFC630}"/>
              </a:ext>
            </a:extLst>
          </p:cNvPr>
          <p:cNvSpPr/>
          <p:nvPr/>
        </p:nvSpPr>
        <p:spPr>
          <a:xfrm>
            <a:off x="2404101" y="214825"/>
            <a:ext cx="4659639" cy="573845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Логистическая регрессия</a:t>
            </a:r>
            <a:r>
              <a:rPr lang="en-US" dirty="0">
                <a:solidFill>
                  <a:schemeClr val="tx1"/>
                </a:solidFill>
              </a:rPr>
              <a:t> (5</a:t>
            </a:r>
            <a:r>
              <a:rPr lang="ru-RU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%)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DF81EF-5AE9-41BB-A303-2FB0C7286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44" y="868681"/>
            <a:ext cx="8196756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4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2000">
              <a:schemeClr val="accent1">
                <a:lumMod val="0"/>
                <a:lumOff val="100000"/>
              </a:schemeClr>
            </a:gs>
            <a:gs pos="91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60355136-8C1E-4C13-8C71-23DFF2BFC630}"/>
              </a:ext>
            </a:extLst>
          </p:cNvPr>
          <p:cNvSpPr/>
          <p:nvPr/>
        </p:nvSpPr>
        <p:spPr>
          <a:xfrm>
            <a:off x="2404101" y="214825"/>
            <a:ext cx="4659639" cy="573845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RandomForestRegressor(73%)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168805-FD6B-4451-9DE5-286946502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863983"/>
            <a:ext cx="8183880" cy="427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74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FCF54DE-995A-4C6F-9054-D20454FC1CD5}"/>
              </a:ext>
            </a:extLst>
          </p:cNvPr>
          <p:cNvSpPr/>
          <p:nvPr/>
        </p:nvSpPr>
        <p:spPr>
          <a:xfrm>
            <a:off x="2422129" y="207834"/>
            <a:ext cx="4299741" cy="3429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Обучение модели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8BF98CE-5BC4-4484-ADF8-002DC53A5E60}"/>
              </a:ext>
            </a:extLst>
          </p:cNvPr>
          <p:cNvCxnSpPr/>
          <p:nvPr/>
        </p:nvCxnSpPr>
        <p:spPr>
          <a:xfrm>
            <a:off x="4571999" y="561125"/>
            <a:ext cx="0" cy="24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B520282-B8E3-437D-A817-0AA557F5302F}"/>
              </a:ext>
            </a:extLst>
          </p:cNvPr>
          <p:cNvSpPr/>
          <p:nvPr/>
        </p:nvSpPr>
        <p:spPr>
          <a:xfrm>
            <a:off x="2422129" y="836499"/>
            <a:ext cx="4299741" cy="3429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GridSearchCV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7FD7966A-395E-4450-9B89-95D53085A76D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130353" y="1200181"/>
            <a:ext cx="3441648" cy="74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0A59F9BF-4CED-436D-AB48-CB95D8E57E68}"/>
              </a:ext>
            </a:extLst>
          </p:cNvPr>
          <p:cNvSpPr/>
          <p:nvPr/>
        </p:nvSpPr>
        <p:spPr>
          <a:xfrm>
            <a:off x="26661" y="1943100"/>
            <a:ext cx="2207384" cy="10287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RandomForestClassifier (58%)</a:t>
            </a:r>
            <a:endParaRPr lang="ru-RU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528CA3C7-540D-4BBC-A668-71639C24EFDF}"/>
              </a:ext>
            </a:extLst>
          </p:cNvPr>
          <p:cNvSpPr/>
          <p:nvPr/>
        </p:nvSpPr>
        <p:spPr>
          <a:xfrm>
            <a:off x="2296391" y="1943100"/>
            <a:ext cx="2207384" cy="10287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Логистическая регрессия</a:t>
            </a:r>
            <a:r>
              <a:rPr lang="en-US" dirty="0"/>
              <a:t> </a:t>
            </a:r>
            <a:endParaRPr lang="ru-RU" dirty="0"/>
          </a:p>
          <a:p>
            <a:pPr algn="ctr"/>
            <a:r>
              <a:rPr lang="en-US" dirty="0"/>
              <a:t>(5</a:t>
            </a:r>
            <a:r>
              <a:rPr lang="ru-RU" dirty="0"/>
              <a:t>2</a:t>
            </a:r>
            <a:r>
              <a:rPr lang="en-US" dirty="0"/>
              <a:t>%)</a:t>
            </a:r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49C97218-02AE-4CAA-92A0-29808C6BC94D}"/>
              </a:ext>
            </a:extLst>
          </p:cNvPr>
          <p:cNvSpPr/>
          <p:nvPr/>
        </p:nvSpPr>
        <p:spPr>
          <a:xfrm>
            <a:off x="4561609" y="1956955"/>
            <a:ext cx="2300902" cy="10287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RandomForestRegressor </a:t>
            </a:r>
          </a:p>
          <a:p>
            <a:pPr algn="ctr"/>
            <a:r>
              <a:rPr lang="en-US" dirty="0"/>
              <a:t>(73%)</a:t>
            </a:r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86B274ED-D3D6-4492-9144-A6B24BBEA16D}"/>
              </a:ext>
            </a:extLst>
          </p:cNvPr>
          <p:cNvSpPr/>
          <p:nvPr/>
        </p:nvSpPr>
        <p:spPr>
          <a:xfrm>
            <a:off x="6909955" y="1943100"/>
            <a:ext cx="2207384" cy="10287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 (68%)</a:t>
            </a:r>
            <a:endParaRPr lang="ru-RU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328588A-D28A-4459-9076-F759071B33F0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flipH="1">
            <a:off x="3400083" y="1179399"/>
            <a:ext cx="1171917" cy="763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18E1CAC-C06F-427C-BE53-738ECE4319B0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4572000" y="1179399"/>
            <a:ext cx="1140060" cy="77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1CC6C21D-D9F1-4C6F-8FA7-53EDB716E78E}"/>
              </a:ext>
            </a:extLst>
          </p:cNvPr>
          <p:cNvCxnSpPr>
            <a:stCxn id="7" idx="2"/>
            <a:endCxn id="19" idx="0"/>
          </p:cNvCxnSpPr>
          <p:nvPr/>
        </p:nvCxnSpPr>
        <p:spPr>
          <a:xfrm>
            <a:off x="4572000" y="1179399"/>
            <a:ext cx="3441647" cy="763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FAC58E55-C16C-4679-8EF4-1202E5A9FBAE}"/>
              </a:ext>
            </a:extLst>
          </p:cNvPr>
          <p:cNvSpPr/>
          <p:nvPr/>
        </p:nvSpPr>
        <p:spPr>
          <a:xfrm>
            <a:off x="26661" y="3428969"/>
            <a:ext cx="2207384" cy="10287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Кредит на покупку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Возраст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Кол-во транзакций</a:t>
            </a: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FC366654-3986-4873-A81A-46F354354B2B}"/>
              </a:ext>
            </a:extLst>
          </p:cNvPr>
          <p:cNvCxnSpPr>
            <a:stCxn id="10" idx="2"/>
            <a:endCxn id="31" idx="0"/>
          </p:cNvCxnSpPr>
          <p:nvPr/>
        </p:nvCxnSpPr>
        <p:spPr>
          <a:xfrm>
            <a:off x="1130353" y="2971800"/>
            <a:ext cx="0" cy="45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A7373E26-E578-45C3-A79E-2184D7AE3BE2}"/>
              </a:ext>
            </a:extLst>
          </p:cNvPr>
          <p:cNvSpPr/>
          <p:nvPr/>
        </p:nvSpPr>
        <p:spPr>
          <a:xfrm>
            <a:off x="2296391" y="3428969"/>
            <a:ext cx="2207384" cy="10287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Возраст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6C7694D4-1C2A-46E9-9F0E-64A8AC8E23F4}"/>
              </a:ext>
            </a:extLst>
          </p:cNvPr>
          <p:cNvCxnSpPr/>
          <p:nvPr/>
        </p:nvCxnSpPr>
        <p:spPr>
          <a:xfrm>
            <a:off x="3402676" y="2971800"/>
            <a:ext cx="0" cy="45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656A6682-CFDD-4A7C-9C26-745AA8E08713}"/>
              </a:ext>
            </a:extLst>
          </p:cNvPr>
          <p:cNvSpPr/>
          <p:nvPr/>
        </p:nvSpPr>
        <p:spPr>
          <a:xfrm>
            <a:off x="4561609" y="3428969"/>
            <a:ext cx="2207384" cy="10287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Кредит на покупку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Возраст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E2E6BE5D-01CA-462D-B573-914CC6CE8097}"/>
              </a:ext>
            </a:extLst>
          </p:cNvPr>
          <p:cNvCxnSpPr/>
          <p:nvPr/>
        </p:nvCxnSpPr>
        <p:spPr>
          <a:xfrm>
            <a:off x="5712060" y="2985655"/>
            <a:ext cx="0" cy="45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FD75E943-C4A1-41E5-BA1B-DC2C01FD1881}"/>
              </a:ext>
            </a:extLst>
          </p:cNvPr>
          <p:cNvSpPr/>
          <p:nvPr/>
        </p:nvSpPr>
        <p:spPr>
          <a:xfrm>
            <a:off x="6909955" y="3449751"/>
            <a:ext cx="2207384" cy="10287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i="1" dirty="0"/>
              <a:t>Не применялся</a:t>
            </a:r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343BA6A7-ACC9-4CDF-A6D7-26ACA41CBEF1}"/>
              </a:ext>
            </a:extLst>
          </p:cNvPr>
          <p:cNvCxnSpPr/>
          <p:nvPr/>
        </p:nvCxnSpPr>
        <p:spPr>
          <a:xfrm>
            <a:off x="8013647" y="2971800"/>
            <a:ext cx="0" cy="45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913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2000">
              <a:schemeClr val="accent1">
                <a:lumMod val="0"/>
                <a:lumOff val="100000"/>
              </a:schemeClr>
            </a:gs>
            <a:gs pos="91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95DD6-864E-4CF6-BB80-2D5C8E75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Результаты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BB55EB-F465-49D0-A22F-D73700EBA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120" y="1154430"/>
            <a:ext cx="4333759" cy="384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70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2000">
              <a:schemeClr val="accent1">
                <a:lumMod val="0"/>
                <a:lumOff val="100000"/>
              </a:schemeClr>
            </a:gs>
            <a:gs pos="91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95DD6-864E-4CF6-BB80-2D5C8E75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Результаты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CFF75A-24E0-4F55-A5FE-EA35A6596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261" y="1279392"/>
            <a:ext cx="5539477" cy="347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93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2000">
              <a:schemeClr val="accent1">
                <a:lumMod val="0"/>
                <a:lumOff val="100000"/>
              </a:schemeClr>
            </a:gs>
            <a:gs pos="91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95DD6-864E-4CF6-BB80-2D5C8E75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Результаты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E74F24-9972-4854-ABBF-18FF89307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9300"/>
            <a:ext cx="9144000" cy="310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1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2000">
              <a:schemeClr val="accent1">
                <a:lumMod val="0"/>
                <a:lumOff val="100000"/>
              </a:schemeClr>
            </a:gs>
            <a:gs pos="91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95DD6-864E-4CF6-BB80-2D5C8E75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Результаты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4CC83B-EF28-4AE5-8411-97802856A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1038962"/>
            <a:ext cx="7373570" cy="415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72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dirty="0"/>
              <a:t>Итоги проекта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FAD052-ABE5-43B7-8BAE-9BFF73D1E0A9}"/>
              </a:ext>
            </a:extLst>
          </p:cNvPr>
          <p:cNvSpPr txBox="1"/>
          <p:nvPr/>
        </p:nvSpPr>
        <p:spPr>
          <a:xfrm>
            <a:off x="832800" y="1602254"/>
            <a:ext cx="7968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lt1"/>
                </a:solidFill>
                <a:latin typeface="Montserrat"/>
                <a:sym typeface="Montserrat"/>
              </a:rPr>
              <a:t>В исследовании было применено:</a:t>
            </a:r>
          </a:p>
          <a:p>
            <a:endParaRPr lang="ru-RU" sz="2000" dirty="0">
              <a:solidFill>
                <a:schemeClr val="bg1"/>
              </a:solidFill>
              <a:latin typeface="Montserrat"/>
              <a:sym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lt1"/>
                </a:solidFill>
                <a:latin typeface="Montserrat"/>
                <a:sym typeface="Montserrat"/>
              </a:rPr>
              <a:t>4 метода машинного обучения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lt1"/>
                </a:solidFill>
                <a:latin typeface="Montserrat"/>
                <a:sym typeface="Montserrat"/>
              </a:rPr>
              <a:t>Метод кросс-валидации для оптимизации параметров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lt1"/>
                </a:solidFill>
                <a:latin typeface="Montserrat"/>
                <a:sym typeface="Montserrat"/>
              </a:rPr>
              <a:t>Методы балансировки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lt1"/>
                </a:solidFill>
                <a:latin typeface="Montserrat"/>
                <a:sym typeface="Montserrat"/>
              </a:rPr>
              <a:t>Инструменты визуализации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lt1"/>
                </a:solidFill>
                <a:latin typeface="Montserrat"/>
                <a:sym typeface="Montserrat"/>
              </a:rPr>
              <a:t>Библиотеки для обработки и анализа данных.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A8155-BE99-4B61-A76E-EC4AACC0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/>
              <a:t>Сложности в ходе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E1FB8F-49E7-410A-854A-15702A198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307850"/>
            <a:ext cx="7038900" cy="2911200"/>
          </a:xfrm>
        </p:spPr>
        <p:txBody>
          <a:bodyPr>
            <a:normAutofit/>
          </a:bodyPr>
          <a:lstStyle/>
          <a:p>
            <a:r>
              <a:rPr lang="ru-RU" sz="2800" dirty="0"/>
              <a:t>Не лучший датасет</a:t>
            </a:r>
          </a:p>
          <a:p>
            <a:r>
              <a:rPr lang="ru-RU" sz="2800" dirty="0"/>
              <a:t>Отсутствие практики</a:t>
            </a:r>
          </a:p>
          <a:p>
            <a:r>
              <a:rPr lang="ru-RU" sz="2800" dirty="0"/>
              <a:t>Время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E84054-A364-4229-8C67-FE384BCF6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81" y="2065835"/>
            <a:ext cx="3111118" cy="307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2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549B6-AC88-41F0-870E-A6C70ABF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96" y="1099236"/>
            <a:ext cx="6408221" cy="2945027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lt1"/>
                </a:solidFill>
                <a:latin typeface="Montserrat"/>
                <a:sym typeface="Montserrat"/>
              </a:rPr>
              <a:t>Тема: Предсказание величины заработной платы клиентов банка</a:t>
            </a:r>
            <a:br>
              <a:rPr lang="ru-RU" sz="3200" dirty="0">
                <a:solidFill>
                  <a:schemeClr val="lt1"/>
                </a:solidFill>
                <a:latin typeface="Montserrat"/>
                <a:sym typeface="Montserrat"/>
              </a:rPr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3738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CDBB8-52B5-47A0-BACF-2501B717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377" y="193027"/>
            <a:ext cx="4587000" cy="1148700"/>
          </a:xfrm>
        </p:spPr>
        <p:txBody>
          <a:bodyPr/>
          <a:lstStyle/>
          <a:p>
            <a:r>
              <a:rPr lang="ru-RU" sz="3600" dirty="0"/>
              <a:t>Задача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0CEFC6-A25F-41F4-B750-10E42C8E8592}"/>
              </a:ext>
            </a:extLst>
          </p:cNvPr>
          <p:cNvSpPr txBox="1"/>
          <p:nvPr/>
        </p:nvSpPr>
        <p:spPr>
          <a:xfrm>
            <a:off x="567866" y="1648420"/>
            <a:ext cx="5479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lt1"/>
                </a:solidFill>
                <a:latin typeface="Montserrat"/>
                <a:sym typeface="Montserrat"/>
              </a:rPr>
              <a:t>Написать программу, предсказывающую величину заработанной платы клиентов банка исходя из имеющихся данных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8736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451A7-0370-4BAF-8140-5C6B9DFF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59" y="-58953"/>
            <a:ext cx="4587000" cy="1148700"/>
          </a:xfrm>
        </p:spPr>
        <p:txBody>
          <a:bodyPr>
            <a:normAutofit/>
          </a:bodyPr>
          <a:lstStyle/>
          <a:p>
            <a:r>
              <a:rPr lang="ru-RU" sz="4000" dirty="0"/>
              <a:t>Цель проекта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A0F204C-92FF-435E-A0EF-19FF330F9824}"/>
              </a:ext>
            </a:extLst>
          </p:cNvPr>
          <p:cNvSpPr/>
          <p:nvPr/>
        </p:nvSpPr>
        <p:spPr>
          <a:xfrm>
            <a:off x="218285" y="1319217"/>
            <a:ext cx="3584864" cy="518245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Модель</a:t>
            </a:r>
            <a:endParaRPr lang="ru-RU" sz="2400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4A4B44C5-55B2-4BB6-AA32-10B509B1144B}"/>
              </a:ext>
            </a:extLst>
          </p:cNvPr>
          <p:cNvCxnSpPr>
            <a:cxnSpLocks/>
          </p:cNvCxnSpPr>
          <p:nvPr/>
        </p:nvCxnSpPr>
        <p:spPr>
          <a:xfrm>
            <a:off x="2315642" y="1835152"/>
            <a:ext cx="587086" cy="72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2D7E5CA-A724-41A7-836A-C87ED33B0857}"/>
              </a:ext>
            </a:extLst>
          </p:cNvPr>
          <p:cNvSpPr/>
          <p:nvPr/>
        </p:nvSpPr>
        <p:spPr>
          <a:xfrm>
            <a:off x="1347354" y="2562767"/>
            <a:ext cx="3325091" cy="70217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Выделение параметров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AA2630D-F392-4BC9-838B-9A0F67D2FCF4}"/>
              </a:ext>
            </a:extLst>
          </p:cNvPr>
          <p:cNvCxnSpPr>
            <a:cxnSpLocks/>
          </p:cNvCxnSpPr>
          <p:nvPr/>
        </p:nvCxnSpPr>
        <p:spPr>
          <a:xfrm>
            <a:off x="3465368" y="3284049"/>
            <a:ext cx="675409" cy="72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D8946AC-395A-4004-9212-BF41D9D4CB45}"/>
              </a:ext>
            </a:extLst>
          </p:cNvPr>
          <p:cNvSpPr/>
          <p:nvPr/>
        </p:nvSpPr>
        <p:spPr>
          <a:xfrm>
            <a:off x="2902728" y="4053753"/>
            <a:ext cx="3892926" cy="72242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Применение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352778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24764" y="206713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dirty="0"/>
              <a:t>Характеристики проекта</a:t>
            </a:r>
            <a:endParaRPr sz="3600" dirty="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24764" y="1390977"/>
            <a:ext cx="77610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130" u="sng" dirty="0">
                <a:latin typeface="Roboto"/>
                <a:ea typeface="Roboto"/>
                <a:cs typeface="Roboto"/>
                <a:sym typeface="Roboto"/>
              </a:rPr>
              <a:t>Задача</a:t>
            </a:r>
            <a:r>
              <a:rPr lang="ru" sz="6130" dirty="0">
                <a:latin typeface="Roboto"/>
                <a:ea typeface="Roboto"/>
                <a:cs typeface="Roboto"/>
                <a:sym typeface="Roboto"/>
              </a:rPr>
              <a:t>:  классификации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6100" dirty="0">
                <a:latin typeface="Roboto"/>
                <a:ea typeface="Roboto"/>
                <a:sym typeface="Roboto"/>
              </a:rPr>
              <a:t>Подходы:</a:t>
            </a:r>
            <a:endParaRPr lang="en-US" sz="6100" dirty="0">
              <a:latin typeface="Roboto"/>
              <a:ea typeface="Roboto"/>
              <a:sym typeface="Roboto"/>
            </a:endParaRPr>
          </a:p>
          <a:p>
            <a:pPr marL="857250" indent="-857250">
              <a:spcBef>
                <a:spcPts val="1200"/>
              </a:spcBef>
            </a:pPr>
            <a:r>
              <a:rPr lang="ru" sz="6100" dirty="0">
                <a:latin typeface="Roboto"/>
                <a:ea typeface="Roboto"/>
                <a:sym typeface="Roboto"/>
              </a:rPr>
              <a:t>решающие деревья</a:t>
            </a:r>
            <a:r>
              <a:rPr lang="en-US" sz="6100" dirty="0">
                <a:latin typeface="Roboto"/>
                <a:ea typeface="Roboto"/>
                <a:sym typeface="Roboto"/>
              </a:rPr>
              <a:t>: </a:t>
            </a:r>
            <a:r>
              <a:rPr lang="ru" sz="6100" dirty="0">
                <a:latin typeface="Roboto"/>
                <a:ea typeface="Roboto"/>
                <a:sym typeface="Roboto"/>
              </a:rPr>
              <a:t>классификатор </a:t>
            </a:r>
            <a:r>
              <a:rPr lang="en-US" sz="6100" dirty="0">
                <a:latin typeface="Roboto"/>
                <a:ea typeface="Roboto"/>
                <a:sym typeface="Roboto"/>
              </a:rPr>
              <a:t>random forest </a:t>
            </a:r>
            <a:r>
              <a:rPr lang="ru-RU" sz="6100" dirty="0">
                <a:latin typeface="Roboto"/>
                <a:ea typeface="Roboto"/>
                <a:sym typeface="Roboto"/>
              </a:rPr>
              <a:t>и </a:t>
            </a:r>
            <a:r>
              <a:rPr lang="en-US" sz="6100" dirty="0">
                <a:latin typeface="Roboto"/>
                <a:ea typeface="Roboto"/>
                <a:sym typeface="Roboto"/>
              </a:rPr>
              <a:t>random forest regressor</a:t>
            </a:r>
            <a:endParaRPr lang="ru-RU" sz="6100" dirty="0">
              <a:latin typeface="Roboto"/>
              <a:ea typeface="Roboto"/>
              <a:sym typeface="Roboto"/>
            </a:endParaRPr>
          </a:p>
          <a:p>
            <a:pPr marL="857250" indent="-857250">
              <a:spcBef>
                <a:spcPts val="1200"/>
              </a:spcBef>
            </a:pPr>
            <a:r>
              <a:rPr lang="ru-RU" sz="6100" dirty="0">
                <a:latin typeface="Roboto"/>
                <a:ea typeface="Roboto"/>
                <a:sym typeface="Roboto"/>
              </a:rPr>
              <a:t>Логистическая регрессия</a:t>
            </a:r>
          </a:p>
          <a:p>
            <a:pPr marL="857250" indent="-857250">
              <a:spcBef>
                <a:spcPts val="1200"/>
              </a:spcBef>
            </a:pPr>
            <a:r>
              <a:rPr lang="ru-RU" sz="6100" dirty="0">
                <a:latin typeface="Roboto"/>
                <a:ea typeface="Roboto"/>
                <a:sym typeface="Roboto"/>
              </a:rPr>
              <a:t>Метод опорных векторов</a:t>
            </a:r>
            <a:endParaRPr lang="en-US" sz="6100" dirty="0"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6100" dirty="0"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6100" dirty="0">
                <a:latin typeface="Roboto"/>
                <a:ea typeface="Roboto"/>
                <a:sym typeface="Roboto"/>
              </a:rPr>
              <a:t>Метрики качества: стандартные </a:t>
            </a:r>
            <a:r>
              <a:rPr lang="ru" sz="6130" dirty="0">
                <a:latin typeface="Roboto"/>
                <a:ea typeface="Roboto"/>
                <a:cs typeface="Roboto"/>
                <a:sym typeface="Roboto"/>
              </a:rPr>
              <a:t>(precision, recall, f1 score)</a:t>
            </a:r>
            <a:endParaRPr sz="613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6130" u="sng" dirty="0">
                <a:latin typeface="Roboto"/>
                <a:ea typeface="Roboto"/>
                <a:cs typeface="Roboto"/>
                <a:sym typeface="Roboto"/>
              </a:rPr>
              <a:t>Источник</a:t>
            </a:r>
            <a:r>
              <a:rPr lang="ru" sz="6130" dirty="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6130" dirty="0">
                <a:latin typeface="Roboto"/>
                <a:ea typeface="Roboto"/>
                <a:cs typeface="Roboto"/>
                <a:sym typeface="Roboto"/>
              </a:rPr>
              <a:t>kaggle.com</a:t>
            </a:r>
            <a:endParaRPr sz="6130" dirty="0">
              <a:latin typeface="Roboto"/>
              <a:ea typeface="Roboto"/>
              <a:cs typeface="Roboto"/>
              <a:sym typeface="Roboto"/>
            </a:endParaRPr>
          </a:p>
          <a:p>
            <a:pPr marL="857250" indent="-857250">
              <a:spcBef>
                <a:spcPts val="1200"/>
              </a:spcBef>
            </a:pP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584250" y="1445100"/>
            <a:ext cx="8465400" cy="3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/>
              <a:t>В качестве входных параметров были использованы следующие параметры из датасета:</a:t>
            </a:r>
            <a:endParaRPr sz="17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600" dirty="0"/>
              <a:t>Пол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 dirty="0"/>
              <a:t>Возраст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 dirty="0"/>
              <a:t>Образование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 dirty="0"/>
              <a:t>Доступный кредит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 dirty="0"/>
              <a:t>Семейное положение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 dirty="0"/>
              <a:t>Общее количество транзакций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 dirty="0"/>
              <a:t>Категория одобряемой банком карты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 dirty="0"/>
              <a:t>Степень привлеченностим клиента (флаг)</a:t>
            </a:r>
            <a:endParaRPr sz="1600" dirty="0"/>
          </a:p>
        </p:txBody>
      </p:sp>
      <p:sp>
        <p:nvSpPr>
          <p:cNvPr id="160" name="Google Shape;160;p17"/>
          <p:cNvSpPr txBox="1"/>
          <p:nvPr/>
        </p:nvSpPr>
        <p:spPr>
          <a:xfrm>
            <a:off x="459250" y="4607700"/>
            <a:ext cx="8450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*ссылка на датасет: </a:t>
            </a:r>
            <a:r>
              <a:rPr lang="ru" sz="15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https://github.com/ArtemkaDS/final_project/blob/main/Bank_churners.csv</a:t>
            </a:r>
            <a:endParaRPr sz="15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2852243" y="129644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Тезисы проекта</a:t>
            </a:r>
            <a:endParaRPr sz="2800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CDA7542A-DE74-4C2C-AEB1-27F0BBB84E35}"/>
              </a:ext>
            </a:extLst>
          </p:cNvPr>
          <p:cNvCxnSpPr>
            <a:cxnSpLocks/>
          </p:cNvCxnSpPr>
          <p:nvPr/>
        </p:nvCxnSpPr>
        <p:spPr>
          <a:xfrm>
            <a:off x="4353791" y="1263079"/>
            <a:ext cx="0" cy="21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0766375-E8B9-4E75-ADB7-55F0787E039D}"/>
              </a:ext>
            </a:extLst>
          </p:cNvPr>
          <p:cNvSpPr/>
          <p:nvPr/>
        </p:nvSpPr>
        <p:spPr>
          <a:xfrm>
            <a:off x="3181684" y="1522576"/>
            <a:ext cx="2483427" cy="33250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Задача классификации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1BFE3633-CF8F-4A8D-AA08-001BE730C431}"/>
              </a:ext>
            </a:extLst>
          </p:cNvPr>
          <p:cNvCxnSpPr>
            <a:cxnSpLocks/>
          </p:cNvCxnSpPr>
          <p:nvPr/>
        </p:nvCxnSpPr>
        <p:spPr>
          <a:xfrm flipH="1">
            <a:off x="1733835" y="1853913"/>
            <a:ext cx="1425005" cy="31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BA9F1BD-2C96-4D30-93BE-75C8E0FF74BC}"/>
              </a:ext>
            </a:extLst>
          </p:cNvPr>
          <p:cNvSpPr/>
          <p:nvPr/>
        </p:nvSpPr>
        <p:spPr>
          <a:xfrm>
            <a:off x="68754" y="2188935"/>
            <a:ext cx="2102427" cy="517483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6556C44-2797-48B7-B509-164FAD248B32}"/>
              </a:ext>
            </a:extLst>
          </p:cNvPr>
          <p:cNvSpPr/>
          <p:nvPr/>
        </p:nvSpPr>
        <p:spPr>
          <a:xfrm>
            <a:off x="2404296" y="2188935"/>
            <a:ext cx="2150915" cy="517483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 Regressor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E83655B-AEBE-4FA9-8624-6EDF8C894886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3479754" y="1862284"/>
            <a:ext cx="429502" cy="326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76E93A7-9900-4702-BAA5-F979CA36D15F}"/>
              </a:ext>
            </a:extLst>
          </p:cNvPr>
          <p:cNvSpPr/>
          <p:nvPr/>
        </p:nvSpPr>
        <p:spPr>
          <a:xfrm>
            <a:off x="4797401" y="2190998"/>
            <a:ext cx="1905000" cy="517483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Логистическая регрессия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23083BC-2AB7-4C7F-93D8-C08F0F7663E4}"/>
              </a:ext>
            </a:extLst>
          </p:cNvPr>
          <p:cNvCxnSpPr>
            <a:cxnSpLocks/>
          </p:cNvCxnSpPr>
          <p:nvPr/>
        </p:nvCxnSpPr>
        <p:spPr>
          <a:xfrm>
            <a:off x="5066385" y="1871666"/>
            <a:ext cx="430357" cy="31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D8A9B596-970D-4EB3-9B0C-8FF34C7A1444}"/>
              </a:ext>
            </a:extLst>
          </p:cNvPr>
          <p:cNvSpPr/>
          <p:nvPr/>
        </p:nvSpPr>
        <p:spPr>
          <a:xfrm>
            <a:off x="6944591" y="2188935"/>
            <a:ext cx="1905000" cy="517483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опорных векторов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7A0ED4D-041E-4493-B80E-30BA6A6A4A7A}"/>
              </a:ext>
            </a:extLst>
          </p:cNvPr>
          <p:cNvCxnSpPr>
            <a:cxnSpLocks/>
          </p:cNvCxnSpPr>
          <p:nvPr/>
        </p:nvCxnSpPr>
        <p:spPr>
          <a:xfrm>
            <a:off x="5665111" y="1862284"/>
            <a:ext cx="1608525" cy="30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05626CA-FF90-446A-AB9B-C0B91A47A1CC}"/>
              </a:ext>
            </a:extLst>
          </p:cNvPr>
          <p:cNvCxnSpPr>
            <a:cxnSpLocks/>
          </p:cNvCxnSpPr>
          <p:nvPr/>
        </p:nvCxnSpPr>
        <p:spPr>
          <a:xfrm>
            <a:off x="1030202" y="2732679"/>
            <a:ext cx="2150915" cy="246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11AF5BB-A245-433B-A146-A4A0C48E3BAE}"/>
              </a:ext>
            </a:extLst>
          </p:cNvPr>
          <p:cNvCxnSpPr>
            <a:cxnSpLocks/>
          </p:cNvCxnSpPr>
          <p:nvPr/>
        </p:nvCxnSpPr>
        <p:spPr>
          <a:xfrm>
            <a:off x="3719618" y="2716809"/>
            <a:ext cx="0" cy="27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D7A140A5-A74C-4681-8E83-C7FF412A9DF9}"/>
              </a:ext>
            </a:extLst>
          </p:cNvPr>
          <p:cNvCxnSpPr>
            <a:cxnSpLocks/>
          </p:cNvCxnSpPr>
          <p:nvPr/>
        </p:nvCxnSpPr>
        <p:spPr>
          <a:xfrm flipH="1">
            <a:off x="5665098" y="2732679"/>
            <a:ext cx="2044499" cy="25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86FCDDD6-D935-4CFE-9CB9-6F523AFC1772}"/>
              </a:ext>
            </a:extLst>
          </p:cNvPr>
          <p:cNvSpPr/>
          <p:nvPr/>
        </p:nvSpPr>
        <p:spPr>
          <a:xfrm>
            <a:off x="3181684" y="3002893"/>
            <a:ext cx="2483422" cy="517483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Выбор лучшей модели</a:t>
            </a:r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73BE56C0-C16B-4930-99C2-6434F6637DB8}"/>
              </a:ext>
            </a:extLst>
          </p:cNvPr>
          <p:cNvCxnSpPr/>
          <p:nvPr/>
        </p:nvCxnSpPr>
        <p:spPr>
          <a:xfrm>
            <a:off x="5030833" y="2716098"/>
            <a:ext cx="0" cy="27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66CC203D-B51A-47FE-93B9-631853EA2D90}"/>
              </a:ext>
            </a:extLst>
          </p:cNvPr>
          <p:cNvCxnSpPr>
            <a:cxnSpLocks/>
            <a:stCxn id="35" idx="2"/>
            <a:endCxn id="51" idx="0"/>
          </p:cNvCxnSpPr>
          <p:nvPr/>
        </p:nvCxnSpPr>
        <p:spPr>
          <a:xfrm flipH="1">
            <a:off x="4423391" y="3520376"/>
            <a:ext cx="4" cy="17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0F8948D3-68CC-4316-AB47-8DA6FC7F16D8}"/>
              </a:ext>
            </a:extLst>
          </p:cNvPr>
          <p:cNvSpPr/>
          <p:nvPr/>
        </p:nvSpPr>
        <p:spPr>
          <a:xfrm>
            <a:off x="3181684" y="3698466"/>
            <a:ext cx="2483414" cy="62213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Выявление зависимостей в данных на основании модели</a:t>
            </a:r>
          </a:p>
        </p:txBody>
      </p: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6B5EAC9E-08D4-46FD-A627-5D4AEE954093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4423391" y="4320596"/>
            <a:ext cx="9574" cy="20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B38CA6E6-B305-4781-8A6E-CEF9BE63DA97}"/>
              </a:ext>
            </a:extLst>
          </p:cNvPr>
          <p:cNvSpPr/>
          <p:nvPr/>
        </p:nvSpPr>
        <p:spPr>
          <a:xfrm>
            <a:off x="3168157" y="4530436"/>
            <a:ext cx="2496941" cy="517483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Внедрение в практику</a:t>
            </a: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370C574B-0728-4F7A-B231-C26FBA952A9F}"/>
              </a:ext>
            </a:extLst>
          </p:cNvPr>
          <p:cNvSpPr/>
          <p:nvPr/>
        </p:nvSpPr>
        <p:spPr>
          <a:xfrm>
            <a:off x="3181684" y="902014"/>
            <a:ext cx="2483427" cy="33250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Датасет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7596184-EB72-417F-805E-6755E5EB44A9}"/>
              </a:ext>
            </a:extLst>
          </p:cNvPr>
          <p:cNvSpPr/>
          <p:nvPr/>
        </p:nvSpPr>
        <p:spPr>
          <a:xfrm>
            <a:off x="2319238" y="353292"/>
            <a:ext cx="4299761" cy="3429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данных (</a:t>
            </a:r>
            <a:r>
              <a:rPr lang="en-US" dirty="0"/>
              <a:t>matplotlib, seaborn, heatmap</a:t>
            </a:r>
            <a:r>
              <a:rPr lang="ru-RU" dirty="0"/>
              <a:t>)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B01295A-D4FE-446A-B8E6-2EC7F643EDE7}"/>
              </a:ext>
            </a:extLst>
          </p:cNvPr>
          <p:cNvCxnSpPr/>
          <p:nvPr/>
        </p:nvCxnSpPr>
        <p:spPr>
          <a:xfrm>
            <a:off x="4380801" y="696193"/>
            <a:ext cx="0" cy="16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458EC1E-ED84-4274-BDD4-47808DEEA663}"/>
              </a:ext>
            </a:extLst>
          </p:cNvPr>
          <p:cNvSpPr/>
          <p:nvPr/>
        </p:nvSpPr>
        <p:spPr>
          <a:xfrm>
            <a:off x="2319238" y="867642"/>
            <a:ext cx="4299753" cy="3429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Визуальный анализ (</a:t>
            </a:r>
            <a:r>
              <a:rPr lang="en-US" dirty="0"/>
              <a:t>matplotlib, seaborn, heatmap</a:t>
            </a:r>
            <a:r>
              <a:rPr lang="ru-RU" dirty="0"/>
              <a:t>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01693B7-E1A1-4860-BA1B-57D7037E1C86}"/>
              </a:ext>
            </a:extLst>
          </p:cNvPr>
          <p:cNvSpPr/>
          <p:nvPr/>
        </p:nvSpPr>
        <p:spPr>
          <a:xfrm>
            <a:off x="1920753" y="1350819"/>
            <a:ext cx="5024006" cy="1548246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Возраст в среднем: от 40 до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Пол: 50/50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Семейное положение: 50/50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Существующих клиентов больше, чем привлеченных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4719A732-9C3E-4FC2-87A1-FE82E530A7B6}"/>
              </a:ext>
            </a:extLst>
          </p:cNvPr>
          <p:cNvSpPr/>
          <p:nvPr/>
        </p:nvSpPr>
        <p:spPr>
          <a:xfrm rot="10800000">
            <a:off x="4150134" y="1231324"/>
            <a:ext cx="421865" cy="88324"/>
          </a:xfrm>
          <a:prstGeom prst="triangle">
            <a:avLst>
              <a:gd name="adj" fmla="val 475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8C49B0D-9358-483F-A8A7-400EB63D3813}"/>
              </a:ext>
            </a:extLst>
          </p:cNvPr>
          <p:cNvCxnSpPr/>
          <p:nvPr/>
        </p:nvCxnSpPr>
        <p:spPr>
          <a:xfrm>
            <a:off x="4450076" y="2904262"/>
            <a:ext cx="0" cy="16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044D61A-052A-47ED-A2A6-19B9C5393BF1}"/>
              </a:ext>
            </a:extLst>
          </p:cNvPr>
          <p:cNvSpPr/>
          <p:nvPr/>
        </p:nvSpPr>
        <p:spPr>
          <a:xfrm>
            <a:off x="2319238" y="3093898"/>
            <a:ext cx="4299741" cy="3429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Разделение выборки 70/30 (</a:t>
            </a:r>
            <a:r>
              <a:rPr lang="en-US" dirty="0"/>
              <a:t>sklearn)</a:t>
            </a:r>
            <a:endParaRPr lang="ru-RU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E0F3F4B-511B-4D17-B523-86574CA45450}"/>
              </a:ext>
            </a:extLst>
          </p:cNvPr>
          <p:cNvCxnSpPr/>
          <p:nvPr/>
        </p:nvCxnSpPr>
        <p:spPr>
          <a:xfrm>
            <a:off x="4457002" y="3441129"/>
            <a:ext cx="0" cy="16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300B7B4-88DE-433E-9772-963215B798CF}"/>
              </a:ext>
            </a:extLst>
          </p:cNvPr>
          <p:cNvSpPr/>
          <p:nvPr/>
        </p:nvSpPr>
        <p:spPr>
          <a:xfrm>
            <a:off x="2319238" y="3631631"/>
            <a:ext cx="4299741" cy="3429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Балансировка </a:t>
            </a:r>
            <a:r>
              <a:rPr lang="en-US" dirty="0"/>
              <a:t>SMOTE </a:t>
            </a:r>
            <a:r>
              <a:rPr lang="ru-RU" dirty="0"/>
              <a:t>– </a:t>
            </a:r>
            <a:r>
              <a:rPr lang="en-US" dirty="0"/>
              <a:t>oversampling </a:t>
            </a:r>
            <a:r>
              <a:rPr lang="ru-RU" dirty="0"/>
              <a:t>(</a:t>
            </a:r>
            <a:r>
              <a:rPr lang="en-US" dirty="0" err="1"/>
              <a:t>imblearn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E2D7095-BC68-47CA-B48D-0170F068F4D8}"/>
              </a:ext>
            </a:extLst>
          </p:cNvPr>
          <p:cNvSpPr/>
          <p:nvPr/>
        </p:nvSpPr>
        <p:spPr>
          <a:xfrm>
            <a:off x="2319237" y="4177161"/>
            <a:ext cx="4299741" cy="3429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Обучение модели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B1048A0-66B3-4AE1-B733-C759F1D8AAC6}"/>
              </a:ext>
            </a:extLst>
          </p:cNvPr>
          <p:cNvCxnSpPr/>
          <p:nvPr/>
        </p:nvCxnSpPr>
        <p:spPr>
          <a:xfrm>
            <a:off x="4469108" y="3984922"/>
            <a:ext cx="0" cy="16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00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2000">
              <a:schemeClr val="accent1">
                <a:lumMod val="0"/>
                <a:lumOff val="100000"/>
              </a:schemeClr>
            </a:gs>
            <a:gs pos="91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2B99AE-8A97-4DA2-8D84-FC3B8574C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24" y="868680"/>
            <a:ext cx="8223476" cy="4274820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60355136-8C1E-4C13-8C71-23DFF2BFC630}"/>
              </a:ext>
            </a:extLst>
          </p:cNvPr>
          <p:cNvSpPr/>
          <p:nvPr/>
        </p:nvSpPr>
        <p:spPr>
          <a:xfrm>
            <a:off x="2404101" y="214825"/>
            <a:ext cx="4659640" cy="573845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RandomForestClassifier (58%)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374724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314</Words>
  <Application>Microsoft Office PowerPoint</Application>
  <PresentationFormat>Экран (16:9)</PresentationFormat>
  <Paragraphs>86</Paragraphs>
  <Slides>18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Montserrat</vt:lpstr>
      <vt:lpstr>Arial</vt:lpstr>
      <vt:lpstr>Roboto</vt:lpstr>
      <vt:lpstr>Lato</vt:lpstr>
      <vt:lpstr>Focus</vt:lpstr>
      <vt:lpstr>Финальный проект курса Data Science</vt:lpstr>
      <vt:lpstr>Тема: Предсказание величины заработной платы клиентов банка </vt:lpstr>
      <vt:lpstr>Задача</vt:lpstr>
      <vt:lpstr>Цель проекта</vt:lpstr>
      <vt:lpstr>Характеристики проекта</vt:lpstr>
      <vt:lpstr>Данные</vt:lpstr>
      <vt:lpstr>Тезисы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</vt:lpstr>
      <vt:lpstr>Результаты</vt:lpstr>
      <vt:lpstr>Результаты</vt:lpstr>
      <vt:lpstr>Результаты</vt:lpstr>
      <vt:lpstr>Итоги проекта</vt:lpstr>
      <vt:lpstr>Сложности в ходе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Финальный проект курса Data Science</dc:title>
  <cp:lastModifiedBy>Artem Fomkin</cp:lastModifiedBy>
  <cp:revision>36</cp:revision>
  <dcterms:modified xsi:type="dcterms:W3CDTF">2021-02-13T00:30:34Z</dcterms:modified>
</cp:coreProperties>
</file>