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8" r:id="rId2"/>
    <p:sldId id="256" r:id="rId3"/>
    <p:sldId id="257" r:id="rId4"/>
    <p:sldId id="258" r:id="rId5"/>
    <p:sldId id="259" r:id="rId6"/>
    <p:sldId id="277" r:id="rId7"/>
    <p:sldId id="260" r:id="rId8"/>
    <p:sldId id="261" r:id="rId9"/>
    <p:sldId id="279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1" r:id="rId19"/>
    <p:sldId id="271" r:id="rId20"/>
    <p:sldId id="272" r:id="rId21"/>
    <p:sldId id="273" r:id="rId22"/>
    <p:sldId id="275" r:id="rId23"/>
    <p:sldId id="276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D54"/>
    <a:srgbClr val="061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61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71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Рисунок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7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80" y="1391930"/>
            <a:ext cx="2523420" cy="2525785"/>
          </a:xfrm>
          <a:prstGeom prst="rect">
            <a:avLst/>
          </a:prstGeom>
        </p:spPr>
      </p:pic>
      <p:sp>
        <p:nvSpPr>
          <p:cNvPr id="5" name="Название 1"/>
          <p:cNvSpPr txBox="1"/>
          <p:nvPr/>
        </p:nvSpPr>
        <p:spPr>
          <a:xfrm>
            <a:off x="685800" y="4545705"/>
            <a:ext cx="7772400" cy="895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 fontScale="85000" lnSpcReduction="20000"/>
          </a:bodyPr>
          <a:lstStyle>
            <a:lvl1pPr algn="ctr" defTabSz="384047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Урок вот-вот </a:t>
            </a:r>
            <a:r>
              <a:rPr lang="ru-RU" sz="2400" dirty="0" smtClean="0">
                <a:latin typeface="Montserrat" panose="00000500000000000000" pitchFamily="2" charset="-52"/>
              </a:rPr>
              <a:t>начнется.</a:t>
            </a:r>
            <a:endParaRPr lang="en-US" sz="2400" dirty="0" smtClean="0">
              <a:latin typeface="Montserrat" panose="00000500000000000000" pitchFamily="2" charset="-52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Montserrat" panose="00000500000000000000" pitchFamily="2" charset="-52"/>
              </a:rPr>
              <a:t>Приготовься</a:t>
            </a:r>
            <a:r>
              <a:rPr lang="ru-RU" sz="2400" dirty="0">
                <a:latin typeface="Montserrat" panose="00000500000000000000" pitchFamily="2" charset="-52"/>
              </a:rPr>
              <a:t>, сейчас будет что-то новенькое!</a:t>
            </a:r>
          </a:p>
          <a:p>
            <a:pPr>
              <a:lnSpc>
                <a:spcPct val="150000"/>
              </a:lnSpc>
            </a:pPr>
            <a:endParaRPr sz="2400" dirty="0">
              <a:latin typeface="Montserrat" panose="00000500000000000000" pitchFamily="2" charset="-5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3280" y="403468"/>
            <a:ext cx="3227248" cy="1625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66" y="2388024"/>
            <a:ext cx="4220308" cy="1529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827" y="5403095"/>
            <a:ext cx="606543" cy="66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4383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3"/>
          <p:cNvSpPr/>
          <p:nvPr/>
        </p:nvSpPr>
        <p:spPr>
          <a:xfrm>
            <a:off x="0" y="1512278"/>
            <a:ext cx="9144000" cy="37050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pPr>
              <a:defRPr>
                <a:solidFill>
                  <a:srgbClr val="030303"/>
                </a:solidFill>
              </a:defRPr>
            </a:pPr>
            <a:endParaRPr/>
          </a:p>
          <a:p>
            <a:pPr>
              <a:lnSpc>
                <a:spcPts val="3200"/>
              </a:lnSpc>
              <a:defRPr sz="14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1" name="Название 1"/>
          <p:cNvSpPr txBox="1">
            <a:spLocks noGrp="1"/>
          </p:cNvSpPr>
          <p:nvPr>
            <p:ph type="title"/>
          </p:nvPr>
        </p:nvSpPr>
        <p:spPr>
          <a:xfrm>
            <a:off x="1303776" y="371213"/>
            <a:ext cx="6471139" cy="66187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 algn="ctr"/>
            <a:r>
              <a:rPr sz="4400" dirty="0">
                <a:solidFill>
                  <a:schemeClr val="bg1"/>
                </a:solidFill>
                <a:latin typeface="Montserrat" panose="00000500000000000000" pitchFamily="2" charset="-52"/>
              </a:rPr>
              <a:t>DevOps Culture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59" y="1512278"/>
            <a:ext cx="4277281" cy="35943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5" name="Название 1"/>
          <p:cNvSpPr txBox="1"/>
          <p:nvPr/>
        </p:nvSpPr>
        <p:spPr>
          <a:xfrm>
            <a:off x="685800" y="4994031"/>
            <a:ext cx="7772400" cy="943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 lnSpcReduction="10000"/>
          </a:bodyPr>
          <a:lstStyle/>
          <a:p>
            <a:pPr algn="ctr" defTabSz="384047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800" dirty="0" smtClean="0">
                <a:latin typeface="Montserrat" panose="00000500000000000000" pitchFamily="2" charset="-52"/>
              </a:rPr>
              <a:t>DevOps </a:t>
            </a:r>
            <a:r>
              <a:rPr sz="2800" dirty="0">
                <a:latin typeface="Montserrat" panose="00000500000000000000" pitchFamily="2" charset="-52"/>
              </a:rPr>
              <a:t>is not a role!</a:t>
            </a:r>
          </a:p>
          <a:p>
            <a:pPr algn="ctr" defTabSz="384047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800" dirty="0">
                <a:latin typeface="Montserrat" panose="00000500000000000000" pitchFamily="2" charset="-52"/>
              </a:rPr>
              <a:t>This is philosophy!</a:t>
            </a:r>
          </a:p>
        </p:txBody>
      </p:sp>
      <p:sp>
        <p:nvSpPr>
          <p:cNvPr id="5" name="Название 1"/>
          <p:cNvSpPr txBox="1">
            <a:spLocks noGrp="1"/>
          </p:cNvSpPr>
          <p:nvPr>
            <p:ph type="title"/>
          </p:nvPr>
        </p:nvSpPr>
        <p:spPr>
          <a:xfrm>
            <a:off x="1336431" y="4073818"/>
            <a:ext cx="6471139" cy="66187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2627">
              <a:defRPr sz="38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4400"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The main idea:</a:t>
            </a:r>
            <a:endParaRPr sz="4400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Montserrat" panose="00000500000000000000" pitchFamily="2" charset="-52"/>
              </a:rPr>
              <a:t>Testing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17" y="-418389"/>
            <a:ext cx="4484076" cy="1625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1" y="4730329"/>
            <a:ext cx="430823" cy="39648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Название 1"/>
          <p:cNvSpPr txBox="1">
            <a:spLocks noGrp="1"/>
          </p:cNvSpPr>
          <p:nvPr>
            <p:ph type="title"/>
          </p:nvPr>
        </p:nvSpPr>
        <p:spPr>
          <a:xfrm>
            <a:off x="-12105" y="2705610"/>
            <a:ext cx="9168210" cy="1135417"/>
          </a:xfrm>
          <a:prstGeom prst="rect">
            <a:avLst/>
          </a:prstGeom>
        </p:spPr>
        <p:txBody>
          <a:bodyPr>
            <a:normAutofit/>
          </a:bodyPr>
          <a:lstStyle>
            <a:lvl1pPr defTabSz="374904">
              <a:defRPr sz="3607"/>
            </a:lvl1pPr>
          </a:lstStyle>
          <a:p>
            <a:r>
              <a:rPr sz="2800" dirty="0">
                <a:latin typeface="Montserrat" panose="00000500000000000000" pitchFamily="2" charset="-52"/>
              </a:rPr>
              <a:t>Continuous Integration/Continuous Delivery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36305">
            <a:off x="6524809" y="1300789"/>
            <a:ext cx="764013" cy="758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13" y="4624430"/>
            <a:ext cx="404049" cy="4040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38" y="5888442"/>
            <a:ext cx="2835755" cy="14280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85" y="4779586"/>
            <a:ext cx="576804" cy="631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98" y="1383077"/>
            <a:ext cx="3546802" cy="1786159"/>
          </a:xfrm>
          <a:prstGeom prst="rect">
            <a:avLst/>
          </a:prstGeom>
        </p:spPr>
      </p:pic>
      <p:sp>
        <p:nvSpPr>
          <p:cNvPr id="10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Название 1"/>
          <p:cNvSpPr txBox="1">
            <a:spLocks/>
          </p:cNvSpPr>
          <p:nvPr/>
        </p:nvSpPr>
        <p:spPr>
          <a:xfrm>
            <a:off x="457200" y="2705610"/>
            <a:ext cx="8229600" cy="114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en-US" smtClean="0">
                <a:latin typeface="Montserrat" panose="00000500000000000000" pitchFamily="2" charset="-52"/>
              </a:rPr>
              <a:t>Deployment</a:t>
            </a:r>
            <a:endParaRPr lang="en-US" dirty="0">
              <a:latin typeface="Montserrat" panose="00000500000000000000" pitchFamily="2" charset="-5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3" y="3509897"/>
            <a:ext cx="3886200" cy="1408590"/>
          </a:xfrm>
          <a:prstGeom prst="rect">
            <a:avLst/>
          </a:prstGeom>
        </p:spPr>
      </p:pic>
      <p:sp>
        <p:nvSpPr>
          <p:cNvPr id="10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Montserrat" panose="00000500000000000000" pitchFamily="2" charset="-52"/>
              </a:rPr>
              <a:t>Monitoring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06" y="2340036"/>
            <a:ext cx="753771" cy="758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78" y="437471"/>
            <a:ext cx="642215" cy="70553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Montserrat" panose="00000500000000000000" pitchFamily="2" charset="-52"/>
              </a:rPr>
              <a:t>Communication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3" y="2324669"/>
            <a:ext cx="623943" cy="623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57" y="4946118"/>
            <a:ext cx="475160" cy="522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391" y="668217"/>
            <a:ext cx="1321238" cy="13212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3"/>
          <p:cNvSpPr/>
          <p:nvPr/>
        </p:nvSpPr>
        <p:spPr>
          <a:xfrm>
            <a:off x="0" y="1427005"/>
            <a:ext cx="9144000" cy="40039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pPr>
              <a:defRPr>
                <a:solidFill>
                  <a:srgbClr val="030303"/>
                </a:solidFill>
              </a:defRPr>
            </a:pPr>
            <a:endParaRPr/>
          </a:p>
          <a:p>
            <a:pPr>
              <a:lnSpc>
                <a:spcPts val="3200"/>
              </a:lnSpc>
              <a:defRPr sz="14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16" y="1546410"/>
            <a:ext cx="6664569" cy="376518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23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Montserrat" panose="00000500000000000000" pitchFamily="2" charset="-52"/>
              </a:rPr>
              <a:t>Hiring to company</a:t>
            </a:r>
          </a:p>
        </p:txBody>
      </p:sp>
      <p:sp>
        <p:nvSpPr>
          <p:cNvPr id="172" name="Подзаголовок 2"/>
          <p:cNvSpPr txBox="1"/>
          <p:nvPr/>
        </p:nvSpPr>
        <p:spPr>
          <a:xfrm>
            <a:off x="1694136" y="1371600"/>
            <a:ext cx="5755728" cy="7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>
              <a:spcBef>
                <a:spcPts val="500"/>
              </a:spcBef>
              <a:defRPr sz="5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>
                <a:latin typeface="Montserrat" panose="00000500000000000000" pitchFamily="2" charset="-52"/>
              </a:rPr>
              <a:t>The course </a:t>
            </a:r>
            <a:r>
              <a:rPr sz="4400" u="sng" dirty="0">
                <a:latin typeface="Montserrat" panose="00000500000000000000" pitchFamily="2" charset="-52"/>
              </a:rPr>
              <a:t>is not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27" y="5732698"/>
            <a:ext cx="3389442" cy="17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44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Montserrat" panose="00000500000000000000" pitchFamily="2" charset="-52"/>
              </a:rPr>
              <a:t>Learning Programming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sp>
        <p:nvSpPr>
          <p:cNvPr id="8" name="Подзаголовок 2"/>
          <p:cNvSpPr txBox="1"/>
          <p:nvPr/>
        </p:nvSpPr>
        <p:spPr>
          <a:xfrm>
            <a:off x="1694136" y="1371600"/>
            <a:ext cx="5755728" cy="7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>
              <a:spcBef>
                <a:spcPts val="500"/>
              </a:spcBef>
              <a:defRPr sz="5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>
                <a:latin typeface="Montserrat" panose="00000500000000000000" pitchFamily="2" charset="-52"/>
              </a:rPr>
              <a:t>The course </a:t>
            </a:r>
            <a:r>
              <a:rPr sz="4400" u="sng" dirty="0">
                <a:latin typeface="Montserrat" panose="00000500000000000000" pitchFamily="2" charset="-52"/>
              </a:rPr>
              <a:t>is not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3607918"/>
            <a:ext cx="817222" cy="8111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33" y="4738132"/>
            <a:ext cx="354117" cy="387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90" y="4516932"/>
            <a:ext cx="401519" cy="4411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2" name="Название 1"/>
          <p:cNvSpPr txBox="1"/>
          <p:nvPr/>
        </p:nvSpPr>
        <p:spPr>
          <a:xfrm>
            <a:off x="685800" y="3886284"/>
            <a:ext cx="7772400" cy="895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algn="ctr" defTabSz="384047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400" dirty="0" err="1">
                <a:latin typeface="Montserrat" panose="00000500000000000000" pitchFamily="2" charset="-52"/>
              </a:rPr>
              <a:t>Disclamer</a:t>
            </a:r>
            <a:endParaRPr sz="4400" dirty="0">
              <a:latin typeface="Montserrat" panose="00000500000000000000" pitchFamily="2" charset="-5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209" y="-527930"/>
            <a:ext cx="2099784" cy="21017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Название 1"/>
          <p:cNvSpPr txBox="1">
            <a:spLocks noGrp="1"/>
          </p:cNvSpPr>
          <p:nvPr>
            <p:ph type="title"/>
          </p:nvPr>
        </p:nvSpPr>
        <p:spPr>
          <a:xfrm>
            <a:off x="202223" y="2705610"/>
            <a:ext cx="8805172" cy="114300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>
                <a:latin typeface="Montserrat" panose="00000500000000000000" pitchFamily="2" charset="-52"/>
              </a:rPr>
              <a:t>Learning System Administration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sp>
        <p:nvSpPr>
          <p:cNvPr id="8" name="Подзаголовок 2"/>
          <p:cNvSpPr txBox="1"/>
          <p:nvPr/>
        </p:nvSpPr>
        <p:spPr>
          <a:xfrm>
            <a:off x="1694136" y="1371600"/>
            <a:ext cx="5755728" cy="7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>
              <a:spcBef>
                <a:spcPts val="500"/>
              </a:spcBef>
              <a:defRPr sz="5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4400" dirty="0">
                <a:latin typeface="Montserrat" panose="00000500000000000000" pitchFamily="2" charset="-52"/>
              </a:rPr>
              <a:t>The course </a:t>
            </a:r>
            <a:r>
              <a:rPr sz="4400" u="sng" dirty="0">
                <a:latin typeface="Montserrat" panose="00000500000000000000" pitchFamily="2" charset="-52"/>
              </a:rPr>
              <a:t>is not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1" y="5184171"/>
            <a:ext cx="722533" cy="664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58" y="-515832"/>
            <a:ext cx="4220308" cy="152969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Прямоугольник 3"/>
          <p:cNvSpPr/>
          <p:nvPr/>
        </p:nvSpPr>
        <p:spPr>
          <a:xfrm>
            <a:off x="0" y="2005299"/>
            <a:ext cx="9144000" cy="284740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Название 1"/>
          <p:cNvSpPr txBox="1">
            <a:spLocks noGrp="1"/>
          </p:cNvSpPr>
          <p:nvPr>
            <p:ph type="title"/>
          </p:nvPr>
        </p:nvSpPr>
        <p:spPr>
          <a:xfrm>
            <a:off x="982287" y="2539871"/>
            <a:ext cx="3710354" cy="160241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256031">
              <a:lnSpc>
                <a:spcPct val="150000"/>
              </a:lnSpc>
              <a:defRPr sz="2464"/>
            </a:pPr>
            <a:r>
              <a:rPr sz="2800" dirty="0">
                <a:latin typeface="Montserrat" panose="00000500000000000000" pitchFamily="2" charset="-52"/>
              </a:rPr>
              <a:t>Nick </a:t>
            </a:r>
            <a:r>
              <a:rPr sz="2800" dirty="0" err="1" smtClean="0">
                <a:latin typeface="Montserrat" panose="00000500000000000000" pitchFamily="2" charset="-52"/>
              </a:rPr>
              <a:t>Lototskiy</a:t>
            </a:r>
            <a:endParaRPr sz="2800" dirty="0" smtClean="0">
              <a:latin typeface="Montserrat" panose="00000500000000000000" pitchFamily="2" charset="-52"/>
            </a:endParaRPr>
          </a:p>
          <a:p>
            <a:pPr defTabSz="256031">
              <a:lnSpc>
                <a:spcPct val="150000"/>
              </a:lnSpc>
              <a:defRPr sz="2464"/>
            </a:pPr>
            <a:endParaRPr sz="1600" dirty="0" smtClean="0">
              <a:latin typeface="Montserrat" panose="00000500000000000000" pitchFamily="2" charset="-52"/>
            </a:endParaRPr>
          </a:p>
          <a:p>
            <a:pPr algn="l" defTabSz="256031">
              <a:lnSpc>
                <a:spcPct val="150000"/>
              </a:lnSpc>
              <a:defRPr sz="2464"/>
            </a:pPr>
            <a:r>
              <a:rPr sz="1600" dirty="0" smtClean="0">
                <a:latin typeface="Montserrat" panose="00000500000000000000" pitchFamily="2" charset="-52"/>
              </a:rPr>
              <a:t>DevOps </a:t>
            </a:r>
            <a:r>
              <a:rPr sz="1600" dirty="0">
                <a:latin typeface="Montserrat" panose="00000500000000000000" pitchFamily="2" charset="-52"/>
              </a:rPr>
              <a:t>Evangelist at </a:t>
            </a:r>
            <a:r>
              <a:rPr sz="1600" dirty="0" err="1">
                <a:latin typeface="Montserrat" panose="00000500000000000000" pitchFamily="2" charset="-52"/>
              </a:rPr>
              <a:t>Namecheap</a:t>
            </a:r>
            <a:endParaRPr sz="1600" dirty="0">
              <a:latin typeface="Montserrat" panose="00000500000000000000" pitchFamily="2" charset="-52"/>
            </a:endParaRPr>
          </a:p>
          <a:p>
            <a:pPr algn="l" defTabSz="256031">
              <a:lnSpc>
                <a:spcPct val="150000"/>
              </a:lnSpc>
              <a:defRPr sz="2464"/>
            </a:pPr>
            <a:r>
              <a:rPr sz="1600" dirty="0">
                <a:latin typeface="Montserrat" panose="00000500000000000000" pitchFamily="2" charset="-52"/>
              </a:rPr>
              <a:t>More than 5 years of work </a:t>
            </a:r>
            <a:r>
              <a:rPr sz="1600" dirty="0" smtClean="0">
                <a:latin typeface="Montserrat" panose="00000500000000000000" pitchFamily="2" charset="-52"/>
              </a:rPr>
              <a:t>as</a:t>
            </a:r>
            <a:r>
              <a:rPr lang="en-US" sz="1600" dirty="0" smtClean="0">
                <a:latin typeface="Montserrat" panose="00000500000000000000" pitchFamily="2" charset="-52"/>
              </a:rPr>
              <a:t> a</a:t>
            </a:r>
            <a:r>
              <a:rPr sz="1600" dirty="0" smtClean="0">
                <a:latin typeface="Montserrat" panose="00000500000000000000" pitchFamily="2" charset="-52"/>
              </a:rPr>
              <a:t> </a:t>
            </a:r>
            <a:r>
              <a:rPr sz="1600" dirty="0">
                <a:latin typeface="Montserrat" panose="00000500000000000000" pitchFamily="2" charset="-52"/>
              </a:rPr>
              <a:t>trainer</a:t>
            </a:r>
          </a:p>
          <a:p>
            <a:pPr algn="l" defTabSz="256031">
              <a:lnSpc>
                <a:spcPct val="150000"/>
              </a:lnSpc>
              <a:defRPr sz="2464"/>
            </a:pPr>
            <a:r>
              <a:rPr sz="1600" dirty="0">
                <a:latin typeface="Montserrat" panose="00000500000000000000" pitchFamily="2" charset="-52"/>
              </a:rPr>
              <a:t>More than </a:t>
            </a:r>
            <a:r>
              <a:rPr lang="en-US" sz="1600" dirty="0" smtClean="0">
                <a:latin typeface="Montserrat" panose="00000500000000000000" pitchFamily="2" charset="-52"/>
              </a:rPr>
              <a:t>20</a:t>
            </a:r>
            <a:r>
              <a:rPr sz="1600" dirty="0" smtClean="0">
                <a:latin typeface="Montserrat" panose="00000500000000000000" pitchFamily="2" charset="-52"/>
              </a:rPr>
              <a:t>+ </a:t>
            </a:r>
            <a:r>
              <a:rPr sz="1600" dirty="0">
                <a:latin typeface="Montserrat" panose="00000500000000000000" pitchFamily="2" charset="-52"/>
              </a:rPr>
              <a:t>years in IT</a:t>
            </a:r>
          </a:p>
        </p:txBody>
      </p:sp>
      <p:sp>
        <p:nvSpPr>
          <p:cNvPr id="187" name="Подзаголовок 2"/>
          <p:cNvSpPr txBox="1"/>
          <p:nvPr/>
        </p:nvSpPr>
        <p:spPr>
          <a:xfrm>
            <a:off x="1694136" y="715014"/>
            <a:ext cx="5755728" cy="855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>
              <a:spcBef>
                <a:spcPts val="500"/>
              </a:spcBef>
              <a:defRPr sz="5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400" dirty="0">
                <a:latin typeface="Montserrat" panose="00000500000000000000" pitchFamily="2" charset="-52"/>
              </a:rPr>
              <a:t>About Trainer: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44" y="2147531"/>
            <a:ext cx="2494451" cy="341784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6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627552"/>
            <a:ext cx="8229600" cy="11430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Montserrat" panose="00000500000000000000" pitchFamily="2" charset="-52"/>
              </a:rPr>
              <a:t>Questions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Название 1"/>
          <p:cNvSpPr txBox="1">
            <a:spLocks noGrp="1"/>
          </p:cNvSpPr>
          <p:nvPr>
            <p:ph type="title"/>
          </p:nvPr>
        </p:nvSpPr>
        <p:spPr>
          <a:xfrm>
            <a:off x="4839321" y="3705953"/>
            <a:ext cx="3859823" cy="1143008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bg1"/>
                </a:solidFill>
                <a:latin typeface="Montserrat" panose="00000500000000000000" pitchFamily="2" charset="-52"/>
              </a:rPr>
              <a:t>Let’s start</a:t>
            </a:r>
            <a:r>
              <a:rPr dirty="0" smtClean="0">
                <a:solidFill>
                  <a:schemeClr val="bg1"/>
                </a:solidFill>
                <a:latin typeface="Montserrat" panose="00000500000000000000" pitchFamily="2" charset="-52"/>
              </a:rPr>
              <a:t>!!!</a:t>
            </a:r>
            <a:endParaRPr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4" y="1696915"/>
            <a:ext cx="5156254" cy="5161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08" y="1076533"/>
            <a:ext cx="1846383" cy="1846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98" y="2922916"/>
            <a:ext cx="604301" cy="6077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рямоугольник 3"/>
          <p:cNvSpPr/>
          <p:nvPr/>
        </p:nvSpPr>
        <p:spPr>
          <a:xfrm>
            <a:off x="0" y="2719051"/>
            <a:ext cx="9144000" cy="112956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19050"/>
            <a:ext cx="8229600" cy="1129567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Montserrat" panose="00000500000000000000" pitchFamily="2" charset="-52"/>
              </a:rPr>
              <a:t>Who we are?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10" y="82772"/>
            <a:ext cx="4484076" cy="16252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3" y="3460850"/>
            <a:ext cx="1216658" cy="1216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846160"/>
            <a:ext cx="430823" cy="3964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55" y="959884"/>
            <a:ext cx="873870" cy="878807"/>
          </a:xfrm>
          <a:prstGeom prst="rect">
            <a:avLst/>
          </a:prstGeom>
        </p:spPr>
      </p:pic>
      <p:sp>
        <p:nvSpPr>
          <p:cNvPr id="7" name="Прямоугольник 3"/>
          <p:cNvSpPr/>
          <p:nvPr/>
        </p:nvSpPr>
        <p:spPr>
          <a:xfrm>
            <a:off x="0" y="2719051"/>
            <a:ext cx="9144000" cy="112956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56" y="2828864"/>
            <a:ext cx="4496888" cy="857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5063" y="4907672"/>
            <a:ext cx="3227248" cy="16252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725588"/>
            <a:ext cx="423712" cy="4654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ямоугольник 3"/>
          <p:cNvSpPr/>
          <p:nvPr/>
        </p:nvSpPr>
        <p:spPr>
          <a:xfrm>
            <a:off x="0" y="970339"/>
            <a:ext cx="9144000" cy="426987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pPr>
              <a:defRPr>
                <a:solidFill>
                  <a:srgbClr val="030303"/>
                </a:solidFill>
              </a:defRPr>
            </a:pPr>
            <a:endParaRPr/>
          </a:p>
          <a:p>
            <a:pPr>
              <a:lnSpc>
                <a:spcPts val="3200"/>
              </a:lnSpc>
              <a:defRPr sz="14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4" name="Название 1"/>
          <p:cNvSpPr txBox="1">
            <a:spLocks noGrp="1"/>
          </p:cNvSpPr>
          <p:nvPr>
            <p:ph type="title"/>
          </p:nvPr>
        </p:nvSpPr>
        <p:spPr>
          <a:xfrm>
            <a:off x="408842" y="1608542"/>
            <a:ext cx="8326315" cy="82427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>
                <a:latin typeface="Montserrat" panose="00000500000000000000" pitchFamily="2" charset="-52"/>
              </a:rPr>
              <a:t>Namecheap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25" name="Domain name registration services…"/>
          <p:cNvSpPr txBox="1"/>
          <p:nvPr/>
        </p:nvSpPr>
        <p:spPr>
          <a:xfrm>
            <a:off x="2740279" y="2483746"/>
            <a:ext cx="5008739" cy="1324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0000500000000000000" pitchFamily="2" charset="-52"/>
              </a:rPr>
              <a:t>Domain </a:t>
            </a:r>
            <a:r>
              <a:rPr lang="en-US" sz="1600" dirty="0">
                <a:latin typeface="Montserrat" panose="00000500000000000000" pitchFamily="2" charset="-52"/>
              </a:rPr>
              <a:t>and hosting products </a:t>
            </a:r>
            <a:endParaRPr lang="en-US" sz="1600" dirty="0" smtClean="0">
              <a:latin typeface="Montserrat" panose="00000500000000000000" pitchFamily="2" charset="-52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0000500000000000000" pitchFamily="2" charset="-52"/>
              </a:rPr>
              <a:t>Over </a:t>
            </a:r>
            <a:r>
              <a:rPr lang="en-US" sz="1600" dirty="0">
                <a:latin typeface="Montserrat" panose="00000500000000000000" pitchFamily="2" charset="-52"/>
              </a:rPr>
              <a:t>10 million domains under </a:t>
            </a:r>
            <a:r>
              <a:rPr lang="en-US" sz="1600" dirty="0" smtClean="0">
                <a:latin typeface="Montserrat" panose="00000500000000000000" pitchFamily="2" charset="-52"/>
              </a:rPr>
              <a:t>management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0000500000000000000" pitchFamily="2" charset="-52"/>
              </a:rPr>
              <a:t>SSL </a:t>
            </a:r>
            <a:r>
              <a:rPr lang="en-US" sz="1600" dirty="0">
                <a:latin typeface="Montserrat" panose="00000500000000000000" pitchFamily="2" charset="-52"/>
              </a:rPr>
              <a:t>security certificates, </a:t>
            </a:r>
            <a:r>
              <a:rPr lang="en-US" sz="1600" dirty="0" err="1" smtClean="0">
                <a:latin typeface="Montserrat" panose="00000500000000000000" pitchFamily="2" charset="-52"/>
              </a:rPr>
              <a:t>WhoisGuard</a:t>
            </a:r>
            <a:r>
              <a:rPr lang="en-US" sz="1600" dirty="0" smtClean="0">
                <a:latin typeface="Montserrat" panose="00000500000000000000" pitchFamily="2" charset="-52"/>
              </a:rPr>
              <a:t>,</a:t>
            </a:r>
            <a:endParaRPr lang="ru-RU" sz="1600" dirty="0" smtClean="0">
              <a:latin typeface="Montserrat" panose="00000500000000000000" pitchFamily="2" charset="-52"/>
            </a:endParaRPr>
          </a:p>
          <a:p>
            <a:pPr lvl="4" fontAlgn="base">
              <a:lnSpc>
                <a:spcPct val="150000"/>
              </a:lnSpc>
            </a:pPr>
            <a:r>
              <a:rPr lang="ru-RU" sz="1600" dirty="0">
                <a:latin typeface="Montserrat" panose="00000500000000000000" pitchFamily="2" charset="-52"/>
              </a:rPr>
              <a:t> </a:t>
            </a:r>
            <a:r>
              <a:rPr lang="ru-RU" sz="1600" dirty="0" smtClean="0">
                <a:latin typeface="Montserrat" panose="00000500000000000000" pitchFamily="2" charset="-52"/>
              </a:rPr>
              <a:t>    </a:t>
            </a:r>
            <a:r>
              <a:rPr lang="en-US" sz="1600" dirty="0" smtClean="0">
                <a:latin typeface="Montserrat" panose="00000500000000000000" pitchFamily="2" charset="-52"/>
              </a:rPr>
              <a:t>Private </a:t>
            </a:r>
            <a:r>
              <a:rPr lang="en-US" sz="1600" dirty="0">
                <a:latin typeface="Montserrat" panose="00000500000000000000" pitchFamily="2" charset="-52"/>
              </a:rPr>
              <a:t>Email, WordPress, </a:t>
            </a:r>
            <a:r>
              <a:rPr lang="en-US" sz="1600" dirty="0" smtClean="0">
                <a:latin typeface="Montserrat" panose="00000500000000000000" pitchFamily="2" charset="-52"/>
              </a:rPr>
              <a:t>VPN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0000500000000000000" pitchFamily="2" charset="-52"/>
              </a:rPr>
              <a:t>Reseller </a:t>
            </a:r>
            <a:r>
              <a:rPr lang="en-US" sz="1600" dirty="0">
                <a:latin typeface="Montserrat" panose="00000500000000000000" pitchFamily="2" charset="-52"/>
              </a:rPr>
              <a:t>services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98" y="2634965"/>
            <a:ext cx="1500826" cy="11868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>
          <a:xfrm>
            <a:off x="0" y="970339"/>
            <a:ext cx="9144000" cy="426987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pPr>
              <a:defRPr>
                <a:solidFill>
                  <a:srgbClr val="030303"/>
                </a:solidFill>
              </a:defRPr>
            </a:pPr>
            <a:endParaRPr/>
          </a:p>
          <a:p>
            <a:pPr>
              <a:lnSpc>
                <a:spcPts val="3200"/>
              </a:lnSpc>
              <a:defRPr sz="14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Название 1"/>
          <p:cNvSpPr txBox="1">
            <a:spLocks/>
          </p:cNvSpPr>
          <p:nvPr/>
        </p:nvSpPr>
        <p:spPr>
          <a:xfrm>
            <a:off x="430823" y="1732759"/>
            <a:ext cx="8326315" cy="269395"/>
          </a:xfrm>
          <a:prstGeom prst="rect">
            <a:avLst/>
          </a:prstGeom>
        </p:spPr>
        <p:txBody>
          <a:bodyPr/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en-US" dirty="0" smtClean="0">
                <a:latin typeface="Montserrat" panose="00000500000000000000" pitchFamily="2" charset="-52"/>
              </a:rPr>
              <a:t>ZONE3000</a:t>
            </a:r>
            <a:endParaRPr lang="en-US" dirty="0">
              <a:latin typeface="Montserrat" panose="00000500000000000000" pitchFamily="2" charset="-52"/>
            </a:endParaRPr>
          </a:p>
        </p:txBody>
      </p:sp>
      <p:sp>
        <p:nvSpPr>
          <p:cNvPr id="4" name="Domain name registration services…"/>
          <p:cNvSpPr txBox="1"/>
          <p:nvPr/>
        </p:nvSpPr>
        <p:spPr>
          <a:xfrm>
            <a:off x="2740279" y="2733921"/>
            <a:ext cx="4994312" cy="45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-52"/>
              </a:rPr>
              <a:t>Software developing company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-52"/>
              </a:rPr>
              <a:t>21-year on the IT-market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-52"/>
              </a:rPr>
              <a:t>Full-cycle program engineering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-52"/>
              </a:rPr>
              <a:t>Sharing technical philosophies and expertise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98" y="2554189"/>
            <a:ext cx="1399246" cy="11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01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>
            <a:normAutofit/>
          </a:bodyPr>
          <a:lstStyle>
            <a:lvl1pPr defTabSz="379475">
              <a:defRPr sz="3652"/>
            </a:lvl1pPr>
          </a:lstStyle>
          <a:p>
            <a:r>
              <a:rPr sz="2800" dirty="0">
                <a:latin typeface="Montserrat" panose="00000500000000000000" pitchFamily="2" charset="-52"/>
              </a:rPr>
              <a:t>Our contribution in DevOps community</a:t>
            </a:r>
          </a:p>
        </p:txBody>
      </p:sp>
      <p:sp>
        <p:nvSpPr>
          <p:cNvPr id="131" name="Подзаголовок 2"/>
          <p:cNvSpPr txBox="1"/>
          <p:nvPr/>
        </p:nvSpPr>
        <p:spPr>
          <a:xfrm>
            <a:off x="1694136" y="1010925"/>
            <a:ext cx="5755728" cy="1208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>
              <a:spcBef>
                <a:spcPts val="500"/>
              </a:spcBef>
              <a:defRPr sz="5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400" dirty="0">
                <a:latin typeface="Montserrat" panose="00000500000000000000" pitchFamily="2" charset="-52"/>
              </a:rPr>
              <a:t>The course is</a:t>
            </a:r>
          </a:p>
        </p:txBody>
      </p:sp>
      <p:pic>
        <p:nvPicPr>
          <p:cNvPr id="132" name="01.png" descr="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768" y="3747602"/>
            <a:ext cx="4072898" cy="3110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3"/>
          <p:cNvSpPr/>
          <p:nvPr/>
        </p:nvSpPr>
        <p:spPr>
          <a:xfrm>
            <a:off x="0" y="2719051"/>
            <a:ext cx="9144000" cy="119853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Название 1"/>
          <p:cNvSpPr txBox="1">
            <a:spLocks noGrp="1"/>
          </p:cNvSpPr>
          <p:nvPr>
            <p:ph type="title"/>
          </p:nvPr>
        </p:nvSpPr>
        <p:spPr>
          <a:xfrm>
            <a:off x="457200" y="2705610"/>
            <a:ext cx="8229600" cy="114300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>
                <a:latin typeface="Montserrat" panose="00000500000000000000" pitchFamily="2" charset="-52"/>
              </a:rPr>
              <a:t>DevOps Culture Propaganda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sp>
        <p:nvSpPr>
          <p:cNvPr id="8" name="Подзаголовок 2"/>
          <p:cNvSpPr txBox="1"/>
          <p:nvPr/>
        </p:nvSpPr>
        <p:spPr>
          <a:xfrm>
            <a:off x="1694136" y="1010925"/>
            <a:ext cx="5755728" cy="1208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>
              <a:spcBef>
                <a:spcPts val="500"/>
              </a:spcBef>
              <a:defRPr sz="5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4400" dirty="0">
                <a:latin typeface="Montserrat" panose="00000500000000000000" pitchFamily="2" charset="-52"/>
              </a:rPr>
              <a:t>The course 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03918"/>
            <a:ext cx="3894992" cy="32847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06113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3"/>
          <p:cNvSpPr/>
          <p:nvPr/>
        </p:nvSpPr>
        <p:spPr>
          <a:xfrm>
            <a:off x="0" y="2101362"/>
            <a:ext cx="9144000" cy="249701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pPr>
              <a:defRPr>
                <a:solidFill>
                  <a:srgbClr val="030303"/>
                </a:solidFill>
              </a:defRPr>
            </a:pPr>
            <a:endParaRPr sz="400"/>
          </a:p>
          <a:p>
            <a:pPr>
              <a:lnSpc>
                <a:spcPts val="3200"/>
              </a:lnSpc>
              <a:defRPr sz="1400">
                <a:solidFill>
                  <a:srgbClr val="222222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200"/>
          </a:p>
        </p:txBody>
      </p:sp>
      <p:sp>
        <p:nvSpPr>
          <p:cNvPr id="3" name="Название 1"/>
          <p:cNvSpPr txBox="1">
            <a:spLocks/>
          </p:cNvSpPr>
          <p:nvPr/>
        </p:nvSpPr>
        <p:spPr>
          <a:xfrm>
            <a:off x="2279987" y="2409091"/>
            <a:ext cx="5169877" cy="192551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285750" indent="-285750" algn="l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-52"/>
              </a:rPr>
              <a:t>Starting point of DevOps </a:t>
            </a:r>
            <a:r>
              <a:rPr lang="en-US" sz="1600" dirty="0" smtClean="0">
                <a:latin typeface="Montserrat" panose="00000500000000000000" pitchFamily="2" charset="-52"/>
              </a:rPr>
              <a:t>journey</a:t>
            </a:r>
          </a:p>
          <a:p>
            <a:pPr marL="285750" indent="-285750" algn="l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0000500000000000000" pitchFamily="2" charset="-52"/>
              </a:rPr>
              <a:t>Concepts </a:t>
            </a:r>
            <a:r>
              <a:rPr lang="en-US" sz="1600" dirty="0">
                <a:latin typeface="Montserrat" panose="00000500000000000000" pitchFamily="2" charset="-52"/>
              </a:rPr>
              <a:t>and </a:t>
            </a:r>
            <a:r>
              <a:rPr lang="en-US" sz="1600" dirty="0" smtClean="0">
                <a:latin typeface="Montserrat" panose="00000500000000000000" pitchFamily="2" charset="-52"/>
              </a:rPr>
              <a:t>instruments</a:t>
            </a:r>
          </a:p>
          <a:p>
            <a:pPr marL="285750" indent="-285750" algn="l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0000500000000000000" pitchFamily="2" charset="-52"/>
              </a:rPr>
              <a:t>Real-world </a:t>
            </a:r>
            <a:r>
              <a:rPr lang="en-US" sz="1600" dirty="0">
                <a:latin typeface="Montserrat" panose="00000500000000000000" pitchFamily="2" charset="-52"/>
              </a:rPr>
              <a:t>examples and best </a:t>
            </a:r>
            <a:r>
              <a:rPr lang="en-US" sz="1600" dirty="0" smtClean="0">
                <a:latin typeface="Montserrat" panose="00000500000000000000" pitchFamily="2" charset="-52"/>
              </a:rPr>
              <a:t>practices</a:t>
            </a:r>
          </a:p>
          <a:p>
            <a:pPr marL="285750" indent="-285750" algn="l" fontAlgn="base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Montserrat" panose="00000500000000000000" pitchFamily="2" charset="-52"/>
              </a:rPr>
              <a:t>Homework </a:t>
            </a:r>
            <a:r>
              <a:rPr lang="en-US" sz="1600" dirty="0">
                <a:latin typeface="Montserrat" panose="00000500000000000000" pitchFamily="2" charset="-52"/>
              </a:rPr>
              <a:t>with feedback</a:t>
            </a:r>
          </a:p>
        </p:txBody>
      </p:sp>
      <p:sp>
        <p:nvSpPr>
          <p:cNvPr id="4" name="Подзаголовок 2"/>
          <p:cNvSpPr txBox="1"/>
          <p:nvPr/>
        </p:nvSpPr>
        <p:spPr>
          <a:xfrm>
            <a:off x="1694136" y="1010925"/>
            <a:ext cx="5755728" cy="861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algn="ctr">
              <a:spcBef>
                <a:spcPts val="500"/>
              </a:spcBef>
              <a:defRPr sz="5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>
                <a:latin typeface="Montserrat" panose="00000500000000000000" pitchFamily="2" charset="-52"/>
              </a:rPr>
              <a:t>DevOps Course</a:t>
            </a:r>
            <a:endParaRPr sz="4400" dirty="0">
              <a:latin typeface="Montserrat" panose="00000500000000000000" pitchFamily="2" charset="-5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8" y="193432"/>
            <a:ext cx="949570" cy="949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2" y="5609338"/>
            <a:ext cx="1098383" cy="1099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65" y="-561270"/>
            <a:ext cx="4484076" cy="1625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96" y="5373096"/>
            <a:ext cx="522283" cy="5252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427" y="4428060"/>
            <a:ext cx="475160" cy="5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84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164</Words>
  <Application>Microsoft Office PowerPoint</Application>
  <PresentationFormat>On-screen Show (4:3)</PresentationFormat>
  <Paragraphs>47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Helvetica</vt:lpstr>
      <vt:lpstr>Montserrat</vt:lpstr>
      <vt:lpstr>Тема Office</vt:lpstr>
      <vt:lpstr>PowerPoint Presentation</vt:lpstr>
      <vt:lpstr>PowerPoint Presentation</vt:lpstr>
      <vt:lpstr>Who we are?</vt:lpstr>
      <vt:lpstr>PowerPoint Presentation</vt:lpstr>
      <vt:lpstr>Namecheap</vt:lpstr>
      <vt:lpstr>PowerPoint Presentation</vt:lpstr>
      <vt:lpstr>Our contribution in DevOps community</vt:lpstr>
      <vt:lpstr>DevOps Culture Propaganda</vt:lpstr>
      <vt:lpstr>PowerPoint Presentation</vt:lpstr>
      <vt:lpstr>DevOps Culture</vt:lpstr>
      <vt:lpstr>The main idea:</vt:lpstr>
      <vt:lpstr>Testing</vt:lpstr>
      <vt:lpstr>Continuous Integration/Continuous Delivery</vt:lpstr>
      <vt:lpstr>PowerPoint Presentation</vt:lpstr>
      <vt:lpstr>Monitoring</vt:lpstr>
      <vt:lpstr>Communication</vt:lpstr>
      <vt:lpstr>PowerPoint Presentation</vt:lpstr>
      <vt:lpstr>Hiring to company</vt:lpstr>
      <vt:lpstr>Learning Programming </vt:lpstr>
      <vt:lpstr>Learning System Administration </vt:lpstr>
      <vt:lpstr>Nick Lototskiy  DevOps Evangelist at Namecheap More than 5 years of work as a trainer More than 20+ years in IT</vt:lpstr>
      <vt:lpstr>Questions ?</vt:lpstr>
      <vt:lpstr>Let’s start!!!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Shachneva</dc:creator>
  <cp:lastModifiedBy>Alexandra Shachneva</cp:lastModifiedBy>
  <cp:revision>33</cp:revision>
  <dcterms:modified xsi:type="dcterms:W3CDTF">2020-06-01T13:25:51Z</dcterms:modified>
</cp:coreProperties>
</file>