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320" r:id="rId2"/>
    <p:sldId id="337" r:id="rId3"/>
    <p:sldId id="347" r:id="rId4"/>
    <p:sldId id="338" r:id="rId5"/>
    <p:sldId id="342" r:id="rId6"/>
    <p:sldId id="343" r:id="rId7"/>
    <p:sldId id="344" r:id="rId8"/>
    <p:sldId id="339" r:id="rId9"/>
    <p:sldId id="345" r:id="rId10"/>
    <p:sldId id="346" r:id="rId11"/>
  </p:sldIdLst>
  <p:sldSz cx="9144000" cy="5143500" type="screen16x9"/>
  <p:notesSz cx="6858000" cy="9144000"/>
  <p:embeddedFontLst>
    <p:embeddedFont>
      <p:font typeface="IBM Plex Sans Light" panose="020B0403050203000203" pitchFamily="34" charset="0"/>
      <p:regular r:id="rId13"/>
      <p:bold r:id="rId14"/>
      <p:italic r:id="rId15"/>
      <p:boldItalic r:id="rId16"/>
    </p:embeddedFont>
    <p:embeddedFont>
      <p:font typeface="IBM Plex Serif ExtraLight" panose="02060303050406000203" pitchFamily="18" charset="0"/>
      <p:regular r:id="rId17"/>
      <p:bold r:id="rId18"/>
      <p:italic r:id="rId19"/>
      <p:boldItalic r:id="rId20"/>
    </p:embeddedFont>
    <p:embeddedFont>
      <p:font typeface="IBM Plex Serif Light" panose="020604030504060002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4">
          <p15:clr>
            <a:srgbClr val="9AA0A6"/>
          </p15:clr>
        </p15:guide>
        <p15:guide id="2" pos="636">
          <p15:clr>
            <a:srgbClr val="9AA0A6"/>
          </p15:clr>
        </p15:guide>
        <p15:guide id="3" pos="788">
          <p15:clr>
            <a:srgbClr val="9AA0A6"/>
          </p15:clr>
        </p15:guide>
        <p15:guide id="4" pos="1070">
          <p15:clr>
            <a:srgbClr val="9AA0A6"/>
          </p15:clr>
        </p15:guide>
        <p15:guide id="5" pos="1221">
          <p15:clr>
            <a:srgbClr val="9AA0A6"/>
          </p15:clr>
        </p15:guide>
        <p15:guide id="6" pos="1503">
          <p15:clr>
            <a:srgbClr val="9AA0A6"/>
          </p15:clr>
        </p15:guide>
        <p15:guide id="7" pos="1656">
          <p15:clr>
            <a:srgbClr val="9AA0A6"/>
          </p15:clr>
        </p15:guide>
        <p15:guide id="8" pos="1937">
          <p15:clr>
            <a:srgbClr val="9AA0A6"/>
          </p15:clr>
        </p15:guide>
        <p15:guide id="9" pos="2089">
          <p15:clr>
            <a:srgbClr val="9AA0A6"/>
          </p15:clr>
        </p15:guide>
        <p15:guide id="10" pos="2371">
          <p15:clr>
            <a:srgbClr val="9AA0A6"/>
          </p15:clr>
        </p15:guide>
        <p15:guide id="11" pos="2523">
          <p15:clr>
            <a:srgbClr val="9AA0A6"/>
          </p15:clr>
        </p15:guide>
        <p15:guide id="12" pos="2805">
          <p15:clr>
            <a:srgbClr val="9AA0A6"/>
          </p15:clr>
        </p15:guide>
        <p15:guide id="13" pos="3238">
          <p15:clr>
            <a:srgbClr val="9AA0A6"/>
          </p15:clr>
        </p15:guide>
        <p15:guide id="14" pos="3389">
          <p15:clr>
            <a:srgbClr val="9AA0A6"/>
          </p15:clr>
        </p15:guide>
        <p15:guide id="15" pos="3672">
          <p15:clr>
            <a:srgbClr val="9AA0A6"/>
          </p15:clr>
        </p15:guide>
        <p15:guide id="16" pos="3824">
          <p15:clr>
            <a:srgbClr val="9AA0A6"/>
          </p15:clr>
        </p15:guide>
        <p15:guide id="17" pos="4106">
          <p15:clr>
            <a:srgbClr val="9AA0A6"/>
          </p15:clr>
        </p15:guide>
        <p15:guide id="18" pos="4257">
          <p15:clr>
            <a:srgbClr val="9AA0A6"/>
          </p15:clr>
        </p15:guide>
        <p15:guide id="19" pos="4540">
          <p15:clr>
            <a:srgbClr val="9AA0A6"/>
          </p15:clr>
        </p15:guide>
        <p15:guide id="20" pos="4692">
          <p15:clr>
            <a:srgbClr val="9AA0A6"/>
          </p15:clr>
        </p15:guide>
        <p15:guide id="21" pos="4974">
          <p15:clr>
            <a:srgbClr val="9AA0A6"/>
          </p15:clr>
        </p15:guide>
        <p15:guide id="22" pos="5124">
          <p15:clr>
            <a:srgbClr val="9AA0A6"/>
          </p15:clr>
        </p15:guide>
        <p15:guide id="23" pos="5408">
          <p15:clr>
            <a:srgbClr val="9AA0A6"/>
          </p15:clr>
        </p15:guide>
        <p15:guide id="24" pos="2955">
          <p15:clr>
            <a:srgbClr val="9AA0A6"/>
          </p15:clr>
        </p15:guide>
        <p15:guide id="25" orient="horz" pos="3024">
          <p15:clr>
            <a:srgbClr val="9AA0A6"/>
          </p15:clr>
        </p15:guide>
        <p15:guide id="26" orient="horz" pos="2490">
          <p15:clr>
            <a:srgbClr val="9AA0A6"/>
          </p15:clr>
        </p15:guide>
        <p15:guide id="27" orient="horz" pos="232">
          <p15:clr>
            <a:srgbClr val="9AA0A6"/>
          </p15:clr>
        </p15:guide>
        <p15:guide id="28" orient="horz" pos="2414">
          <p15:clr>
            <a:srgbClr val="9AA0A6"/>
          </p15:clr>
        </p15:guide>
        <p15:guide id="29" orient="horz" pos="14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74052" autoAdjust="0"/>
  </p:normalViewPr>
  <p:slideViewPr>
    <p:cSldViewPr snapToGrid="0">
      <p:cViewPr varScale="1">
        <p:scale>
          <a:sx n="65" d="100"/>
          <a:sy n="65" d="100"/>
        </p:scale>
        <p:origin x="856" y="52"/>
      </p:cViewPr>
      <p:guideLst>
        <p:guide pos="354"/>
        <p:guide pos="636"/>
        <p:guide pos="788"/>
        <p:guide pos="1070"/>
        <p:guide pos="1221"/>
        <p:guide pos="1503"/>
        <p:guide pos="1656"/>
        <p:guide pos="1937"/>
        <p:guide pos="2089"/>
        <p:guide pos="2371"/>
        <p:guide pos="2523"/>
        <p:guide pos="2805"/>
        <p:guide pos="3238"/>
        <p:guide pos="3389"/>
        <p:guide pos="3672"/>
        <p:guide pos="3824"/>
        <p:guide pos="4106"/>
        <p:guide pos="4257"/>
        <p:guide pos="4540"/>
        <p:guide pos="4692"/>
        <p:guide pos="4974"/>
        <p:guide pos="5124"/>
        <p:guide pos="5408"/>
        <p:guide pos="2955"/>
        <p:guide orient="horz" pos="3024"/>
        <p:guide orient="horz" pos="2490"/>
        <p:guide orient="horz" pos="232"/>
        <p:guide orient="horz" pos="2414"/>
        <p:guide orient="horz"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96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1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6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0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7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3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1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0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2475" y="2110234"/>
            <a:ext cx="4583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Git</a:t>
            </a: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Workflows</a:t>
            </a:r>
            <a:endParaRPr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</a:rPr>
              <a:t>itechart.com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74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Keeping history clean</a:t>
            </a:r>
            <a:endParaRPr lang="en"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D6A7F-D635-A982-BF0B-C65C5F945376}"/>
              </a:ext>
            </a:extLst>
          </p:cNvPr>
          <p:cNvSpPr txBox="1"/>
          <p:nvPr/>
        </p:nvSpPr>
        <p:spPr>
          <a:xfrm>
            <a:off x="367585" y="971312"/>
            <a:ext cx="81963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Using rebases and squash merges (rebase + fast forward)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Checking commits with pre-commit/pre-push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Re-checking code even after simple merges</a:t>
            </a:r>
          </a:p>
        </p:txBody>
      </p:sp>
    </p:spTree>
    <p:extLst>
      <p:ext uri="{BB962C8B-B14F-4D97-AF65-F5344CB8AC3E}">
        <p14:creationId xmlns:p14="http://schemas.microsoft.com/office/powerpoint/2010/main" val="309228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11098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72DFE-E925-CF72-360C-D60935775B77}"/>
              </a:ext>
            </a:extLst>
          </p:cNvPr>
          <p:cNvSpPr txBox="1"/>
          <p:nvPr/>
        </p:nvSpPr>
        <p:spPr>
          <a:xfrm>
            <a:off x="316635" y="1080748"/>
            <a:ext cx="34473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Workflow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- a recipe or recommendation for how to use Git to accomplish work in a consistent and productive manner.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CA4AE-F5B9-AF31-FE41-9E983B56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65" y="1080748"/>
            <a:ext cx="4572000" cy="187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Centrilized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875F8A-F0AC-D7E6-A575-9718BE2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88" y="1203608"/>
            <a:ext cx="3536190" cy="308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C72DFE-E925-CF72-360C-D60935775B77}"/>
              </a:ext>
            </a:extLst>
          </p:cNvPr>
          <p:cNvSpPr txBox="1"/>
          <p:nvPr/>
        </p:nvSpPr>
        <p:spPr>
          <a:xfrm>
            <a:off x="367586" y="1248311"/>
            <a:ext cx="42044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Central repository is a single point-of-entry for all changes to the project.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Each developer work independently of all other changes to a project, but all changes are pushed into the single branch master.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169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Feature Branch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9E0F88-1DBB-9216-EA8C-665398EDB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2"/>
          <a:stretch/>
        </p:blipFill>
        <p:spPr bwMode="auto">
          <a:xfrm>
            <a:off x="2180496" y="2319535"/>
            <a:ext cx="6361856" cy="228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D7B6E-A607-F831-8FCE-59AF7EEE48E5}"/>
              </a:ext>
            </a:extLst>
          </p:cNvPr>
          <p:cNvSpPr txBox="1"/>
          <p:nvPr/>
        </p:nvSpPr>
        <p:spPr>
          <a:xfrm>
            <a:off x="367586" y="971312"/>
            <a:ext cx="70567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All feature development should take place in a dedicated branch.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Encapsulates features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Master only contains tested code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PRs</a:t>
            </a:r>
          </a:p>
        </p:txBody>
      </p:sp>
    </p:spTree>
    <p:extLst>
      <p:ext uri="{BB962C8B-B14F-4D97-AF65-F5344CB8AC3E}">
        <p14:creationId xmlns:p14="http://schemas.microsoft.com/office/powerpoint/2010/main" val="144426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Gitflow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D7B6E-A607-F831-8FCE-59AF7EEE48E5}"/>
              </a:ext>
            </a:extLst>
          </p:cNvPr>
          <p:cNvSpPr txBox="1"/>
          <p:nvPr/>
        </p:nvSpPr>
        <p:spPr>
          <a:xfrm>
            <a:off x="367586" y="971312"/>
            <a:ext cx="7056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Gitflow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is ideally suited for projects that have a scheduled release cycle.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In addition to feature branches, it uses individual branches for preparing, maintaining, and recording releases.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702B7-DD2F-CA11-A185-5AB5F9CF5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5"/>
          <a:stretch/>
        </p:blipFill>
        <p:spPr bwMode="auto">
          <a:xfrm>
            <a:off x="1585392" y="3062867"/>
            <a:ext cx="7261266" cy="184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EAAB4D4-1080-405C-DD4E-BE7D6A61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58" y="2209800"/>
            <a:ext cx="2286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07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Gitflow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1FE039-0AE0-9D33-F4F4-EAAD816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914227"/>
            <a:ext cx="5913120" cy="388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34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Hotfix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4262B-1CB4-DAE4-DBF7-B2E04658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" y="853267"/>
            <a:ext cx="5882640" cy="42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9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Forking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AB231A1-2FB0-3CDA-F8B7-40DA85517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"/>
          <a:stretch/>
        </p:blipFill>
        <p:spPr bwMode="auto">
          <a:xfrm>
            <a:off x="3803293" y="1133737"/>
            <a:ext cx="5066506" cy="287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D6A7F-D635-A982-BF0B-C65C5F945376}"/>
              </a:ext>
            </a:extLst>
          </p:cNvPr>
          <p:cNvSpPr txBox="1"/>
          <p:nvPr/>
        </p:nvSpPr>
        <p:spPr>
          <a:xfrm>
            <a:off x="367586" y="971312"/>
            <a:ext cx="32442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It gives every developer their own server-side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Forked repositories are created using git clone.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It is most often seen in public open-source projects.</a:t>
            </a:r>
          </a:p>
        </p:txBody>
      </p:sp>
    </p:spTree>
    <p:extLst>
      <p:ext uri="{BB962C8B-B14F-4D97-AF65-F5344CB8AC3E}">
        <p14:creationId xmlns:p14="http://schemas.microsoft.com/office/powerpoint/2010/main" val="232130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Clarifying the reason for the change</a:t>
            </a:r>
            <a:endParaRPr lang="en"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D6A7F-D635-A982-BF0B-C65C5F945376}"/>
              </a:ext>
            </a:extLst>
          </p:cNvPr>
          <p:cNvSpPr txBox="1"/>
          <p:nvPr/>
        </p:nvSpPr>
        <p:spPr>
          <a:xfrm>
            <a:off x="367585" y="971312"/>
            <a:ext cx="819631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Ticket number in PR title, all commit messages and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 describes technical implementation (if complex)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 explains any considerations and pre-conditions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 shows feature result (screen on UI, format of API response)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 is small enough to review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Commits and PRs don’t contain unrelated changes</a:t>
            </a:r>
          </a:p>
        </p:txBody>
      </p:sp>
    </p:spTree>
    <p:extLst>
      <p:ext uri="{BB962C8B-B14F-4D97-AF65-F5344CB8AC3E}">
        <p14:creationId xmlns:p14="http://schemas.microsoft.com/office/powerpoint/2010/main" val="35417558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259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IBM Plex Serif ExtraLight</vt:lpstr>
      <vt:lpstr>IBM Plex Sans Light</vt:lpstr>
      <vt:lpstr>Arial</vt:lpstr>
      <vt:lpstr>IBM Plex Serif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Siarhei Bandarenka</dc:creator>
  <cp:lastModifiedBy>Hanna Sarokina</cp:lastModifiedBy>
  <cp:revision>82</cp:revision>
  <dcterms:modified xsi:type="dcterms:W3CDTF">2022-11-30T16:27:46Z</dcterms:modified>
</cp:coreProperties>
</file>