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20" r:id="rId2"/>
    <p:sldId id="290" r:id="rId3"/>
    <p:sldId id="309" r:id="rId4"/>
    <p:sldId id="310" r:id="rId5"/>
    <p:sldId id="323" r:id="rId6"/>
    <p:sldId id="351" r:id="rId7"/>
    <p:sldId id="327" r:id="rId8"/>
    <p:sldId id="289" r:id="rId9"/>
    <p:sldId id="336" r:id="rId10"/>
    <p:sldId id="338" r:id="rId11"/>
    <p:sldId id="344" r:id="rId12"/>
  </p:sldIdLst>
  <p:sldSz cx="9144000" cy="5143500" type="screen16x9"/>
  <p:notesSz cx="6858000" cy="9144000"/>
  <p:embeddedFontLst>
    <p:embeddedFont>
      <p:font typeface="IBM Plex Sans Light" panose="020B0403050203000203" pitchFamily="34" charset="0"/>
      <p:regular r:id="rId14"/>
      <p:bold r:id="rId15"/>
      <p:italic r:id="rId16"/>
      <p:boldItalic r:id="rId17"/>
    </p:embeddedFont>
    <p:embeddedFont>
      <p:font typeface="IBM Plex Serif ExtraLight" panose="02060303050406000203" pitchFamily="18" charset="0"/>
      <p:regular r:id="rId18"/>
      <p:bold r:id="rId19"/>
      <p:italic r:id="rId20"/>
      <p:boldItalic r:id="rId21"/>
    </p:embeddedFont>
    <p:embeddedFont>
      <p:font typeface="IBM Plex Serif Light" panose="020604030504060002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4">
          <p15:clr>
            <a:srgbClr val="9AA0A6"/>
          </p15:clr>
        </p15:guide>
        <p15:guide id="2" pos="636">
          <p15:clr>
            <a:srgbClr val="9AA0A6"/>
          </p15:clr>
        </p15:guide>
        <p15:guide id="3" pos="788">
          <p15:clr>
            <a:srgbClr val="9AA0A6"/>
          </p15:clr>
        </p15:guide>
        <p15:guide id="4" pos="1070">
          <p15:clr>
            <a:srgbClr val="9AA0A6"/>
          </p15:clr>
        </p15:guide>
        <p15:guide id="5" pos="1221">
          <p15:clr>
            <a:srgbClr val="9AA0A6"/>
          </p15:clr>
        </p15:guide>
        <p15:guide id="6" pos="1503">
          <p15:clr>
            <a:srgbClr val="9AA0A6"/>
          </p15:clr>
        </p15:guide>
        <p15:guide id="7" pos="1656">
          <p15:clr>
            <a:srgbClr val="9AA0A6"/>
          </p15:clr>
        </p15:guide>
        <p15:guide id="8" pos="1937">
          <p15:clr>
            <a:srgbClr val="9AA0A6"/>
          </p15:clr>
        </p15:guide>
        <p15:guide id="9" pos="2089">
          <p15:clr>
            <a:srgbClr val="9AA0A6"/>
          </p15:clr>
        </p15:guide>
        <p15:guide id="10" pos="2371">
          <p15:clr>
            <a:srgbClr val="9AA0A6"/>
          </p15:clr>
        </p15:guide>
        <p15:guide id="11" pos="2523">
          <p15:clr>
            <a:srgbClr val="9AA0A6"/>
          </p15:clr>
        </p15:guide>
        <p15:guide id="12" pos="2805">
          <p15:clr>
            <a:srgbClr val="9AA0A6"/>
          </p15:clr>
        </p15:guide>
        <p15:guide id="13" pos="3238">
          <p15:clr>
            <a:srgbClr val="9AA0A6"/>
          </p15:clr>
        </p15:guide>
        <p15:guide id="14" pos="3389">
          <p15:clr>
            <a:srgbClr val="9AA0A6"/>
          </p15:clr>
        </p15:guide>
        <p15:guide id="15" pos="3672">
          <p15:clr>
            <a:srgbClr val="9AA0A6"/>
          </p15:clr>
        </p15:guide>
        <p15:guide id="16" pos="3824">
          <p15:clr>
            <a:srgbClr val="9AA0A6"/>
          </p15:clr>
        </p15:guide>
        <p15:guide id="17" pos="4106">
          <p15:clr>
            <a:srgbClr val="9AA0A6"/>
          </p15:clr>
        </p15:guide>
        <p15:guide id="18" pos="4257">
          <p15:clr>
            <a:srgbClr val="9AA0A6"/>
          </p15:clr>
        </p15:guide>
        <p15:guide id="19" pos="4540">
          <p15:clr>
            <a:srgbClr val="9AA0A6"/>
          </p15:clr>
        </p15:guide>
        <p15:guide id="20" pos="4692">
          <p15:clr>
            <a:srgbClr val="9AA0A6"/>
          </p15:clr>
        </p15:guide>
        <p15:guide id="21" pos="4974">
          <p15:clr>
            <a:srgbClr val="9AA0A6"/>
          </p15:clr>
        </p15:guide>
        <p15:guide id="22" pos="5124">
          <p15:clr>
            <a:srgbClr val="9AA0A6"/>
          </p15:clr>
        </p15:guide>
        <p15:guide id="23" pos="5408">
          <p15:clr>
            <a:srgbClr val="9AA0A6"/>
          </p15:clr>
        </p15:guide>
        <p15:guide id="24" pos="2955">
          <p15:clr>
            <a:srgbClr val="9AA0A6"/>
          </p15:clr>
        </p15:guide>
        <p15:guide id="25" orient="horz" pos="3024">
          <p15:clr>
            <a:srgbClr val="9AA0A6"/>
          </p15:clr>
        </p15:guide>
        <p15:guide id="26" orient="horz" pos="2490">
          <p15:clr>
            <a:srgbClr val="9AA0A6"/>
          </p15:clr>
        </p15:guide>
        <p15:guide id="27" orient="horz" pos="232">
          <p15:clr>
            <a:srgbClr val="9AA0A6"/>
          </p15:clr>
        </p15:guide>
        <p15:guide id="28" orient="horz" pos="2414">
          <p15:clr>
            <a:srgbClr val="9AA0A6"/>
          </p15:clr>
        </p15:guide>
        <p15:guide id="29" orient="horz" pos="14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74052" autoAdjust="0"/>
  </p:normalViewPr>
  <p:slideViewPr>
    <p:cSldViewPr snapToGrid="0">
      <p:cViewPr varScale="1">
        <p:scale>
          <a:sx n="65" d="100"/>
          <a:sy n="65" d="100"/>
        </p:scale>
        <p:origin x="856" y="52"/>
      </p:cViewPr>
      <p:guideLst>
        <p:guide pos="354"/>
        <p:guide pos="636"/>
        <p:guide pos="788"/>
        <p:guide pos="1070"/>
        <p:guide pos="1221"/>
        <p:guide pos="1503"/>
        <p:guide pos="1656"/>
        <p:guide pos="1937"/>
        <p:guide pos="2089"/>
        <p:guide pos="2371"/>
        <p:guide pos="2523"/>
        <p:guide pos="2805"/>
        <p:guide pos="3238"/>
        <p:guide pos="3389"/>
        <p:guide pos="3672"/>
        <p:guide pos="3824"/>
        <p:guide pos="4106"/>
        <p:guide pos="4257"/>
        <p:guide pos="4540"/>
        <p:guide pos="4692"/>
        <p:guide pos="4974"/>
        <p:guide pos="5124"/>
        <p:guide pos="5408"/>
        <p:guide pos="2955"/>
        <p:guide orient="horz" pos="3024"/>
        <p:guide orient="horz" pos="2490"/>
        <p:guide orient="horz" pos="232"/>
        <p:guide orient="horz" pos="2414"/>
        <p:guide orient="horz" pos="1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e64a0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e64a0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9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1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9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6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2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2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faa4caa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eafaa4caa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5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04675" y="2387233"/>
            <a:ext cx="4583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lt1"/>
                </a:solidFill>
                <a:latin typeface="IBM Plex Serif ExtraLight"/>
                <a:ea typeface="IBM Plex Serif ExtraLight"/>
                <a:cs typeface="IBM Plex Serif ExtraLight"/>
                <a:sym typeface="IBM Plex Serif ExtraLight"/>
              </a:rPr>
              <a:t>Git (Intro)</a:t>
            </a:r>
            <a:endParaRPr sz="4800" dirty="0">
              <a:solidFill>
                <a:schemeClr val="lt1"/>
              </a:solidFill>
              <a:latin typeface="IBM Plex Serif ExtraLight"/>
              <a:ea typeface="IBM Plex Serif ExtraLight"/>
              <a:cs typeface="IBM Plex Serif ExtraLight"/>
              <a:sym typeface="IBM Plex Serif Extra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04675" y="4546825"/>
            <a:ext cx="96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uFill>
                  <a:noFill/>
                </a:uFill>
                <a:latin typeface="IBM Plex Sans Light"/>
                <a:ea typeface="IBM Plex Sans Light"/>
                <a:cs typeface="IBM Plex Sans Light"/>
                <a:sym typeface="IBM Plex Sans Light"/>
              </a:rPr>
              <a:t>itechart.com</a:t>
            </a:r>
            <a:endParaRPr sz="1100" dirty="0">
              <a:solidFill>
                <a:srgbClr val="FFFFFF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367819"/>
            <a:ext cx="690176" cy="1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7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Feature Branch Workflow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9E0F88-1DBB-9216-EA8C-665398EDB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2"/>
          <a:stretch/>
        </p:blipFill>
        <p:spPr bwMode="auto">
          <a:xfrm>
            <a:off x="2180496" y="2319535"/>
            <a:ext cx="6361856" cy="228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D7B6E-A607-F831-8FCE-59AF7EEE48E5}"/>
              </a:ext>
            </a:extLst>
          </p:cNvPr>
          <p:cNvSpPr txBox="1"/>
          <p:nvPr/>
        </p:nvSpPr>
        <p:spPr>
          <a:xfrm>
            <a:off x="367586" y="971312"/>
            <a:ext cx="70567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All feature development should take place in a dedicated branch.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Encapsulates features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Master only contains tested code</a:t>
            </a:r>
            <a:endParaRPr lang="en-US" sz="1400" dirty="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PRs</a:t>
            </a:r>
          </a:p>
        </p:txBody>
      </p:sp>
    </p:spTree>
    <p:extLst>
      <p:ext uri="{BB962C8B-B14F-4D97-AF65-F5344CB8AC3E}">
        <p14:creationId xmlns:p14="http://schemas.microsoft.com/office/powerpoint/2010/main" val="144426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Hotfix Branches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4262B-1CB4-DAE4-DBF7-B2E04658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" y="853267"/>
            <a:ext cx="5882640" cy="42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9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Why do we need VCS?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52F7A5F5-DAF2-A9D1-823A-92EC47375406}"/>
              </a:ext>
            </a:extLst>
          </p:cNvPr>
          <p:cNvSpPr txBox="1"/>
          <p:nvPr/>
        </p:nvSpPr>
        <p:spPr>
          <a:xfrm>
            <a:off x="352346" y="1199912"/>
            <a:ext cx="7488444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Rollback of incorrect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Clarifying the reasons for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Support for multiple product versions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Data recovery in case of equipment damage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Teamwork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Ability to see changes for a specific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 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800" dirty="0">
                <a:latin typeface="IBM Plex Sans Light"/>
                <a:ea typeface="IBM Plex Sans Light"/>
                <a:cs typeface="IBM Plex Sans Light"/>
                <a:sym typeface="IBM Plex Sans Light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90674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Types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52F7A5F5-DAF2-A9D1-823A-92EC47375406}"/>
              </a:ext>
            </a:extLst>
          </p:cNvPr>
          <p:cNvSpPr txBox="1"/>
          <p:nvPr/>
        </p:nvSpPr>
        <p:spPr>
          <a:xfrm>
            <a:off x="367586" y="971312"/>
            <a:ext cx="748844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(RCS)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Centralized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(CVS, SVN, Perforce)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EB3D2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Distributed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(Git, Mercurial, Bazaar, </a:t>
            </a:r>
            <a:r>
              <a:rPr lang="en-US" sz="1800" dirty="0" err="1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Darcs</a:t>
            </a:r>
            <a:r>
              <a:rPr lang="en-US" sz="18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)</a:t>
            </a:r>
            <a:endParaRPr lang="en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7B262-4A7C-684F-A3BA-F1175578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7" y="2469153"/>
            <a:ext cx="3786866" cy="245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Simple Git Flow</a:t>
            </a:r>
          </a:p>
        </p:txBody>
      </p:sp>
      <p:pic>
        <p:nvPicPr>
          <p:cNvPr id="3" name="Picture 2" descr="Modified &#10;Unt racked &#10;unmodif i ed &#10;Ed It the file &#10;FIGURE 2-1 &#10;St aged &#10;The lifewcle of the &#10;Status of your files. &#10;the tile ">
            <a:extLst>
              <a:ext uri="{FF2B5EF4-FFF2-40B4-BE49-F238E27FC236}">
                <a16:creationId xmlns:a16="http://schemas.microsoft.com/office/drawing/2014/main" id="{6127EE0F-134A-BB1D-9CBA-D61C93740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7"/>
          <a:stretch/>
        </p:blipFill>
        <p:spPr bwMode="auto">
          <a:xfrm>
            <a:off x="307537" y="1188098"/>
            <a:ext cx="8528925" cy="324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0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Branches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C1977D-9E3F-2911-1F13-81CA6071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91" y="914227"/>
            <a:ext cx="7422623" cy="410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2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Remote Repository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B1D03F6-9202-0EC4-6D49-F0D83814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22" y="1229032"/>
            <a:ext cx="8360661" cy="35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8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3281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Merge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C429F72-55CB-DB5E-CEAB-D15E5927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20448" y="-1126980"/>
            <a:ext cx="20097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DF57432-4CF1-EF81-A9C6-071F43E8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6161" y="724852"/>
            <a:ext cx="20383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7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277739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   Rebase</a:t>
            </a:r>
            <a:endParaRPr sz="2400" dirty="0">
              <a:solidFill>
                <a:srgbClr val="EB3D26"/>
              </a:solidFill>
              <a:latin typeface="IBM Plex Serif Light"/>
              <a:ea typeface="IBM Plex Serif Light"/>
              <a:cs typeface="IBM Plex Serif Light"/>
              <a:sym typeface="IBM Plex Serif Light"/>
            </a:endParaRPr>
          </a:p>
        </p:txBody>
      </p:sp>
      <p:pic>
        <p:nvPicPr>
          <p:cNvPr id="3" name="Picture 2" descr="http://git.mikeward.org/img/merge-rebase.png">
            <a:extLst>
              <a:ext uri="{FF2B5EF4-FFF2-40B4-BE49-F238E27FC236}">
                <a16:creationId xmlns:a16="http://schemas.microsoft.com/office/drawing/2014/main" id="{97C8F3B2-68AA-4A5F-C822-47CE765C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9" y="637243"/>
            <a:ext cx="6700881" cy="440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1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1"/>
          <p:cNvSpPr txBox="1"/>
          <p:nvPr/>
        </p:nvSpPr>
        <p:spPr>
          <a:xfrm>
            <a:off x="367586" y="360259"/>
            <a:ext cx="68714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B3D26"/>
                </a:solidFill>
                <a:latin typeface="IBM Plex Serif Light"/>
                <a:ea typeface="IBM Plex Serif Light"/>
                <a:cs typeface="IBM Plex Serif Light"/>
                <a:sym typeface="IBM Plex Serif Light"/>
              </a:rPr>
              <a:t>Pull Request</a:t>
            </a:r>
          </a:p>
        </p:txBody>
      </p:sp>
      <p:pic>
        <p:nvPicPr>
          <p:cNvPr id="3" name="Picture 2" descr="https://cdn-images-1.medium.com/max/1024/1*6XZzrICChzckIaEyphGVaA.png">
            <a:extLst>
              <a:ext uri="{FF2B5EF4-FFF2-40B4-BE49-F238E27FC236}">
                <a16:creationId xmlns:a16="http://schemas.microsoft.com/office/drawing/2014/main" id="{6AD0EA76-8904-BF3C-6971-D4F0854D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59" y="938949"/>
            <a:ext cx="6248402" cy="39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4DFE6-5516-C6C1-CD6C-B821DDD0A5FE}"/>
              </a:ext>
            </a:extLst>
          </p:cNvPr>
          <p:cNvSpPr txBox="1"/>
          <p:nvPr/>
        </p:nvSpPr>
        <p:spPr>
          <a:xfrm>
            <a:off x="367586" y="10916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latin typeface="IBM Plex Sans Light"/>
                <a:ea typeface="IBM Plex Sans Light"/>
                <a:cs typeface="IBM Plex Sans Light"/>
                <a:sym typeface="IBM Plex Sans Light"/>
              </a:rPr>
              <a:t>Notify team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 Discuss and propose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EB3D2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•</a:t>
            </a:r>
            <a:r>
              <a:rPr lang="en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Collect issues</a:t>
            </a:r>
            <a:endParaRPr lang="en-US" sz="1400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0890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127</Words>
  <Application>Microsoft Office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IBM Plex Serif Light</vt:lpstr>
      <vt:lpstr>Arial</vt:lpstr>
      <vt:lpstr>IBM Plex Serif ExtraLight</vt:lpstr>
      <vt:lpstr>IBM Plex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Siarhei Bandarenka</dc:creator>
  <cp:lastModifiedBy>Hanna Sarokina</cp:lastModifiedBy>
  <cp:revision>81</cp:revision>
  <dcterms:modified xsi:type="dcterms:W3CDTF">2022-12-05T12:32:16Z</dcterms:modified>
</cp:coreProperties>
</file>