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3"/>
  </p:notesMasterIdLst>
  <p:sldIdLst>
    <p:sldId id="320" r:id="rId2"/>
    <p:sldId id="290" r:id="rId3"/>
    <p:sldId id="309" r:id="rId4"/>
    <p:sldId id="310" r:id="rId5"/>
    <p:sldId id="321" r:id="rId6"/>
    <p:sldId id="322" r:id="rId7"/>
    <p:sldId id="323" r:id="rId8"/>
    <p:sldId id="351" r:id="rId9"/>
    <p:sldId id="324" r:id="rId10"/>
    <p:sldId id="325" r:id="rId11"/>
    <p:sldId id="327" r:id="rId12"/>
    <p:sldId id="328" r:id="rId13"/>
    <p:sldId id="329" r:id="rId14"/>
    <p:sldId id="330" r:id="rId15"/>
    <p:sldId id="289" r:id="rId16"/>
    <p:sldId id="333" r:id="rId17"/>
    <p:sldId id="334" r:id="rId18"/>
    <p:sldId id="352" r:id="rId19"/>
    <p:sldId id="353" r:id="rId20"/>
    <p:sldId id="354" r:id="rId21"/>
    <p:sldId id="355" r:id="rId22"/>
    <p:sldId id="335" r:id="rId23"/>
    <p:sldId id="340" r:id="rId24"/>
    <p:sldId id="336" r:id="rId25"/>
    <p:sldId id="337" r:id="rId26"/>
    <p:sldId id="338" r:id="rId27"/>
    <p:sldId id="342" r:id="rId28"/>
    <p:sldId id="343" r:id="rId29"/>
    <p:sldId id="344" r:id="rId30"/>
    <p:sldId id="339" r:id="rId31"/>
    <p:sldId id="271" r:id="rId32"/>
  </p:sldIdLst>
  <p:sldSz cx="9144000" cy="5143500" type="screen16x9"/>
  <p:notesSz cx="6858000" cy="9144000"/>
  <p:embeddedFontLst>
    <p:embeddedFont>
      <p:font typeface="IBM Plex Sans Light" panose="020B0403050203000203" pitchFamily="34" charset="0"/>
      <p:regular r:id="rId34"/>
      <p:bold r:id="rId35"/>
      <p:italic r:id="rId36"/>
      <p:boldItalic r:id="rId37"/>
    </p:embeddedFont>
    <p:embeddedFont>
      <p:font typeface="IBM Plex Serif ExtraLight" panose="02060303050406000203" pitchFamily="18" charset="0"/>
      <p:regular r:id="rId38"/>
      <p:bold r:id="rId39"/>
      <p:italic r:id="rId40"/>
      <p:boldItalic r:id="rId41"/>
    </p:embeddedFont>
    <p:embeddedFont>
      <p:font typeface="IBM Plex Serif Light" panose="02060403050406000203" pitchFamily="18" charset="0"/>
      <p:regular r:id="rId42"/>
      <p:bold r:id="rId43"/>
      <p:italic r:id="rId44"/>
      <p:boldItalic r:id="rId4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354">
          <p15:clr>
            <a:srgbClr val="9AA0A6"/>
          </p15:clr>
        </p15:guide>
        <p15:guide id="2" pos="636">
          <p15:clr>
            <a:srgbClr val="9AA0A6"/>
          </p15:clr>
        </p15:guide>
        <p15:guide id="3" pos="788">
          <p15:clr>
            <a:srgbClr val="9AA0A6"/>
          </p15:clr>
        </p15:guide>
        <p15:guide id="4" pos="1070">
          <p15:clr>
            <a:srgbClr val="9AA0A6"/>
          </p15:clr>
        </p15:guide>
        <p15:guide id="5" pos="1221">
          <p15:clr>
            <a:srgbClr val="9AA0A6"/>
          </p15:clr>
        </p15:guide>
        <p15:guide id="6" pos="1503">
          <p15:clr>
            <a:srgbClr val="9AA0A6"/>
          </p15:clr>
        </p15:guide>
        <p15:guide id="7" pos="1656">
          <p15:clr>
            <a:srgbClr val="9AA0A6"/>
          </p15:clr>
        </p15:guide>
        <p15:guide id="8" pos="1937">
          <p15:clr>
            <a:srgbClr val="9AA0A6"/>
          </p15:clr>
        </p15:guide>
        <p15:guide id="9" pos="2089">
          <p15:clr>
            <a:srgbClr val="9AA0A6"/>
          </p15:clr>
        </p15:guide>
        <p15:guide id="10" pos="2371">
          <p15:clr>
            <a:srgbClr val="9AA0A6"/>
          </p15:clr>
        </p15:guide>
        <p15:guide id="11" pos="2523">
          <p15:clr>
            <a:srgbClr val="9AA0A6"/>
          </p15:clr>
        </p15:guide>
        <p15:guide id="12" pos="2805">
          <p15:clr>
            <a:srgbClr val="9AA0A6"/>
          </p15:clr>
        </p15:guide>
        <p15:guide id="13" pos="3238">
          <p15:clr>
            <a:srgbClr val="9AA0A6"/>
          </p15:clr>
        </p15:guide>
        <p15:guide id="14" pos="3389">
          <p15:clr>
            <a:srgbClr val="9AA0A6"/>
          </p15:clr>
        </p15:guide>
        <p15:guide id="15" pos="3672">
          <p15:clr>
            <a:srgbClr val="9AA0A6"/>
          </p15:clr>
        </p15:guide>
        <p15:guide id="16" pos="3824">
          <p15:clr>
            <a:srgbClr val="9AA0A6"/>
          </p15:clr>
        </p15:guide>
        <p15:guide id="17" pos="4106">
          <p15:clr>
            <a:srgbClr val="9AA0A6"/>
          </p15:clr>
        </p15:guide>
        <p15:guide id="18" pos="4257">
          <p15:clr>
            <a:srgbClr val="9AA0A6"/>
          </p15:clr>
        </p15:guide>
        <p15:guide id="19" pos="4540">
          <p15:clr>
            <a:srgbClr val="9AA0A6"/>
          </p15:clr>
        </p15:guide>
        <p15:guide id="20" pos="4692">
          <p15:clr>
            <a:srgbClr val="9AA0A6"/>
          </p15:clr>
        </p15:guide>
        <p15:guide id="21" pos="4974">
          <p15:clr>
            <a:srgbClr val="9AA0A6"/>
          </p15:clr>
        </p15:guide>
        <p15:guide id="22" pos="5124">
          <p15:clr>
            <a:srgbClr val="9AA0A6"/>
          </p15:clr>
        </p15:guide>
        <p15:guide id="23" pos="5408">
          <p15:clr>
            <a:srgbClr val="9AA0A6"/>
          </p15:clr>
        </p15:guide>
        <p15:guide id="24" pos="2955">
          <p15:clr>
            <a:srgbClr val="9AA0A6"/>
          </p15:clr>
        </p15:guide>
        <p15:guide id="25" orient="horz" pos="3024">
          <p15:clr>
            <a:srgbClr val="9AA0A6"/>
          </p15:clr>
        </p15:guide>
        <p15:guide id="26" orient="horz" pos="2490">
          <p15:clr>
            <a:srgbClr val="9AA0A6"/>
          </p15:clr>
        </p15:guide>
        <p15:guide id="27" orient="horz" pos="232">
          <p15:clr>
            <a:srgbClr val="9AA0A6"/>
          </p15:clr>
        </p15:guide>
        <p15:guide id="28" orient="horz" pos="2414">
          <p15:clr>
            <a:srgbClr val="9AA0A6"/>
          </p15:clr>
        </p15:guide>
        <p15:guide id="29" orient="horz" pos="1498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743" autoAdjust="0"/>
    <p:restoredTop sz="74052" autoAdjust="0"/>
  </p:normalViewPr>
  <p:slideViewPr>
    <p:cSldViewPr snapToGrid="0">
      <p:cViewPr varScale="1">
        <p:scale>
          <a:sx n="84" d="100"/>
          <a:sy n="84" d="100"/>
        </p:scale>
        <p:origin x="869" y="62"/>
      </p:cViewPr>
      <p:guideLst>
        <p:guide pos="354"/>
        <p:guide pos="636"/>
        <p:guide pos="788"/>
        <p:guide pos="1070"/>
        <p:guide pos="1221"/>
        <p:guide pos="1503"/>
        <p:guide pos="1656"/>
        <p:guide pos="1937"/>
        <p:guide pos="2089"/>
        <p:guide pos="2371"/>
        <p:guide pos="2523"/>
        <p:guide pos="2805"/>
        <p:guide pos="3238"/>
        <p:guide pos="3389"/>
        <p:guide pos="3672"/>
        <p:guide pos="3824"/>
        <p:guide pos="4106"/>
        <p:guide pos="4257"/>
        <p:guide pos="4540"/>
        <p:guide pos="4692"/>
        <p:guide pos="4974"/>
        <p:guide pos="5124"/>
        <p:guide pos="5408"/>
        <p:guide pos="2955"/>
        <p:guide orient="horz" pos="3024"/>
        <p:guide orient="horz" pos="2490"/>
        <p:guide orient="horz" pos="232"/>
        <p:guide orient="horz" pos="2414"/>
        <p:guide orient="horz" pos="149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6.fntdata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font" Target="fonts/font9.fntdata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openxmlformats.org/officeDocument/2006/relationships/font" Target="fonts/font10.fntdata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e5e64a0d1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e5e64a0d1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78965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eafaa4caa5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5" name="Google Shape;165;geafaa4caa5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23648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eafaa4caa5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5" name="Google Shape;165;geafaa4caa5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89631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eafaa4caa5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5" name="Google Shape;165;geafaa4caa5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42673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eafaa4caa5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5" name="Google Shape;165;geafaa4caa5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61573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eafaa4caa5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5" name="Google Shape;165;geafaa4caa5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513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eafaa4caa5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5" name="Google Shape;165;geafaa4caa5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18234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eafaa4caa5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5" name="Google Shape;165;geafaa4caa5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29753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eafaa4caa5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5" name="Google Shape;165;geafaa4caa5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00102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eafaa4caa5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5" name="Google Shape;165;geafaa4caa5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31839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eafaa4caa5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5" name="Google Shape;165;geafaa4caa5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46209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eafaa4caa5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5" name="Google Shape;165;geafaa4caa5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007047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eafaa4caa5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5" name="Google Shape;165;geafaa4caa5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290374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eafaa4caa5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5" name="Google Shape;165;geafaa4caa5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158748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e5e64a0d1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e5e64a0d1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108594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eafaa4caa5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5" name="Google Shape;165;geafaa4caa5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704300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eafaa4caa5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5" name="Google Shape;165;geafaa4caa5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955501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eafaa4caa5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5" name="Google Shape;165;geafaa4caa5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26715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eafaa4caa5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5" name="Google Shape;165;geafaa4caa5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767496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eafaa4caa5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5" name="Google Shape;165;geafaa4caa5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6733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eafaa4caa5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5" name="Google Shape;165;geafaa4caa5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33526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eafaa4caa5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5" name="Google Shape;165;geafaa4caa5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88132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eafaa4caa5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5" name="Google Shape;165;geafaa4caa5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729040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eafaa4caa5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5" name="Google Shape;165;geafaa4caa5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398602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eafaa4caa5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eafaa4caa5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eafaa4caa5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5" name="Google Shape;165;geafaa4caa5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4164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eafaa4caa5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5" name="Google Shape;165;geafaa4caa5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35123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eafaa4caa5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5" name="Google Shape;165;geafaa4caa5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60122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eafaa4caa5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5" name="Google Shape;165;geafaa4caa5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71626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eafaa4caa5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5" name="Google Shape;165;geafaa4caa5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74239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eafaa4caa5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5" name="Google Shape;165;geafaa4caa5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48945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4002475" y="2387233"/>
            <a:ext cx="4583400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spAutoFit/>
          </a:bodyPr>
          <a:lstStyle/>
          <a:p>
            <a:pPr marL="0" lvl="0" indent="0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800" dirty="0">
                <a:solidFill>
                  <a:schemeClr val="lt1"/>
                </a:solidFill>
                <a:latin typeface="IBM Plex Serif ExtraLight"/>
                <a:ea typeface="IBM Plex Serif ExtraLight"/>
                <a:cs typeface="IBM Plex Serif ExtraLight"/>
                <a:sym typeface="IBM Plex Serif ExtraLight"/>
              </a:rPr>
              <a:t>VCS and Git</a:t>
            </a:r>
            <a:endParaRPr sz="4800" dirty="0">
              <a:solidFill>
                <a:schemeClr val="lt1"/>
              </a:solidFill>
              <a:latin typeface="IBM Plex Serif ExtraLight"/>
              <a:ea typeface="IBM Plex Serif ExtraLight"/>
              <a:cs typeface="IBM Plex Serif ExtraLight"/>
              <a:sym typeface="IBM Plex Serif ExtraLight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4004675" y="4546825"/>
            <a:ext cx="9666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FFFFFF"/>
                </a:solidFill>
                <a:uFill>
                  <a:noFill/>
                </a:uFill>
                <a:latin typeface="IBM Plex Sans Light"/>
                <a:ea typeface="IBM Plex Sans Light"/>
                <a:cs typeface="IBM Plex Sans Light"/>
                <a:sym typeface="IBM Plex Sans Light"/>
              </a:rPr>
              <a:t>itechart.com</a:t>
            </a:r>
            <a:endParaRPr sz="1100" dirty="0">
              <a:solidFill>
                <a:srgbClr val="FFFFFF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1550" y="367819"/>
            <a:ext cx="690176" cy="1344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997403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62;p21"/>
          <p:cNvSpPr txBox="1"/>
          <p:nvPr/>
        </p:nvSpPr>
        <p:spPr>
          <a:xfrm>
            <a:off x="367586" y="360259"/>
            <a:ext cx="6328182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spAutoFit/>
          </a:bodyPr>
          <a:lstStyle/>
          <a:p>
            <a:pPr lvl="0"/>
            <a:r>
              <a:rPr lang="en-US" sz="2400" dirty="0">
                <a:solidFill>
                  <a:srgbClr val="EB3D26"/>
                </a:solidFill>
                <a:latin typeface="IBM Plex Serif Light"/>
                <a:ea typeface="IBM Plex Serif Light"/>
                <a:cs typeface="IBM Plex Serif Light"/>
                <a:sym typeface="IBM Plex Serif Light"/>
              </a:rPr>
              <a:t>References log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4E3E41-997A-FA7A-07AF-9706F9BC685C}"/>
              </a:ext>
            </a:extLst>
          </p:cNvPr>
          <p:cNvSpPr txBox="1"/>
          <p:nvPr/>
        </p:nvSpPr>
        <p:spPr>
          <a:xfrm>
            <a:off x="367586" y="2713975"/>
            <a:ext cx="809061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EB3D26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•</a:t>
            </a:r>
            <a:r>
              <a:rPr lang="en" sz="1600" dirty="0">
                <a:solidFill>
                  <a:srgbClr val="000000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 git </a:t>
            </a:r>
            <a:r>
              <a:rPr lang="en-US" sz="1600" dirty="0" err="1">
                <a:solidFill>
                  <a:srgbClr val="000000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reflog</a:t>
            </a:r>
            <a:endParaRPr lang="en-US" sz="1600" dirty="0">
              <a:solidFill>
                <a:srgbClr val="000000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IBM Plex Sans Light"/>
                <a:ea typeface="IBM Plex Sans Light"/>
                <a:cs typeface="IBM Plex Sans Light"/>
                <a:sym typeface="IBM Plex Sans Light"/>
              </a:rPr>
              <a:t>The </a:t>
            </a:r>
            <a:r>
              <a:rPr lang="en-US" sz="1600" dirty="0" err="1">
                <a:latin typeface="IBM Plex Sans Light"/>
                <a:ea typeface="IBM Plex Sans Light"/>
                <a:cs typeface="IBM Plex Sans Light"/>
                <a:sym typeface="IBM Plex Sans Light"/>
              </a:rPr>
              <a:t>reflog</a:t>
            </a:r>
            <a:r>
              <a:rPr lang="en-US" sz="1600" dirty="0">
                <a:latin typeface="IBM Plex Sans Light"/>
                <a:ea typeface="IBM Plex Sans Light"/>
                <a:cs typeface="IBM Plex Sans Light"/>
                <a:sym typeface="IBM Plex Sans Light"/>
              </a:rPr>
              <a:t> is Git’s safety net.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IBM Plex Sans Light"/>
                <a:ea typeface="IBM Plex Sans Light"/>
                <a:cs typeface="IBM Plex Sans Light"/>
                <a:sym typeface="IBM Plex Sans Light"/>
              </a:rPr>
              <a:t>Chronological history of everything you’ve done in your local repo.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62772ED7-EA4D-A143-8DEF-C22A8C560B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586" y="1106086"/>
            <a:ext cx="8317187" cy="1152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366162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62;p21"/>
          <p:cNvSpPr txBox="1"/>
          <p:nvPr/>
        </p:nvSpPr>
        <p:spPr>
          <a:xfrm>
            <a:off x="367586" y="360259"/>
            <a:ext cx="6328182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spAutoFit/>
          </a:bodyPr>
          <a:lstStyle/>
          <a:p>
            <a:pPr lvl="0"/>
            <a:r>
              <a:rPr lang="en-US" sz="2400" dirty="0">
                <a:solidFill>
                  <a:srgbClr val="EB3D26"/>
                </a:solidFill>
                <a:latin typeface="IBM Plex Serif Light"/>
                <a:ea typeface="IBM Plex Serif Light"/>
                <a:cs typeface="IBM Plex Serif Light"/>
                <a:sym typeface="IBM Plex Serif Light"/>
              </a:rPr>
              <a:t>Merge</a:t>
            </a:r>
          </a:p>
        </p:txBody>
      </p:sp>
      <p:pic>
        <p:nvPicPr>
          <p:cNvPr id="2" name="Picture 4">
            <a:extLst>
              <a:ext uri="{FF2B5EF4-FFF2-40B4-BE49-F238E27FC236}">
                <a16:creationId xmlns:a16="http://schemas.microsoft.com/office/drawing/2014/main" id="{CC429F72-55CB-DB5E-CEAB-D15E592703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3220448" y="-1126980"/>
            <a:ext cx="2009775" cy="5848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5">
            <a:extLst>
              <a:ext uri="{FF2B5EF4-FFF2-40B4-BE49-F238E27FC236}">
                <a16:creationId xmlns:a16="http://schemas.microsoft.com/office/drawing/2014/main" id="{1DF57432-4CF1-EF81-A9C6-071F43E86D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3206161" y="724852"/>
            <a:ext cx="2038350" cy="6524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067748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62;p21"/>
          <p:cNvSpPr txBox="1"/>
          <p:nvPr/>
        </p:nvSpPr>
        <p:spPr>
          <a:xfrm>
            <a:off x="367586" y="360259"/>
            <a:ext cx="6328182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spAutoFit/>
          </a:bodyPr>
          <a:lstStyle/>
          <a:p>
            <a:pPr lvl="0"/>
            <a:r>
              <a:rPr lang="en-US" sz="2400" dirty="0">
                <a:solidFill>
                  <a:srgbClr val="EB3D26"/>
                </a:solidFill>
                <a:latin typeface="IBM Plex Serif Light"/>
                <a:ea typeface="IBM Plex Serif Light"/>
                <a:cs typeface="IBM Plex Serif Light"/>
                <a:sym typeface="IBM Plex Serif Light"/>
              </a:rPr>
              <a:t>Fast Forward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649DADFC-1544-163B-7274-C86C41F7A2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3524250" y="-695498"/>
            <a:ext cx="2095500" cy="5314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id="{5075BCC1-CF3E-3045-E5D8-839AFBDBF2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3681412" y="1346448"/>
            <a:ext cx="1781175" cy="543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595872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62;p21"/>
          <p:cNvSpPr txBox="1"/>
          <p:nvPr/>
        </p:nvSpPr>
        <p:spPr>
          <a:xfrm>
            <a:off x="367586" y="360259"/>
            <a:ext cx="6328182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spAutoFit/>
          </a:bodyPr>
          <a:lstStyle/>
          <a:p>
            <a:pPr lvl="0"/>
            <a:r>
              <a:rPr lang="en-US" sz="2400" dirty="0">
                <a:solidFill>
                  <a:srgbClr val="EB3D26"/>
                </a:solidFill>
                <a:latin typeface="IBM Plex Serif Light"/>
                <a:ea typeface="IBM Plex Serif Light"/>
                <a:cs typeface="IBM Plex Serif Light"/>
                <a:sym typeface="IBM Plex Serif Light"/>
              </a:rPr>
              <a:t>No Fast Forward (--no-ff)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649DADFC-1544-163B-7274-C86C41F7A2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3524250" y="-695498"/>
            <a:ext cx="2095500" cy="5314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AEF01B64-DDD7-1B16-95A2-118BFB2FEB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3576637" y="784687"/>
            <a:ext cx="1990725" cy="656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304176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62;p21"/>
          <p:cNvSpPr txBox="1"/>
          <p:nvPr/>
        </p:nvSpPr>
        <p:spPr>
          <a:xfrm>
            <a:off x="367586" y="360259"/>
            <a:ext cx="6328182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spAutoFit/>
          </a:bodyPr>
          <a:lstStyle/>
          <a:p>
            <a:pPr lvl="0"/>
            <a:r>
              <a:rPr lang="en-US" sz="2400" dirty="0">
                <a:solidFill>
                  <a:srgbClr val="EB3D26"/>
                </a:solidFill>
                <a:latin typeface="IBM Plex Serif Light"/>
                <a:ea typeface="IBM Plex Serif Light"/>
                <a:cs typeface="IBM Plex Serif Light"/>
                <a:sym typeface="IBM Plex Serif Light"/>
              </a:rPr>
              <a:t>Merge Conflicts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15626D7-DAA4-4FCF-690E-4DB117CD82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140" y="822608"/>
            <a:ext cx="8724900" cy="258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264F675-FC77-D477-1E79-43508BCD0A64}"/>
              </a:ext>
            </a:extLst>
          </p:cNvPr>
          <p:cNvSpPr txBox="1"/>
          <p:nvPr/>
        </p:nvSpPr>
        <p:spPr>
          <a:xfrm>
            <a:off x="5037735" y="3632482"/>
            <a:ext cx="239085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EB3D26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•</a:t>
            </a:r>
            <a:r>
              <a:rPr lang="en" sz="1600" dirty="0">
                <a:solidFill>
                  <a:srgbClr val="000000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 git add</a:t>
            </a:r>
            <a:endParaRPr lang="en-US" sz="1600" dirty="0"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EB3D26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•</a:t>
            </a:r>
            <a:r>
              <a:rPr lang="en" sz="1600" dirty="0">
                <a:solidFill>
                  <a:srgbClr val="000000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  git commit</a:t>
            </a:r>
            <a:endParaRPr lang="en-US" sz="1600" dirty="0"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EB3D26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•</a:t>
            </a:r>
            <a:r>
              <a:rPr lang="en" sz="1600" dirty="0">
                <a:solidFill>
                  <a:srgbClr val="000000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 </a:t>
            </a:r>
            <a:r>
              <a:rPr lang="en-US" sz="1600" dirty="0">
                <a:latin typeface="IBM Plex Sans Light"/>
                <a:ea typeface="IBM Plex Sans Light"/>
                <a:cs typeface="IBM Plex Sans Light"/>
                <a:sym typeface="IBM Plex Sans Light"/>
              </a:rPr>
              <a:t>git merge --continue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73D994-08BC-6B00-18CD-6473C65CBEC6}"/>
              </a:ext>
            </a:extLst>
          </p:cNvPr>
          <p:cNvSpPr txBox="1"/>
          <p:nvPr/>
        </p:nvSpPr>
        <p:spPr>
          <a:xfrm>
            <a:off x="519986" y="3632483"/>
            <a:ext cx="239085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EB3D26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•</a:t>
            </a:r>
            <a:r>
              <a:rPr lang="en" sz="1600" dirty="0">
                <a:solidFill>
                  <a:srgbClr val="000000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 Edit conflicted files</a:t>
            </a:r>
            <a:endParaRPr lang="en-US" sz="1600" dirty="0"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EB3D26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•</a:t>
            </a:r>
            <a:r>
              <a:rPr lang="en" sz="1600" dirty="0">
                <a:solidFill>
                  <a:srgbClr val="000000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  Add them to index</a:t>
            </a:r>
            <a:endParaRPr lang="en-US" sz="1600" dirty="0"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EB3D26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•</a:t>
            </a:r>
            <a:r>
              <a:rPr lang="en" sz="1600" dirty="0">
                <a:solidFill>
                  <a:srgbClr val="000000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 C</a:t>
            </a:r>
            <a:r>
              <a:rPr lang="en-US" sz="1600" dirty="0">
                <a:latin typeface="IBM Plex Sans Light"/>
                <a:ea typeface="IBM Plex Sans Light"/>
                <a:cs typeface="IBM Plex Sans Light"/>
                <a:sym typeface="IBM Plex Sans Light"/>
              </a:rPr>
              <a:t>ommit</a:t>
            </a:r>
          </a:p>
        </p:txBody>
      </p:sp>
    </p:spTree>
    <p:extLst>
      <p:ext uri="{BB962C8B-B14F-4D97-AF65-F5344CB8AC3E}">
        <p14:creationId xmlns:p14="http://schemas.microsoft.com/office/powerpoint/2010/main" val="23541587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62;p21"/>
          <p:cNvSpPr txBox="1"/>
          <p:nvPr/>
        </p:nvSpPr>
        <p:spPr>
          <a:xfrm>
            <a:off x="367586" y="360259"/>
            <a:ext cx="2777396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EB3D26"/>
                </a:solidFill>
                <a:latin typeface="IBM Plex Serif Light"/>
                <a:ea typeface="IBM Plex Serif Light"/>
                <a:cs typeface="IBM Plex Serif Light"/>
                <a:sym typeface="IBM Plex Serif Light"/>
              </a:rPr>
              <a:t>   Rebase</a:t>
            </a:r>
            <a:endParaRPr sz="2400" dirty="0">
              <a:solidFill>
                <a:srgbClr val="EB3D26"/>
              </a:solidFill>
              <a:latin typeface="IBM Plex Serif Light"/>
              <a:ea typeface="IBM Plex Serif Light"/>
              <a:cs typeface="IBM Plex Serif Light"/>
              <a:sym typeface="IBM Plex Serif Light"/>
            </a:endParaRPr>
          </a:p>
        </p:txBody>
      </p:sp>
      <p:pic>
        <p:nvPicPr>
          <p:cNvPr id="3" name="Picture 2" descr="http://git.mikeward.org/img/merge-rebase.png">
            <a:extLst>
              <a:ext uri="{FF2B5EF4-FFF2-40B4-BE49-F238E27FC236}">
                <a16:creationId xmlns:a16="http://schemas.microsoft.com/office/drawing/2014/main" id="{97C8F3B2-68AA-4A5F-C822-47CE765CA4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6264" y="637243"/>
            <a:ext cx="6281236" cy="4132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4590E4B-D659-926E-FF94-5BD3F62A2F02}"/>
              </a:ext>
            </a:extLst>
          </p:cNvPr>
          <p:cNvSpPr txBox="1"/>
          <p:nvPr/>
        </p:nvSpPr>
        <p:spPr>
          <a:xfrm>
            <a:off x="367586" y="962879"/>
            <a:ext cx="325953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EB3D26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•</a:t>
            </a:r>
            <a:r>
              <a:rPr lang="en" sz="1600" dirty="0">
                <a:solidFill>
                  <a:srgbClr val="000000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 git rebase</a:t>
            </a:r>
            <a:endParaRPr lang="en-US" sz="1600" dirty="0"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EB3D26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•</a:t>
            </a:r>
            <a:r>
              <a:rPr lang="en" sz="1600" dirty="0">
                <a:solidFill>
                  <a:srgbClr val="000000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  git rebase –onto &lt;base&gt;</a:t>
            </a:r>
            <a:endParaRPr lang="en-US" sz="1600" dirty="0"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EB3D26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•</a:t>
            </a:r>
            <a:r>
              <a:rPr lang="en" sz="1600" dirty="0">
                <a:solidFill>
                  <a:srgbClr val="000000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 </a:t>
            </a:r>
            <a:r>
              <a:rPr lang="en-US" sz="1600" dirty="0">
                <a:latin typeface="IBM Plex Sans Light"/>
                <a:ea typeface="IBM Plex Sans Light"/>
                <a:cs typeface="IBM Plex Sans Light"/>
                <a:sym typeface="IBM Plex Sans Light"/>
              </a:rPr>
              <a:t>git push -- force</a:t>
            </a:r>
          </a:p>
        </p:txBody>
      </p:sp>
    </p:spTree>
    <p:extLst>
      <p:ext uri="{BB962C8B-B14F-4D97-AF65-F5344CB8AC3E}">
        <p14:creationId xmlns:p14="http://schemas.microsoft.com/office/powerpoint/2010/main" val="11276157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62;p21"/>
          <p:cNvSpPr txBox="1"/>
          <p:nvPr/>
        </p:nvSpPr>
        <p:spPr>
          <a:xfrm>
            <a:off x="367586" y="360259"/>
            <a:ext cx="6871414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EB3D26"/>
                </a:solidFill>
                <a:latin typeface="IBM Plex Serif Light"/>
                <a:ea typeface="IBM Plex Serif Light"/>
                <a:cs typeface="IBM Plex Serif Light"/>
                <a:sym typeface="IBM Plex Serif Light"/>
              </a:rPr>
              <a:t>   Rewriting History</a:t>
            </a:r>
            <a:endParaRPr sz="2400" dirty="0">
              <a:solidFill>
                <a:srgbClr val="EB3D26"/>
              </a:solidFill>
              <a:latin typeface="IBM Plex Serif Light"/>
              <a:ea typeface="IBM Plex Serif Light"/>
              <a:cs typeface="IBM Plex Serif Light"/>
              <a:sym typeface="IBM Plex Serif Ligh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41778B-277F-188B-2604-0482D90E2770}"/>
              </a:ext>
            </a:extLst>
          </p:cNvPr>
          <p:cNvSpPr txBox="1"/>
          <p:nvPr/>
        </p:nvSpPr>
        <p:spPr>
          <a:xfrm>
            <a:off x="367586" y="1248311"/>
            <a:ext cx="325953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EB3D26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•</a:t>
            </a:r>
            <a:r>
              <a:rPr lang="en" sz="1600" dirty="0">
                <a:solidFill>
                  <a:srgbClr val="000000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 git stash</a:t>
            </a:r>
            <a:endParaRPr lang="en-US" sz="1600" dirty="0"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EB3D26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•</a:t>
            </a:r>
            <a:r>
              <a:rPr lang="en" sz="1600" dirty="0">
                <a:solidFill>
                  <a:srgbClr val="000000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  git commit --ammend</a:t>
            </a:r>
            <a:endParaRPr lang="en-US" sz="1600" dirty="0"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EB3D26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•</a:t>
            </a:r>
            <a:r>
              <a:rPr lang="en" sz="1600" dirty="0">
                <a:solidFill>
                  <a:srgbClr val="000000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 </a:t>
            </a:r>
            <a:r>
              <a:rPr lang="en-US" sz="1600" dirty="0">
                <a:latin typeface="IBM Plex Sans Light"/>
                <a:ea typeface="IBM Plex Sans Light"/>
                <a:cs typeface="IBM Plex Sans Light"/>
                <a:sym typeface="IBM Plex Sans Light"/>
              </a:rPr>
              <a:t>git rebase –interactive HEAD</a:t>
            </a:r>
          </a:p>
        </p:txBody>
      </p:sp>
    </p:spTree>
    <p:extLst>
      <p:ext uri="{BB962C8B-B14F-4D97-AF65-F5344CB8AC3E}">
        <p14:creationId xmlns:p14="http://schemas.microsoft.com/office/powerpoint/2010/main" val="23947703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62;p21"/>
          <p:cNvSpPr txBox="1"/>
          <p:nvPr/>
        </p:nvSpPr>
        <p:spPr>
          <a:xfrm>
            <a:off x="367586" y="360259"/>
            <a:ext cx="6871414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EB3D26"/>
                </a:solidFill>
                <a:latin typeface="IBM Plex Serif Light"/>
                <a:ea typeface="IBM Plex Serif Light"/>
                <a:cs typeface="IBM Plex Serif Light"/>
                <a:sym typeface="IBM Plex Serif Light"/>
              </a:rPr>
              <a:t>.gitignore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41778B-277F-188B-2604-0482D90E2770}"/>
              </a:ext>
            </a:extLst>
          </p:cNvPr>
          <p:cNvSpPr txBox="1"/>
          <p:nvPr/>
        </p:nvSpPr>
        <p:spPr>
          <a:xfrm>
            <a:off x="367586" y="1248311"/>
            <a:ext cx="7450534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EB3D26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•</a:t>
            </a:r>
            <a:r>
              <a:rPr lang="en" sz="1600" dirty="0">
                <a:solidFill>
                  <a:srgbClr val="000000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Blank lines or lines starting with # are ignored.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600" dirty="0">
              <a:solidFill>
                <a:srgbClr val="EB3D26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EB3D26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•</a:t>
            </a:r>
            <a:r>
              <a:rPr lang="en" sz="1600" dirty="0">
                <a:solidFill>
                  <a:srgbClr val="000000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Standard glob patterns work.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600" dirty="0">
              <a:solidFill>
                <a:srgbClr val="EB3D26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EB3D26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•</a:t>
            </a:r>
            <a:r>
              <a:rPr lang="en" sz="1600" dirty="0">
                <a:solidFill>
                  <a:srgbClr val="000000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You can start patterns with a forward slash (/) to avoid </a:t>
            </a:r>
            <a:r>
              <a:rPr lang="en-US" sz="1600" dirty="0" err="1">
                <a:solidFill>
                  <a:srgbClr val="000000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recursivity</a:t>
            </a:r>
            <a:r>
              <a:rPr lang="en-US" sz="1600" dirty="0">
                <a:solidFill>
                  <a:srgbClr val="000000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600" dirty="0">
              <a:solidFill>
                <a:srgbClr val="EB3D26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EB3D26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•</a:t>
            </a:r>
            <a:r>
              <a:rPr lang="en" sz="1600" dirty="0">
                <a:solidFill>
                  <a:srgbClr val="000000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You can end patterns with a forward slash (/) to specify a directory.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600" dirty="0">
              <a:solidFill>
                <a:srgbClr val="EB3D26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EB3D26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•</a:t>
            </a:r>
            <a:r>
              <a:rPr lang="en" sz="1600" dirty="0">
                <a:solidFill>
                  <a:srgbClr val="000000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You can negate a pattern by starting it with an exclamation point (!).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5201486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62;p21"/>
          <p:cNvSpPr txBox="1"/>
          <p:nvPr/>
        </p:nvSpPr>
        <p:spPr>
          <a:xfrm>
            <a:off x="367586" y="360259"/>
            <a:ext cx="6871414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EB3D26"/>
                </a:solidFill>
                <a:latin typeface="IBM Plex Serif Light"/>
                <a:ea typeface="IBM Plex Serif Light"/>
                <a:cs typeface="IBM Plex Serif Light"/>
                <a:sym typeface="IBM Plex Serif Light"/>
              </a:rPr>
              <a:t>.gitignore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41778B-277F-188B-2604-0482D90E2770}"/>
              </a:ext>
            </a:extLst>
          </p:cNvPr>
          <p:cNvSpPr txBox="1"/>
          <p:nvPr/>
        </p:nvSpPr>
        <p:spPr>
          <a:xfrm>
            <a:off x="367586" y="1248311"/>
            <a:ext cx="745053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EB3D26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• </a:t>
            </a:r>
            <a:r>
              <a:rPr lang="en" sz="1600" dirty="0">
                <a:solidFill>
                  <a:srgbClr val="000000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An asterisk (*) - zero or more characters.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600" dirty="0">
              <a:solidFill>
                <a:srgbClr val="EB3D26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EB3D26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• </a:t>
            </a:r>
            <a:r>
              <a:rPr lang="en" sz="1600" dirty="0">
                <a:solidFill>
                  <a:srgbClr val="000000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A question mark (?) - a single character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600" dirty="0">
              <a:solidFill>
                <a:srgbClr val="EB3D26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EB3D26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•  </a:t>
            </a:r>
            <a:r>
              <a:rPr lang="en-US" sz="1600" dirty="0">
                <a:solidFill>
                  <a:srgbClr val="000000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abc</a:t>
            </a:r>
            <a:r>
              <a:rPr lang="en-US" sz="1600" dirty="0">
                <a:solidFill>
                  <a:srgbClr val="000000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] - any character inside the brackets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600" dirty="0">
              <a:solidFill>
                <a:srgbClr val="EB3D26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EB3D26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•  </a:t>
            </a:r>
            <a:r>
              <a:rPr lang="en-US" sz="1600" dirty="0">
                <a:solidFill>
                  <a:srgbClr val="000000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[0-9] - any character from range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600" dirty="0">
              <a:solidFill>
                <a:srgbClr val="EB3D26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EB3D26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•</a:t>
            </a:r>
            <a:r>
              <a:rPr lang="en" sz="1600" dirty="0">
                <a:solidFill>
                  <a:srgbClr val="000000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  </a:t>
            </a:r>
            <a:r>
              <a:rPr lang="en-US" sz="1600" dirty="0">
                <a:solidFill>
                  <a:srgbClr val="000000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Two asterisks (**) - nested directories</a:t>
            </a:r>
            <a:endParaRPr lang="en-US" sz="1600" dirty="0"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19738231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62;p21"/>
          <p:cNvSpPr txBox="1"/>
          <p:nvPr/>
        </p:nvSpPr>
        <p:spPr>
          <a:xfrm>
            <a:off x="367586" y="360259"/>
            <a:ext cx="6871414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EB3D26"/>
                </a:solidFill>
                <a:latin typeface="IBM Plex Serif Light"/>
                <a:ea typeface="IBM Plex Serif Light"/>
                <a:cs typeface="IBM Plex Serif Light"/>
                <a:sym typeface="IBM Plex Serif Light"/>
              </a:rPr>
              <a:t>.gitignore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41778B-277F-188B-2604-0482D90E2770}"/>
              </a:ext>
            </a:extLst>
          </p:cNvPr>
          <p:cNvSpPr txBox="1"/>
          <p:nvPr/>
        </p:nvSpPr>
        <p:spPr>
          <a:xfrm>
            <a:off x="367586" y="1248311"/>
            <a:ext cx="7450534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EB3D26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• </a:t>
            </a:r>
            <a:r>
              <a:rPr lang="en" sz="1600" dirty="0">
                <a:solidFill>
                  <a:srgbClr val="000000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1. --system (C:/</a:t>
            </a:r>
            <a:r>
              <a:rPr lang="en-US" sz="1600" dirty="0" err="1">
                <a:solidFill>
                  <a:srgbClr val="000000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ProgramData</a:t>
            </a:r>
            <a:r>
              <a:rPr lang="en-US" sz="1600" dirty="0">
                <a:solidFill>
                  <a:srgbClr val="000000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/Git/.config)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600" dirty="0">
              <a:solidFill>
                <a:srgbClr val="EB3D26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EB3D26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•  </a:t>
            </a:r>
            <a:r>
              <a:rPr lang="en-US" sz="1600" dirty="0">
                <a:solidFill>
                  <a:srgbClr val="000000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2. --global (C:/Users/$USER/.</a:t>
            </a:r>
            <a:r>
              <a:rPr lang="en-US" sz="1600" dirty="0" err="1">
                <a:solidFill>
                  <a:srgbClr val="000000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gitconfig</a:t>
            </a:r>
            <a:r>
              <a:rPr lang="en-US" sz="1600" dirty="0">
                <a:solidFill>
                  <a:srgbClr val="000000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600" dirty="0">
              <a:solidFill>
                <a:srgbClr val="EB3D26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EB3D26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•  </a:t>
            </a:r>
            <a:r>
              <a:rPr lang="en-US" sz="1600" dirty="0">
                <a:solidFill>
                  <a:srgbClr val="000000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3. config file in the Git directory (.git/config)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600" dirty="0">
              <a:solidFill>
                <a:srgbClr val="EB3D26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600" dirty="0">
              <a:solidFill>
                <a:srgbClr val="EB3D26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solidFill>
                <a:srgbClr val="000000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EB3D26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•  </a:t>
            </a:r>
            <a:r>
              <a:rPr lang="en-US" sz="1600" dirty="0">
                <a:solidFill>
                  <a:srgbClr val="000000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git config --global user.name "John Doe"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600" dirty="0">
              <a:solidFill>
                <a:srgbClr val="EB3D26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EB3D26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•  </a:t>
            </a:r>
            <a:r>
              <a:rPr lang="en-US" sz="1600" dirty="0">
                <a:solidFill>
                  <a:srgbClr val="000000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git config --global </a:t>
            </a:r>
            <a:r>
              <a:rPr lang="en-US" sz="1600" dirty="0" err="1">
                <a:solidFill>
                  <a:srgbClr val="000000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user.email</a:t>
            </a:r>
            <a:r>
              <a:rPr lang="en-US" sz="1600" dirty="0">
                <a:solidFill>
                  <a:srgbClr val="000000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 johndoe@example.com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solidFill>
                <a:srgbClr val="000000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663063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62;p21"/>
          <p:cNvSpPr txBox="1"/>
          <p:nvPr/>
        </p:nvSpPr>
        <p:spPr>
          <a:xfrm>
            <a:off x="367586" y="360259"/>
            <a:ext cx="6328182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spAutoFit/>
          </a:bodyPr>
          <a:lstStyle/>
          <a:p>
            <a:pPr lvl="0"/>
            <a:r>
              <a:rPr lang="en-US" sz="2400" dirty="0">
                <a:solidFill>
                  <a:srgbClr val="EB3D26"/>
                </a:solidFill>
                <a:latin typeface="IBM Plex Serif Light"/>
                <a:ea typeface="IBM Plex Serif Light"/>
                <a:cs typeface="IBM Plex Serif Light"/>
                <a:sym typeface="IBM Plex Serif Light"/>
              </a:rPr>
              <a:t>Why do we need VCS?</a:t>
            </a:r>
          </a:p>
        </p:txBody>
      </p:sp>
      <p:sp>
        <p:nvSpPr>
          <p:cNvPr id="8" name="Google Shape;66;p14">
            <a:extLst>
              <a:ext uri="{FF2B5EF4-FFF2-40B4-BE49-F238E27FC236}">
                <a16:creationId xmlns:a16="http://schemas.microsoft.com/office/drawing/2014/main" id="{52F7A5F5-DAF2-A9D1-823A-92EC47375406}"/>
              </a:ext>
            </a:extLst>
          </p:cNvPr>
          <p:cNvSpPr txBox="1"/>
          <p:nvPr/>
        </p:nvSpPr>
        <p:spPr>
          <a:xfrm>
            <a:off x="352346" y="1199912"/>
            <a:ext cx="7488444" cy="36009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EB3D26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•</a:t>
            </a:r>
            <a:r>
              <a:rPr lang="en" sz="1800" dirty="0">
                <a:solidFill>
                  <a:srgbClr val="000000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  </a:t>
            </a:r>
            <a:r>
              <a:rPr lang="en-US" sz="1800" dirty="0">
                <a:latin typeface="IBM Plex Sans Light"/>
                <a:ea typeface="IBM Plex Sans Light"/>
                <a:cs typeface="IBM Plex Sans Light"/>
                <a:sym typeface="IBM Plex Sans Light"/>
              </a:rPr>
              <a:t>Rollback of incorrect changes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EB3D26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• </a:t>
            </a:r>
            <a:r>
              <a:rPr lang="en" sz="1800" dirty="0">
                <a:solidFill>
                  <a:srgbClr val="000000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 </a:t>
            </a:r>
            <a:r>
              <a:rPr lang="en-US" sz="1800" dirty="0">
                <a:latin typeface="IBM Plex Sans Light"/>
                <a:ea typeface="IBM Plex Sans Light"/>
                <a:cs typeface="IBM Plex Sans Light"/>
                <a:sym typeface="IBM Plex Sans Light"/>
              </a:rPr>
              <a:t>Clarifying the reasons for the change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EB3D26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• </a:t>
            </a:r>
            <a:r>
              <a:rPr lang="en" sz="1800" dirty="0">
                <a:solidFill>
                  <a:srgbClr val="000000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 </a:t>
            </a:r>
            <a:r>
              <a:rPr lang="en-US" sz="1800" dirty="0">
                <a:latin typeface="IBM Plex Sans Light"/>
                <a:ea typeface="IBM Plex Sans Light"/>
                <a:cs typeface="IBM Plex Sans Light"/>
                <a:sym typeface="IBM Plex Sans Light"/>
              </a:rPr>
              <a:t>Support for multiple product versions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EB3D26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• </a:t>
            </a:r>
            <a:r>
              <a:rPr lang="en" sz="1800" dirty="0">
                <a:solidFill>
                  <a:srgbClr val="000000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 </a:t>
            </a:r>
            <a:r>
              <a:rPr lang="en-US" sz="1800" dirty="0">
                <a:latin typeface="IBM Plex Sans Light"/>
                <a:ea typeface="IBM Plex Sans Light"/>
                <a:cs typeface="IBM Plex Sans Light"/>
                <a:sym typeface="IBM Plex Sans Light"/>
              </a:rPr>
              <a:t>Data recovery in case of equipment damage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800" dirty="0">
              <a:solidFill>
                <a:srgbClr val="EB3D26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EB3D26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• </a:t>
            </a:r>
            <a:r>
              <a:rPr lang="en" sz="1800" dirty="0">
                <a:solidFill>
                  <a:srgbClr val="000000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 </a:t>
            </a:r>
            <a:r>
              <a:rPr lang="en-US" sz="1800" dirty="0">
                <a:latin typeface="IBM Plex Sans Light"/>
                <a:ea typeface="IBM Plex Sans Light"/>
                <a:cs typeface="IBM Plex Sans Light"/>
                <a:sym typeface="IBM Plex Sans Light"/>
              </a:rPr>
              <a:t>Teamwork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800" dirty="0">
              <a:solidFill>
                <a:srgbClr val="EB3D26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EB3D26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• </a:t>
            </a:r>
            <a:r>
              <a:rPr lang="en" sz="1800" dirty="0">
                <a:solidFill>
                  <a:srgbClr val="000000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 </a:t>
            </a:r>
            <a:r>
              <a:rPr lang="en-US" sz="1800" dirty="0">
                <a:latin typeface="IBM Plex Sans Light"/>
                <a:ea typeface="IBM Plex Sans Light"/>
                <a:cs typeface="IBM Plex Sans Light"/>
                <a:sym typeface="IBM Plex Sans Light"/>
              </a:rPr>
              <a:t>Ability to see changes for a specific task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800" dirty="0">
              <a:solidFill>
                <a:srgbClr val="EB3D26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EB3D26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• </a:t>
            </a:r>
            <a:r>
              <a:rPr lang="en" sz="1800" dirty="0">
                <a:solidFill>
                  <a:srgbClr val="000000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 </a:t>
            </a:r>
            <a:r>
              <a:rPr lang="en-US" sz="1800" dirty="0">
                <a:latin typeface="IBM Plex Sans Light"/>
                <a:ea typeface="IBM Plex Sans Light"/>
                <a:cs typeface="IBM Plex Sans Light"/>
                <a:sym typeface="IBM Plex Sans Light"/>
              </a:rPr>
              <a:t>Code review</a:t>
            </a:r>
          </a:p>
        </p:txBody>
      </p:sp>
    </p:spTree>
    <p:extLst>
      <p:ext uri="{BB962C8B-B14F-4D97-AF65-F5344CB8AC3E}">
        <p14:creationId xmlns:p14="http://schemas.microsoft.com/office/powerpoint/2010/main" val="9067426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62;p21"/>
          <p:cNvSpPr txBox="1"/>
          <p:nvPr/>
        </p:nvSpPr>
        <p:spPr>
          <a:xfrm>
            <a:off x="367586" y="360259"/>
            <a:ext cx="6871414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EB3D26"/>
                </a:solidFill>
                <a:latin typeface="IBM Plex Serif Light"/>
                <a:ea typeface="IBM Plex Serif Light"/>
                <a:cs typeface="IBM Plex Serif Light"/>
                <a:sym typeface="IBM Plex Serif Light"/>
              </a:rPr>
              <a:t>.gitignore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41778B-277F-188B-2604-0482D90E2770}"/>
              </a:ext>
            </a:extLst>
          </p:cNvPr>
          <p:cNvSpPr txBox="1"/>
          <p:nvPr/>
        </p:nvSpPr>
        <p:spPr>
          <a:xfrm>
            <a:off x="367586" y="1248311"/>
            <a:ext cx="7450534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EB3D26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• </a:t>
            </a:r>
            <a:r>
              <a:rPr lang="en" sz="1600" dirty="0">
                <a:solidFill>
                  <a:srgbClr val="000000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core.autocrlf</a:t>
            </a:r>
            <a:endParaRPr lang="en-US" sz="1600" dirty="0">
              <a:solidFill>
                <a:srgbClr val="000000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true		checkout Windows-style, commit Unix-style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input 	checkout as-is, commit Unix-style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false 	checkout as-is, commit as-is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solidFill>
                <a:srgbClr val="000000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solidFill>
                <a:srgbClr val="000000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EB3D26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•  </a:t>
            </a:r>
            <a:r>
              <a:rPr lang="en-US" sz="1600" dirty="0" err="1">
                <a:solidFill>
                  <a:srgbClr val="000000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credential.helper</a:t>
            </a:r>
            <a:endParaRPr lang="en-US" sz="1600" dirty="0">
              <a:solidFill>
                <a:srgbClr val="000000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feature to avoid inputting git credentials repeatedly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solidFill>
                <a:srgbClr val="000000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solidFill>
                <a:srgbClr val="000000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35472768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62;p21"/>
          <p:cNvSpPr txBox="1"/>
          <p:nvPr/>
        </p:nvSpPr>
        <p:spPr>
          <a:xfrm>
            <a:off x="367586" y="360259"/>
            <a:ext cx="6871414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EB3D26"/>
                </a:solidFill>
                <a:latin typeface="IBM Plex Serif Light"/>
                <a:ea typeface="IBM Plex Serif Light"/>
                <a:cs typeface="IBM Plex Serif Light"/>
                <a:sym typeface="IBM Plex Serif Light"/>
              </a:rPr>
              <a:t>Git Hooks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41778B-277F-188B-2604-0482D90E2770}"/>
              </a:ext>
            </a:extLst>
          </p:cNvPr>
          <p:cNvSpPr txBox="1"/>
          <p:nvPr/>
        </p:nvSpPr>
        <p:spPr>
          <a:xfrm>
            <a:off x="367586" y="1248311"/>
            <a:ext cx="745053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EB3D26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• </a:t>
            </a:r>
            <a:r>
              <a:rPr lang="en" sz="1600" dirty="0">
                <a:solidFill>
                  <a:srgbClr val="000000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client side (pre-commit, post-commit, pre-push, etc.)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solidFill>
                <a:srgbClr val="000000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EB3D26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• </a:t>
            </a:r>
            <a:r>
              <a:rPr lang="en-US" sz="1600" dirty="0">
                <a:solidFill>
                  <a:srgbClr val="000000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server side (pre-receive, update, post-receive)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solidFill>
                <a:srgbClr val="000000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38065655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4002475" y="2387233"/>
            <a:ext cx="4583400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spAutoFit/>
          </a:bodyPr>
          <a:lstStyle/>
          <a:p>
            <a:pPr marL="0" lvl="0" indent="0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800" dirty="0">
                <a:solidFill>
                  <a:schemeClr val="lt1"/>
                </a:solidFill>
                <a:latin typeface="IBM Plex Serif ExtraLight"/>
                <a:ea typeface="IBM Plex Serif ExtraLight"/>
                <a:cs typeface="IBM Plex Serif ExtraLight"/>
                <a:sym typeface="IBM Plex Serif ExtraLight"/>
              </a:rPr>
              <a:t>Git Workflow</a:t>
            </a:r>
            <a:endParaRPr sz="4800" dirty="0">
              <a:solidFill>
                <a:schemeClr val="lt1"/>
              </a:solidFill>
              <a:latin typeface="IBM Plex Serif ExtraLight"/>
              <a:ea typeface="IBM Plex Serif ExtraLight"/>
              <a:cs typeface="IBM Plex Serif ExtraLight"/>
              <a:sym typeface="IBM Plex Serif ExtraLight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561550" y="4546825"/>
            <a:ext cx="5634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FFFFFF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2023</a:t>
            </a:r>
            <a:endParaRPr sz="1100" dirty="0">
              <a:solidFill>
                <a:srgbClr val="FFFFFF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4004675" y="4546825"/>
            <a:ext cx="9666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FFFFFF"/>
                </a:solidFill>
                <a:uFill>
                  <a:noFill/>
                </a:uFill>
                <a:latin typeface="IBM Plex Sans Light"/>
                <a:ea typeface="IBM Plex Sans Light"/>
                <a:cs typeface="IBM Plex Sans Light"/>
                <a:sym typeface="IBM Plex Sans Light"/>
              </a:rPr>
              <a:t>itechart.com</a:t>
            </a:r>
            <a:endParaRPr sz="1100" dirty="0">
              <a:solidFill>
                <a:srgbClr val="FFFFFF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1550" y="367819"/>
            <a:ext cx="690176" cy="1344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055794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62;p21"/>
          <p:cNvSpPr txBox="1"/>
          <p:nvPr/>
        </p:nvSpPr>
        <p:spPr>
          <a:xfrm>
            <a:off x="367586" y="360259"/>
            <a:ext cx="6871414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EB3D26"/>
                </a:solidFill>
                <a:latin typeface="IBM Plex Serif Light"/>
                <a:ea typeface="IBM Plex Serif Light"/>
                <a:cs typeface="IBM Plex Serif Light"/>
                <a:sym typeface="IBM Plex Serif Light"/>
              </a:rPr>
              <a:t>Patch</a:t>
            </a:r>
          </a:p>
        </p:txBody>
      </p:sp>
      <p:pic>
        <p:nvPicPr>
          <p:cNvPr id="2" name="Picture 2" descr="Image result for git patch">
            <a:extLst>
              <a:ext uri="{FF2B5EF4-FFF2-40B4-BE49-F238E27FC236}">
                <a16:creationId xmlns:a16="http://schemas.microsoft.com/office/drawing/2014/main" id="{B6B68B2D-CD44-A590-86CD-D5E8F24162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60" y="836320"/>
            <a:ext cx="8431480" cy="4176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95975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62;p21"/>
          <p:cNvSpPr txBox="1"/>
          <p:nvPr/>
        </p:nvSpPr>
        <p:spPr>
          <a:xfrm>
            <a:off x="367586" y="360259"/>
            <a:ext cx="6871414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EB3D26"/>
                </a:solidFill>
                <a:latin typeface="IBM Plex Serif Light"/>
                <a:ea typeface="IBM Plex Serif Light"/>
                <a:cs typeface="IBM Plex Serif Light"/>
                <a:sym typeface="IBM Plex Serif Light"/>
              </a:rPr>
              <a:t>Pull Request</a:t>
            </a:r>
          </a:p>
        </p:txBody>
      </p:sp>
      <p:pic>
        <p:nvPicPr>
          <p:cNvPr id="3" name="Picture 2" descr="https://cdn-images-1.medium.com/max/1024/1*6XZzrICChzckIaEyphGVaA.png">
            <a:extLst>
              <a:ext uri="{FF2B5EF4-FFF2-40B4-BE49-F238E27FC236}">
                <a16:creationId xmlns:a16="http://schemas.microsoft.com/office/drawing/2014/main" id="{6AD0EA76-8904-BF3C-6971-D4F0854DD5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7959" y="938949"/>
            <a:ext cx="6248402" cy="3905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664DFE6-5516-C6C1-CD6C-B821DDD0A5FE}"/>
              </a:ext>
            </a:extLst>
          </p:cNvPr>
          <p:cNvSpPr txBox="1"/>
          <p:nvPr/>
        </p:nvSpPr>
        <p:spPr>
          <a:xfrm>
            <a:off x="367586" y="1091625"/>
            <a:ext cx="457200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EB3D26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•</a:t>
            </a:r>
            <a:r>
              <a:rPr lang="en" sz="1400" dirty="0">
                <a:solidFill>
                  <a:srgbClr val="000000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 </a:t>
            </a:r>
            <a:r>
              <a:rPr lang="en-US" dirty="0">
                <a:latin typeface="IBM Plex Sans Light"/>
                <a:ea typeface="IBM Plex Sans Light"/>
                <a:cs typeface="IBM Plex Sans Light"/>
                <a:sym typeface="IBM Plex Sans Light"/>
              </a:rPr>
              <a:t>Notify team</a:t>
            </a:r>
            <a:endParaRPr lang="en-US" sz="1400" dirty="0"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EB3D26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•</a:t>
            </a:r>
            <a:r>
              <a:rPr lang="en" sz="1400" dirty="0">
                <a:solidFill>
                  <a:srgbClr val="000000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  Discuss and propose</a:t>
            </a:r>
            <a:endParaRPr lang="en-US" sz="1400" dirty="0"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EB3D26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•</a:t>
            </a:r>
            <a:r>
              <a:rPr lang="en" sz="1400" dirty="0">
                <a:solidFill>
                  <a:srgbClr val="000000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 </a:t>
            </a:r>
            <a:r>
              <a:rPr lang="en-US" dirty="0">
                <a:solidFill>
                  <a:srgbClr val="000000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Collect issues</a:t>
            </a:r>
            <a:endParaRPr lang="en-US" sz="1400" dirty="0"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34608908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62;p21"/>
          <p:cNvSpPr txBox="1"/>
          <p:nvPr/>
        </p:nvSpPr>
        <p:spPr>
          <a:xfrm>
            <a:off x="367586" y="360259"/>
            <a:ext cx="6871414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EB3D26"/>
                </a:solidFill>
                <a:latin typeface="IBM Plex Serif Light"/>
                <a:ea typeface="IBM Plex Serif Light"/>
                <a:cs typeface="IBM Plex Serif Light"/>
                <a:sym typeface="IBM Plex Serif Light"/>
              </a:rPr>
              <a:t>Centrilized Workflow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C0875F8A-F0AC-D7E6-A575-9718BE2BC9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9288" y="1203608"/>
            <a:ext cx="3536190" cy="30862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8C72DFE-E925-CF72-360C-D60935775B77}"/>
              </a:ext>
            </a:extLst>
          </p:cNvPr>
          <p:cNvSpPr txBox="1"/>
          <p:nvPr/>
        </p:nvSpPr>
        <p:spPr>
          <a:xfrm>
            <a:off x="367586" y="1248311"/>
            <a:ext cx="4204414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EB3D26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•</a:t>
            </a:r>
            <a:r>
              <a:rPr lang="en" sz="1600" dirty="0">
                <a:solidFill>
                  <a:srgbClr val="000000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Central repository is a single point-of-entry for all changes to the project.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600" dirty="0">
              <a:solidFill>
                <a:srgbClr val="EB3D26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EB3D26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•</a:t>
            </a:r>
            <a:r>
              <a:rPr lang="en" sz="1600" dirty="0">
                <a:solidFill>
                  <a:srgbClr val="000000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Each developer work independently of all other changes to a project, but all changes are pushed into the single branch master.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31870868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62;p21"/>
          <p:cNvSpPr txBox="1"/>
          <p:nvPr/>
        </p:nvSpPr>
        <p:spPr>
          <a:xfrm>
            <a:off x="367586" y="360259"/>
            <a:ext cx="6871414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EB3D26"/>
                </a:solidFill>
                <a:latin typeface="IBM Plex Serif Light"/>
                <a:ea typeface="IBM Plex Serif Light"/>
                <a:cs typeface="IBM Plex Serif Light"/>
                <a:sym typeface="IBM Plex Serif Light"/>
              </a:rPr>
              <a:t>Feature Branch Workflow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599E0F88-1DBB-9216-EA8C-665398EDB2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82"/>
          <a:stretch/>
        </p:blipFill>
        <p:spPr bwMode="auto">
          <a:xfrm>
            <a:off x="2180496" y="2319535"/>
            <a:ext cx="6361856" cy="2289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E0D7B6E-A607-F831-8FCE-59AF7EEE48E5}"/>
              </a:ext>
            </a:extLst>
          </p:cNvPr>
          <p:cNvSpPr txBox="1"/>
          <p:nvPr/>
        </p:nvSpPr>
        <p:spPr>
          <a:xfrm>
            <a:off x="367586" y="971312"/>
            <a:ext cx="7056784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IBM Plex Sans Light"/>
                <a:ea typeface="IBM Plex Sans Light"/>
                <a:cs typeface="IBM Plex Sans Light"/>
                <a:sym typeface="IBM Plex Sans Light"/>
              </a:rPr>
              <a:t>All feature development should take place in a dedicated branch.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>
              <a:solidFill>
                <a:srgbClr val="EB3D26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EB3D26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•</a:t>
            </a:r>
            <a:r>
              <a:rPr lang="en" sz="1400" dirty="0">
                <a:solidFill>
                  <a:srgbClr val="000000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 </a:t>
            </a:r>
            <a:r>
              <a:rPr lang="en-US" dirty="0">
                <a:latin typeface="IBM Plex Sans Light"/>
                <a:ea typeface="IBM Plex Sans Light"/>
                <a:cs typeface="IBM Plex Sans Light"/>
                <a:sym typeface="IBM Plex Sans Light"/>
              </a:rPr>
              <a:t>Encapsulates features</a:t>
            </a:r>
            <a:endParaRPr lang="en-US" sz="1400" dirty="0">
              <a:solidFill>
                <a:srgbClr val="000000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400" dirty="0">
              <a:solidFill>
                <a:srgbClr val="EB3D26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EB3D26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•</a:t>
            </a:r>
            <a:r>
              <a:rPr lang="en" sz="1400" dirty="0">
                <a:solidFill>
                  <a:srgbClr val="000000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 </a:t>
            </a:r>
            <a:r>
              <a:rPr lang="en-US" dirty="0">
                <a:latin typeface="IBM Plex Sans Light"/>
                <a:ea typeface="IBM Plex Sans Light"/>
                <a:cs typeface="IBM Plex Sans Light"/>
                <a:sym typeface="IBM Plex Sans Light"/>
              </a:rPr>
              <a:t>Master only contains tested code</a:t>
            </a:r>
            <a:endParaRPr lang="en-US" sz="1400" dirty="0">
              <a:solidFill>
                <a:srgbClr val="000000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400" dirty="0">
              <a:solidFill>
                <a:srgbClr val="EB3D26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EB3D26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•</a:t>
            </a:r>
            <a:r>
              <a:rPr lang="en" sz="1400" dirty="0">
                <a:solidFill>
                  <a:srgbClr val="000000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PRs</a:t>
            </a:r>
          </a:p>
        </p:txBody>
      </p:sp>
    </p:spTree>
    <p:extLst>
      <p:ext uri="{BB962C8B-B14F-4D97-AF65-F5344CB8AC3E}">
        <p14:creationId xmlns:p14="http://schemas.microsoft.com/office/powerpoint/2010/main" val="14442684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62;p21"/>
          <p:cNvSpPr txBox="1"/>
          <p:nvPr/>
        </p:nvSpPr>
        <p:spPr>
          <a:xfrm>
            <a:off x="367586" y="360259"/>
            <a:ext cx="6871414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EB3D26"/>
                </a:solidFill>
                <a:latin typeface="IBM Plex Serif Light"/>
                <a:ea typeface="IBM Plex Serif Light"/>
                <a:cs typeface="IBM Plex Serif Light"/>
                <a:sym typeface="IBM Plex Serif Light"/>
              </a:rPr>
              <a:t>Gitflow Workflow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0D7B6E-A607-F831-8FCE-59AF7EEE48E5}"/>
              </a:ext>
            </a:extLst>
          </p:cNvPr>
          <p:cNvSpPr txBox="1"/>
          <p:nvPr/>
        </p:nvSpPr>
        <p:spPr>
          <a:xfrm>
            <a:off x="367586" y="971312"/>
            <a:ext cx="705678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EB3D26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•</a:t>
            </a:r>
            <a:r>
              <a:rPr lang="en" sz="1400" dirty="0">
                <a:solidFill>
                  <a:srgbClr val="000000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 </a:t>
            </a:r>
            <a:r>
              <a:rPr lang="en-US" dirty="0" err="1">
                <a:latin typeface="IBM Plex Sans Light"/>
                <a:ea typeface="IBM Plex Sans Light"/>
                <a:cs typeface="IBM Plex Sans Light"/>
                <a:sym typeface="IBM Plex Sans Light"/>
              </a:rPr>
              <a:t>Gitflow</a:t>
            </a:r>
            <a:r>
              <a:rPr lang="en-US" dirty="0">
                <a:latin typeface="IBM Plex Sans Light"/>
                <a:ea typeface="IBM Plex Sans Light"/>
                <a:cs typeface="IBM Plex Sans Light"/>
                <a:sym typeface="IBM Plex Sans Light"/>
              </a:rPr>
              <a:t> is ideally suited for projects that have a scheduled release cycle.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>
              <a:solidFill>
                <a:srgbClr val="EB3D26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EB3D26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•</a:t>
            </a:r>
            <a:r>
              <a:rPr lang="en" sz="1400" dirty="0">
                <a:solidFill>
                  <a:srgbClr val="000000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 </a:t>
            </a:r>
            <a:r>
              <a:rPr lang="en-US" dirty="0">
                <a:latin typeface="IBM Plex Sans Light"/>
                <a:ea typeface="IBM Plex Sans Light"/>
                <a:cs typeface="IBM Plex Sans Light"/>
                <a:sym typeface="IBM Plex Sans Light"/>
              </a:rPr>
              <a:t>In addition to feature branches, it uses individual branches for preparing, maintaining, and recording releases. 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46702B7-DD2F-CA11-A185-5AB5F9CF53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915"/>
          <a:stretch/>
        </p:blipFill>
        <p:spPr bwMode="auto">
          <a:xfrm>
            <a:off x="1585392" y="3062867"/>
            <a:ext cx="7261266" cy="18497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id="{1EAAB4D4-1080-405C-DD4E-BE7D6A61B6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0658" y="2209800"/>
            <a:ext cx="2286000" cy="72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130762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62;p21"/>
          <p:cNvSpPr txBox="1"/>
          <p:nvPr/>
        </p:nvSpPr>
        <p:spPr>
          <a:xfrm>
            <a:off x="367586" y="360259"/>
            <a:ext cx="6871414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EB3D26"/>
                </a:solidFill>
                <a:latin typeface="IBM Plex Serif Light"/>
                <a:ea typeface="IBM Plex Serif Light"/>
                <a:cs typeface="IBM Plex Serif Light"/>
                <a:sym typeface="IBM Plex Serif Light"/>
              </a:rPr>
              <a:t>Gitflow Workflow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DF1FE039-0AE0-9D33-F4F4-EAAD816C5D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5440" y="914227"/>
            <a:ext cx="5913120" cy="3880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093429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62;p21"/>
          <p:cNvSpPr txBox="1"/>
          <p:nvPr/>
        </p:nvSpPr>
        <p:spPr>
          <a:xfrm>
            <a:off x="367586" y="360259"/>
            <a:ext cx="6871414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EB3D26"/>
                </a:solidFill>
                <a:latin typeface="IBM Plex Serif Light"/>
                <a:ea typeface="IBM Plex Serif Light"/>
                <a:cs typeface="IBM Plex Serif Light"/>
                <a:sym typeface="IBM Plex Serif Light"/>
              </a:rPr>
              <a:t>Hotfix Branches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F74262B-1CB4-DAE4-DBF7-B2E046581E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0680" y="853267"/>
            <a:ext cx="5882640" cy="4219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36984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62;p21"/>
          <p:cNvSpPr txBox="1"/>
          <p:nvPr/>
        </p:nvSpPr>
        <p:spPr>
          <a:xfrm>
            <a:off x="367586" y="360259"/>
            <a:ext cx="6328182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spAutoFit/>
          </a:bodyPr>
          <a:lstStyle/>
          <a:p>
            <a:pPr lvl="0"/>
            <a:r>
              <a:rPr lang="en-US" sz="2400" dirty="0">
                <a:solidFill>
                  <a:srgbClr val="EB3D26"/>
                </a:solidFill>
                <a:latin typeface="IBM Plex Serif Light"/>
                <a:ea typeface="IBM Plex Serif Light"/>
                <a:cs typeface="IBM Plex Serif Light"/>
                <a:sym typeface="IBM Plex Serif Light"/>
              </a:rPr>
              <a:t>Types</a:t>
            </a:r>
          </a:p>
        </p:txBody>
      </p:sp>
      <p:sp>
        <p:nvSpPr>
          <p:cNvPr id="8" name="Google Shape;66;p14">
            <a:extLst>
              <a:ext uri="{FF2B5EF4-FFF2-40B4-BE49-F238E27FC236}">
                <a16:creationId xmlns:a16="http://schemas.microsoft.com/office/drawing/2014/main" id="{52F7A5F5-DAF2-A9D1-823A-92EC47375406}"/>
              </a:ext>
            </a:extLst>
          </p:cNvPr>
          <p:cNvSpPr txBox="1"/>
          <p:nvPr/>
        </p:nvSpPr>
        <p:spPr>
          <a:xfrm>
            <a:off x="367586" y="971312"/>
            <a:ext cx="7488444" cy="16619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EB3D26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•</a:t>
            </a:r>
            <a:r>
              <a:rPr lang="en" sz="1800" dirty="0">
                <a:solidFill>
                  <a:srgbClr val="000000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  </a:t>
            </a:r>
            <a:r>
              <a:rPr lang="en-US" sz="1800" b="1" dirty="0">
                <a:solidFill>
                  <a:srgbClr val="000000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Local</a:t>
            </a:r>
            <a:r>
              <a:rPr lang="en-US" sz="1800" dirty="0">
                <a:solidFill>
                  <a:srgbClr val="000000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 (RCS)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800" dirty="0">
              <a:solidFill>
                <a:srgbClr val="EB3D26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EB3D26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•</a:t>
            </a:r>
            <a:r>
              <a:rPr lang="en" sz="1800" dirty="0">
                <a:solidFill>
                  <a:srgbClr val="000000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  </a:t>
            </a:r>
            <a:r>
              <a:rPr lang="en-US" sz="1800" b="1" dirty="0">
                <a:solidFill>
                  <a:srgbClr val="000000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Centralized</a:t>
            </a:r>
            <a:r>
              <a:rPr lang="en-US" sz="1800" dirty="0">
                <a:solidFill>
                  <a:srgbClr val="000000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 (CVS, SVN, Perforce)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800" dirty="0">
              <a:solidFill>
                <a:srgbClr val="EB3D26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EB3D26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•</a:t>
            </a:r>
            <a:r>
              <a:rPr lang="en" sz="1800" dirty="0">
                <a:solidFill>
                  <a:srgbClr val="000000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  </a:t>
            </a:r>
            <a:r>
              <a:rPr lang="en-US" sz="1800" b="1" dirty="0">
                <a:solidFill>
                  <a:srgbClr val="000000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Distributed</a:t>
            </a:r>
            <a:r>
              <a:rPr lang="en-US" sz="1800" dirty="0">
                <a:solidFill>
                  <a:srgbClr val="000000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 (Git, Mercurial, Bazaar, </a:t>
            </a:r>
            <a:r>
              <a:rPr lang="en-US" sz="1800" dirty="0" err="1">
                <a:solidFill>
                  <a:srgbClr val="000000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Darcs</a:t>
            </a:r>
            <a:r>
              <a:rPr lang="en-US" sz="1800" dirty="0">
                <a:solidFill>
                  <a:srgbClr val="000000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)</a:t>
            </a:r>
            <a:endParaRPr lang="en" sz="1800" dirty="0"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A07B262-4A7C-684F-A3BA-F1175578CE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327" y="2469153"/>
            <a:ext cx="3786866" cy="2451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937619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62;p21"/>
          <p:cNvSpPr txBox="1"/>
          <p:nvPr/>
        </p:nvSpPr>
        <p:spPr>
          <a:xfrm>
            <a:off x="367586" y="360259"/>
            <a:ext cx="6871414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EB3D26"/>
                </a:solidFill>
                <a:latin typeface="IBM Plex Serif Light"/>
                <a:ea typeface="IBM Plex Serif Light"/>
                <a:cs typeface="IBM Plex Serif Light"/>
                <a:sym typeface="IBM Plex Serif Light"/>
              </a:rPr>
              <a:t>Forking Workflow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8AB231A1-2FB0-3CDA-F8B7-40DA85517D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12"/>
          <a:stretch/>
        </p:blipFill>
        <p:spPr bwMode="auto">
          <a:xfrm>
            <a:off x="3803293" y="1133737"/>
            <a:ext cx="5066506" cy="287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84D6A7F-D635-A982-BF0B-C65C5F945376}"/>
              </a:ext>
            </a:extLst>
          </p:cNvPr>
          <p:cNvSpPr txBox="1"/>
          <p:nvPr/>
        </p:nvSpPr>
        <p:spPr>
          <a:xfrm>
            <a:off x="367586" y="971312"/>
            <a:ext cx="3244294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EB3D26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•</a:t>
            </a:r>
            <a:r>
              <a:rPr lang="en" sz="1400" dirty="0">
                <a:solidFill>
                  <a:srgbClr val="000000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 </a:t>
            </a:r>
            <a:r>
              <a:rPr lang="en-US" dirty="0">
                <a:latin typeface="IBM Plex Sans Light"/>
                <a:ea typeface="IBM Plex Sans Light"/>
                <a:cs typeface="IBM Plex Sans Light"/>
                <a:sym typeface="IBM Plex Sans Light"/>
              </a:rPr>
              <a:t>It gives every developer their own server-side repository.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EB3D26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•</a:t>
            </a:r>
            <a:r>
              <a:rPr lang="en" sz="1400" dirty="0">
                <a:solidFill>
                  <a:srgbClr val="000000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 </a:t>
            </a:r>
            <a:r>
              <a:rPr lang="en-US" dirty="0">
                <a:latin typeface="IBM Plex Sans Light"/>
                <a:ea typeface="IBM Plex Sans Light"/>
                <a:cs typeface="IBM Plex Sans Light"/>
                <a:sym typeface="IBM Plex Sans Light"/>
              </a:rPr>
              <a:t>Forked repositories are created using git clone.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EB3D26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•</a:t>
            </a:r>
            <a:r>
              <a:rPr lang="en" sz="1400" dirty="0">
                <a:solidFill>
                  <a:srgbClr val="000000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 </a:t>
            </a:r>
            <a:r>
              <a:rPr lang="en-US" dirty="0">
                <a:latin typeface="IBM Plex Sans Light"/>
                <a:ea typeface="IBM Plex Sans Light"/>
                <a:cs typeface="IBM Plex Sans Light"/>
                <a:sym typeface="IBM Plex Sans Light"/>
              </a:rPr>
              <a:t>It is most often seen in public open-source projects.</a:t>
            </a:r>
          </a:p>
        </p:txBody>
      </p:sp>
    </p:spTree>
    <p:extLst>
      <p:ext uri="{BB962C8B-B14F-4D97-AF65-F5344CB8AC3E}">
        <p14:creationId xmlns:p14="http://schemas.microsoft.com/office/powerpoint/2010/main" val="23213018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8"/>
          <p:cNvSpPr txBox="1"/>
          <p:nvPr/>
        </p:nvSpPr>
        <p:spPr>
          <a:xfrm>
            <a:off x="4004675" y="4546825"/>
            <a:ext cx="9666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dk1"/>
                </a:solidFill>
                <a:uFill>
                  <a:noFill/>
                </a:uFill>
                <a:latin typeface="IBM Plex Sans Light"/>
                <a:ea typeface="IBM Plex Sans Light"/>
                <a:cs typeface="IBM Plex Sans Light"/>
                <a:sym typeface="IBM Plex Sans Light"/>
              </a:rPr>
              <a:t>itechart.co</a:t>
            </a:r>
            <a:r>
              <a:rPr lang="en" sz="1100" dirty="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m</a:t>
            </a:r>
            <a:endParaRPr sz="1100" dirty="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pic>
        <p:nvPicPr>
          <p:cNvPr id="308" name="Google Shape;30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550" y="367819"/>
            <a:ext cx="690176" cy="134462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28"/>
          <p:cNvSpPr txBox="1"/>
          <p:nvPr/>
        </p:nvSpPr>
        <p:spPr>
          <a:xfrm>
            <a:off x="3999175" y="2378525"/>
            <a:ext cx="4583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>
                <a:latin typeface="IBM Plex Serif Light"/>
                <a:ea typeface="IBM Plex Serif Light"/>
                <a:cs typeface="IBM Plex Serif Light"/>
                <a:sym typeface="IBM Plex Serif Light"/>
              </a:rPr>
              <a:t>Thank you!</a:t>
            </a:r>
            <a:endParaRPr sz="2400">
              <a:solidFill>
                <a:srgbClr val="000000"/>
              </a:solidFill>
              <a:latin typeface="IBM Plex Serif Light"/>
              <a:ea typeface="IBM Plex Serif Light"/>
              <a:cs typeface="IBM Plex Serif Light"/>
              <a:sym typeface="IBM Plex Serif Light"/>
            </a:endParaRPr>
          </a:p>
        </p:txBody>
      </p:sp>
      <p:cxnSp>
        <p:nvCxnSpPr>
          <p:cNvPr id="310" name="Google Shape;310;p28"/>
          <p:cNvCxnSpPr/>
          <p:nvPr/>
        </p:nvCxnSpPr>
        <p:spPr>
          <a:xfrm>
            <a:off x="4002475" y="2378513"/>
            <a:ext cx="4576800" cy="0"/>
          </a:xfrm>
          <a:prstGeom prst="straightConnector1">
            <a:avLst/>
          </a:prstGeom>
          <a:noFill/>
          <a:ln w="19050" cap="flat" cmpd="sng">
            <a:solidFill>
              <a:srgbClr val="EB3D26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62;p21"/>
          <p:cNvSpPr txBox="1"/>
          <p:nvPr/>
        </p:nvSpPr>
        <p:spPr>
          <a:xfrm>
            <a:off x="367586" y="360259"/>
            <a:ext cx="6328182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spAutoFit/>
          </a:bodyPr>
          <a:lstStyle/>
          <a:p>
            <a:pPr lvl="0"/>
            <a:r>
              <a:rPr lang="en-US" sz="2400" dirty="0">
                <a:solidFill>
                  <a:srgbClr val="EB3D26"/>
                </a:solidFill>
                <a:latin typeface="IBM Plex Serif Light"/>
                <a:ea typeface="IBM Plex Serif Light"/>
                <a:cs typeface="IBM Plex Serif Light"/>
                <a:sym typeface="IBM Plex Serif Light"/>
              </a:rPr>
              <a:t>Simple Git Flow</a:t>
            </a:r>
          </a:p>
        </p:txBody>
      </p:sp>
      <p:pic>
        <p:nvPicPr>
          <p:cNvPr id="3" name="Picture 2" descr="Modified &#10;Unt racked &#10;unmodif i ed &#10;Ed It the file &#10;FIGURE 2-1 &#10;St aged &#10;The lifewcle of the &#10;Status of your files. &#10;the tile ">
            <a:extLst>
              <a:ext uri="{FF2B5EF4-FFF2-40B4-BE49-F238E27FC236}">
                <a16:creationId xmlns:a16="http://schemas.microsoft.com/office/drawing/2014/main" id="{6127EE0F-134A-BB1D-9CBA-D61C937405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347"/>
          <a:stretch/>
        </p:blipFill>
        <p:spPr bwMode="auto">
          <a:xfrm>
            <a:off x="864524" y="814477"/>
            <a:ext cx="7464829" cy="284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Google Shape;66;p14">
            <a:extLst>
              <a:ext uri="{FF2B5EF4-FFF2-40B4-BE49-F238E27FC236}">
                <a16:creationId xmlns:a16="http://schemas.microsoft.com/office/drawing/2014/main" id="{8745B95F-B176-9935-A6BF-F901C51B1CC1}"/>
              </a:ext>
            </a:extLst>
          </p:cNvPr>
          <p:cNvSpPr txBox="1"/>
          <p:nvPr/>
        </p:nvSpPr>
        <p:spPr>
          <a:xfrm>
            <a:off x="1280159" y="3599710"/>
            <a:ext cx="2374229" cy="1231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EB3D26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•</a:t>
            </a:r>
            <a:r>
              <a:rPr lang="en" sz="1600" dirty="0">
                <a:solidFill>
                  <a:srgbClr val="000000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  </a:t>
            </a:r>
            <a:r>
              <a:rPr lang="en-US" sz="1600" dirty="0">
                <a:solidFill>
                  <a:srgbClr val="000000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git </a:t>
            </a:r>
            <a:r>
              <a:rPr lang="en-US" sz="1600" dirty="0" err="1">
                <a:solidFill>
                  <a:srgbClr val="000000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init</a:t>
            </a:r>
            <a:endParaRPr lang="en-US" sz="1600" dirty="0"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EB3D26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• </a:t>
            </a:r>
            <a:r>
              <a:rPr lang="en" sz="1600" dirty="0">
                <a:solidFill>
                  <a:srgbClr val="000000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git add</a:t>
            </a:r>
            <a:endParaRPr lang="en-US" sz="1600" dirty="0"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EB3D26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• </a:t>
            </a:r>
            <a:r>
              <a:rPr lang="en" sz="1600" dirty="0">
                <a:solidFill>
                  <a:srgbClr val="000000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git commit</a:t>
            </a:r>
            <a:endParaRPr lang="en-US" sz="1600" dirty="0"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12" name="Google Shape;66;p14">
            <a:extLst>
              <a:ext uri="{FF2B5EF4-FFF2-40B4-BE49-F238E27FC236}">
                <a16:creationId xmlns:a16="http://schemas.microsoft.com/office/drawing/2014/main" id="{2EDCA98B-1107-AFB0-DFF4-45ABFE1F824F}"/>
              </a:ext>
            </a:extLst>
          </p:cNvPr>
          <p:cNvSpPr txBox="1"/>
          <p:nvPr/>
        </p:nvSpPr>
        <p:spPr>
          <a:xfrm>
            <a:off x="5037070" y="3599710"/>
            <a:ext cx="2953349" cy="1231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EB3D26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• </a:t>
            </a:r>
            <a:r>
              <a:rPr lang="en" sz="1600" dirty="0">
                <a:solidFill>
                  <a:srgbClr val="000000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git status</a:t>
            </a:r>
            <a:endParaRPr lang="en-US" sz="1600" dirty="0"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600" dirty="0">
              <a:solidFill>
                <a:srgbClr val="EB3D26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EB3D26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• </a:t>
            </a:r>
            <a:r>
              <a:rPr lang="en" sz="1600" dirty="0">
                <a:solidFill>
                  <a:srgbClr val="000000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git log</a:t>
            </a:r>
            <a:endParaRPr lang="en-US" sz="1600" dirty="0"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600" dirty="0">
              <a:solidFill>
                <a:srgbClr val="EB3D26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EB3D26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• </a:t>
            </a:r>
            <a:r>
              <a:rPr lang="en" sz="1600" dirty="0">
                <a:solidFill>
                  <a:srgbClr val="000000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git &lt;comm</a:t>
            </a:r>
            <a:r>
              <a:rPr lang="en-US" sz="1600" dirty="0">
                <a:latin typeface="IBM Plex Sans Light"/>
                <a:ea typeface="IBM Plex Sans Light"/>
                <a:cs typeface="IBM Plex Sans Light"/>
                <a:sym typeface="IBM Plex Sans Light"/>
              </a:rPr>
              <a:t>and&gt; --help</a:t>
            </a:r>
          </a:p>
        </p:txBody>
      </p:sp>
    </p:spTree>
    <p:extLst>
      <p:ext uri="{BB962C8B-B14F-4D97-AF65-F5344CB8AC3E}">
        <p14:creationId xmlns:p14="http://schemas.microsoft.com/office/powerpoint/2010/main" val="4094038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93F8F96-E569-D1DB-F80F-C6787EE2F7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6969" y="390220"/>
            <a:ext cx="5630061" cy="4363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234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62;p21"/>
          <p:cNvSpPr txBox="1"/>
          <p:nvPr/>
        </p:nvSpPr>
        <p:spPr>
          <a:xfrm>
            <a:off x="367586" y="360259"/>
            <a:ext cx="6328182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spAutoFit/>
          </a:bodyPr>
          <a:lstStyle/>
          <a:p>
            <a:pPr lvl="0"/>
            <a:r>
              <a:rPr lang="en-US" sz="2400" dirty="0">
                <a:solidFill>
                  <a:srgbClr val="EB3D26"/>
                </a:solidFill>
                <a:latin typeface="IBM Plex Serif Light"/>
                <a:ea typeface="IBM Plex Serif Light"/>
                <a:cs typeface="IBM Plex Serif Light"/>
                <a:sym typeface="IBM Plex Serif Light"/>
              </a:rPr>
              <a:t>Changes cancelling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4E3E41-997A-FA7A-07AF-9706F9BC685C}"/>
              </a:ext>
            </a:extLst>
          </p:cNvPr>
          <p:cNvSpPr txBox="1"/>
          <p:nvPr/>
        </p:nvSpPr>
        <p:spPr>
          <a:xfrm>
            <a:off x="367586" y="1394980"/>
            <a:ext cx="632818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EB3D26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•</a:t>
            </a:r>
            <a:r>
              <a:rPr lang="en" sz="1600" dirty="0">
                <a:solidFill>
                  <a:srgbClr val="000000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 git checkout </a:t>
            </a:r>
            <a:r>
              <a:rPr lang="en-US" sz="1600" dirty="0">
                <a:latin typeface="IBM Plex Sans Light"/>
                <a:ea typeface="IBM Plex Sans Light"/>
                <a:cs typeface="IBM Plex Sans Light"/>
                <a:sym typeface="IBM Plex Sans Light"/>
              </a:rPr>
              <a:t>&lt;hash or branch&gt;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EB3D26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•</a:t>
            </a:r>
            <a:r>
              <a:rPr lang="en" sz="1600" dirty="0">
                <a:solidFill>
                  <a:srgbClr val="000000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  git reset </a:t>
            </a:r>
            <a:r>
              <a:rPr lang="en-US" sz="1600" dirty="0">
                <a:latin typeface="IBM Plex Sans Light"/>
                <a:ea typeface="IBM Plex Sans Light"/>
                <a:cs typeface="IBM Plex Sans Light"/>
                <a:sym typeface="IBM Plex Sans Light"/>
              </a:rPr>
              <a:t>&lt;hash&gt; [--soft, --mixed, --hard]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EB3D26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•</a:t>
            </a:r>
            <a:r>
              <a:rPr lang="en" sz="1600" dirty="0">
                <a:solidFill>
                  <a:srgbClr val="000000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 </a:t>
            </a:r>
            <a:r>
              <a:rPr lang="en-US" sz="1600" dirty="0">
                <a:latin typeface="IBM Plex Sans Light"/>
                <a:ea typeface="IBM Plex Sans Light"/>
                <a:cs typeface="IBM Plex Sans Light"/>
                <a:sym typeface="IBM Plex Sans Light"/>
              </a:rPr>
              <a:t>git revert &lt;hash&gt;</a:t>
            </a:r>
          </a:p>
        </p:txBody>
      </p:sp>
    </p:spTree>
    <p:extLst>
      <p:ext uri="{BB962C8B-B14F-4D97-AF65-F5344CB8AC3E}">
        <p14:creationId xmlns:p14="http://schemas.microsoft.com/office/powerpoint/2010/main" val="834740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62;p21"/>
          <p:cNvSpPr txBox="1"/>
          <p:nvPr/>
        </p:nvSpPr>
        <p:spPr>
          <a:xfrm>
            <a:off x="367586" y="360259"/>
            <a:ext cx="6328182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spAutoFit/>
          </a:bodyPr>
          <a:lstStyle/>
          <a:p>
            <a:pPr lvl="0"/>
            <a:r>
              <a:rPr lang="en-US" sz="2400" dirty="0">
                <a:solidFill>
                  <a:srgbClr val="EB3D26"/>
                </a:solidFill>
                <a:latin typeface="IBM Plex Serif Light"/>
                <a:ea typeface="IBM Plex Serif Light"/>
                <a:cs typeface="IBM Plex Serif Light"/>
                <a:sym typeface="IBM Plex Serif Light"/>
              </a:rPr>
              <a:t>Branches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C4C1977D-9E3F-2911-1F13-81CA607124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3791" y="914227"/>
            <a:ext cx="7422623" cy="4102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74E3E41-997A-FA7A-07AF-9706F9BC685C}"/>
              </a:ext>
            </a:extLst>
          </p:cNvPr>
          <p:cNvSpPr txBox="1"/>
          <p:nvPr/>
        </p:nvSpPr>
        <p:spPr>
          <a:xfrm>
            <a:off x="230426" y="1010822"/>
            <a:ext cx="6328182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EB3D26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•</a:t>
            </a:r>
            <a:r>
              <a:rPr lang="en" sz="1600" dirty="0">
                <a:solidFill>
                  <a:srgbClr val="000000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 git branch &lt;name</a:t>
            </a:r>
            <a:r>
              <a:rPr lang="en-US" sz="1600" dirty="0">
                <a:latin typeface="IBM Plex Sans Light"/>
                <a:ea typeface="IBM Plex Sans Light"/>
                <a:cs typeface="IBM Plex Sans Light"/>
                <a:sym typeface="IBM Plex Sans Light"/>
              </a:rPr>
              <a:t>&gt;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EB3D26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•</a:t>
            </a:r>
            <a:r>
              <a:rPr lang="en" sz="1600" dirty="0">
                <a:solidFill>
                  <a:srgbClr val="000000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  git checkout &lt;branch&gt;</a:t>
            </a:r>
            <a:endParaRPr lang="en-US" sz="1600" dirty="0"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EB3D26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•</a:t>
            </a:r>
            <a:r>
              <a:rPr lang="en" sz="1600" dirty="0">
                <a:solidFill>
                  <a:srgbClr val="000000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 </a:t>
            </a:r>
            <a:r>
              <a:rPr lang="en-US" sz="1600" dirty="0">
                <a:latin typeface="IBM Plex Sans Light"/>
                <a:ea typeface="IBM Plex Sans Light"/>
                <a:cs typeface="IBM Plex Sans Light"/>
                <a:sym typeface="IBM Plex Sans Light"/>
              </a:rPr>
              <a:t>git merge &lt;branch&gt;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EB3D26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•</a:t>
            </a:r>
            <a:r>
              <a:rPr lang="en" sz="1600" dirty="0">
                <a:solidFill>
                  <a:srgbClr val="000000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 </a:t>
            </a:r>
            <a:r>
              <a:rPr lang="en-US" sz="1600" dirty="0">
                <a:latin typeface="IBM Plex Sans Light"/>
                <a:ea typeface="IBM Plex Sans Light"/>
                <a:cs typeface="IBM Plex Sans Light"/>
                <a:sym typeface="IBM Plex Sans Light"/>
              </a:rPr>
              <a:t>git rebase &lt;branch&gt;</a:t>
            </a:r>
          </a:p>
        </p:txBody>
      </p:sp>
    </p:spTree>
    <p:extLst>
      <p:ext uri="{BB962C8B-B14F-4D97-AF65-F5344CB8AC3E}">
        <p14:creationId xmlns:p14="http://schemas.microsoft.com/office/powerpoint/2010/main" val="1682221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62;p21"/>
          <p:cNvSpPr txBox="1"/>
          <p:nvPr/>
        </p:nvSpPr>
        <p:spPr>
          <a:xfrm>
            <a:off x="367586" y="360259"/>
            <a:ext cx="6328182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spAutoFit/>
          </a:bodyPr>
          <a:lstStyle/>
          <a:p>
            <a:pPr lvl="0"/>
            <a:r>
              <a:rPr lang="en-US" sz="2400" dirty="0">
                <a:solidFill>
                  <a:srgbClr val="EB3D26"/>
                </a:solidFill>
                <a:latin typeface="IBM Plex Serif Light"/>
                <a:ea typeface="IBM Plex Serif Light"/>
                <a:cs typeface="IBM Plex Serif Light"/>
                <a:sym typeface="IBM Plex Serif Light"/>
              </a:rPr>
              <a:t>Remote Repository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EB1D03F6-9202-0EC4-6D49-F0D838148E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5941" y="1891865"/>
            <a:ext cx="6785142" cy="2854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74E3E41-997A-FA7A-07AF-9706F9BC685C}"/>
              </a:ext>
            </a:extLst>
          </p:cNvPr>
          <p:cNvSpPr txBox="1"/>
          <p:nvPr/>
        </p:nvSpPr>
        <p:spPr>
          <a:xfrm>
            <a:off x="230426" y="1010822"/>
            <a:ext cx="312737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EB3D26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•</a:t>
            </a:r>
            <a:r>
              <a:rPr lang="en" sz="1600" dirty="0">
                <a:solidFill>
                  <a:srgbClr val="000000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 </a:t>
            </a:r>
            <a:r>
              <a:rPr lang="en-US" sz="1600" dirty="0">
                <a:latin typeface="IBM Plex Sans Light"/>
                <a:ea typeface="IBM Plex Sans Light"/>
                <a:cs typeface="IBM Plex Sans Light"/>
                <a:sym typeface="IBM Plex Sans Light"/>
              </a:rPr>
              <a:t>git clone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EB3D26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•</a:t>
            </a:r>
            <a:r>
              <a:rPr lang="en" sz="1600" dirty="0">
                <a:solidFill>
                  <a:srgbClr val="000000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  </a:t>
            </a:r>
            <a:r>
              <a:rPr lang="en" sz="1600" dirty="0">
                <a:latin typeface="IBM Plex Sans Light"/>
                <a:ea typeface="IBM Plex Sans Light"/>
                <a:cs typeface="IBM Plex Sans Light"/>
                <a:sym typeface="IBM Plex Sans Light"/>
              </a:rPr>
              <a:t>git fetch</a:t>
            </a:r>
            <a:endParaRPr lang="en-US" sz="1600" dirty="0"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EB3D26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•</a:t>
            </a:r>
            <a:r>
              <a:rPr lang="en" sz="1600" dirty="0">
                <a:solidFill>
                  <a:srgbClr val="000000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 g</a:t>
            </a:r>
            <a:r>
              <a:rPr lang="en-US" sz="1600" dirty="0">
                <a:latin typeface="IBM Plex Sans Light"/>
                <a:ea typeface="IBM Plex Sans Light"/>
                <a:cs typeface="IBM Plex Sans Light"/>
                <a:sym typeface="IBM Plex Sans Light"/>
              </a:rPr>
              <a:t>it push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EB3D26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•</a:t>
            </a:r>
            <a:r>
              <a:rPr lang="en" sz="1600" dirty="0">
                <a:solidFill>
                  <a:srgbClr val="000000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 git pull (fetch + merge)</a:t>
            </a:r>
            <a:endParaRPr lang="en-US" sz="1600" dirty="0"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r>
              <a:rPr lang="en" sz="1600" dirty="0">
                <a:solidFill>
                  <a:srgbClr val="EB3D26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•</a:t>
            </a:r>
            <a:r>
              <a:rPr lang="en" sz="1600" dirty="0">
                <a:solidFill>
                  <a:srgbClr val="000000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 </a:t>
            </a:r>
            <a:r>
              <a:rPr lang="en-US" sz="1600" dirty="0">
                <a:latin typeface="IBM Plex Sans Light"/>
                <a:ea typeface="IBM Plex Sans Light"/>
                <a:cs typeface="IBM Plex Sans Light"/>
                <a:sym typeface="IBM Plex Sans Light"/>
              </a:rPr>
              <a:t>git remote add origin &lt;</a:t>
            </a:r>
            <a:r>
              <a:rPr lang="en-US" sz="1600" dirty="0" err="1">
                <a:latin typeface="IBM Plex Sans Light"/>
                <a:ea typeface="IBM Plex Sans Light"/>
                <a:cs typeface="IBM Plex Sans Light"/>
                <a:sym typeface="IBM Plex Sans Light"/>
              </a:rPr>
              <a:t>url</a:t>
            </a:r>
            <a:r>
              <a:rPr lang="en-US" sz="1600" dirty="0">
                <a:latin typeface="IBM Plex Sans Light"/>
                <a:ea typeface="IBM Plex Sans Light"/>
                <a:cs typeface="IBM Plex Sans Light"/>
                <a:sym typeface="IBM Plex Sans Light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2038639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62;p21"/>
          <p:cNvSpPr txBox="1"/>
          <p:nvPr/>
        </p:nvSpPr>
        <p:spPr>
          <a:xfrm>
            <a:off x="367586" y="360259"/>
            <a:ext cx="6328182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spAutoFit/>
          </a:bodyPr>
          <a:lstStyle/>
          <a:p>
            <a:pPr lvl="0"/>
            <a:r>
              <a:rPr lang="en-US" sz="2400" dirty="0">
                <a:solidFill>
                  <a:srgbClr val="EB3D26"/>
                </a:solidFill>
                <a:latin typeface="IBM Plex Serif Light"/>
                <a:ea typeface="IBM Plex Serif Light"/>
                <a:cs typeface="IBM Plex Serif Light"/>
                <a:sym typeface="IBM Plex Serif Light"/>
              </a:rPr>
              <a:t>Refs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4E3E41-997A-FA7A-07AF-9706F9BC685C}"/>
              </a:ext>
            </a:extLst>
          </p:cNvPr>
          <p:cNvSpPr txBox="1"/>
          <p:nvPr/>
        </p:nvSpPr>
        <p:spPr>
          <a:xfrm>
            <a:off x="230426" y="1010822"/>
            <a:ext cx="112336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EB3D26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•</a:t>
            </a:r>
            <a:r>
              <a:rPr lang="en" sz="1600" dirty="0">
                <a:solidFill>
                  <a:srgbClr val="000000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 Hash</a:t>
            </a:r>
            <a:endParaRPr lang="en-US" sz="1600" dirty="0"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EB3D26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•</a:t>
            </a:r>
            <a:r>
              <a:rPr lang="en" sz="1600" dirty="0">
                <a:solidFill>
                  <a:srgbClr val="000000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  Branch</a:t>
            </a:r>
            <a:endParaRPr lang="en-US" sz="1600" dirty="0"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EB3D26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•</a:t>
            </a:r>
            <a:r>
              <a:rPr lang="en" sz="1600" dirty="0">
                <a:solidFill>
                  <a:srgbClr val="000000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 </a:t>
            </a:r>
            <a:r>
              <a:rPr lang="en-US" sz="1600" dirty="0">
                <a:latin typeface="IBM Plex Sans Light"/>
                <a:ea typeface="IBM Plex Sans Light"/>
                <a:cs typeface="IBM Plex Sans Light"/>
                <a:sym typeface="IBM Plex Sans Light"/>
              </a:rPr>
              <a:t>Tag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EB3D26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•</a:t>
            </a:r>
            <a:r>
              <a:rPr lang="en" sz="1600" dirty="0">
                <a:solidFill>
                  <a:srgbClr val="000000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 </a:t>
            </a:r>
            <a:r>
              <a:rPr lang="en-US" sz="1600" dirty="0">
                <a:latin typeface="IBM Plex Sans Light"/>
                <a:ea typeface="IBM Plex Sans Light"/>
                <a:cs typeface="IBM Plex Sans Light"/>
                <a:sym typeface="IBM Plex Sans Light"/>
              </a:rPr>
              <a:t>HEAD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r>
              <a:rPr lang="en" sz="1600" dirty="0">
                <a:solidFill>
                  <a:srgbClr val="EB3D26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•</a:t>
            </a:r>
            <a:r>
              <a:rPr lang="en" sz="1600" dirty="0">
                <a:solidFill>
                  <a:srgbClr val="000000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 etc.</a:t>
            </a:r>
            <a:endParaRPr lang="en-US" sz="1600" dirty="0"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D4755C8-86C4-4E68-F49D-A9C0461D1B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23" r="1822"/>
          <a:stretch/>
        </p:blipFill>
        <p:spPr bwMode="auto">
          <a:xfrm>
            <a:off x="2623312" y="31021"/>
            <a:ext cx="5787342" cy="50814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3923144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1869</TotalTime>
  <Words>693</Words>
  <Application>Microsoft Office PowerPoint</Application>
  <PresentationFormat>On-screen Show (16:9)</PresentationFormat>
  <Paragraphs>181</Paragraphs>
  <Slides>31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IBM Plex Sans Light</vt:lpstr>
      <vt:lpstr>IBM Plex Serif ExtraLight</vt:lpstr>
      <vt:lpstr>IBM Plex Serif Light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Siarhei Bandarenka</dc:creator>
  <cp:lastModifiedBy>Hanna Sarokina</cp:lastModifiedBy>
  <cp:revision>79</cp:revision>
  <dcterms:modified xsi:type="dcterms:W3CDTF">2022-10-26T10:35:44Z</dcterms:modified>
</cp:coreProperties>
</file>