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Default Extension="ppm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94" r:id="rId5"/>
    <p:sldId id="259" r:id="rId6"/>
    <p:sldId id="280" r:id="rId7"/>
    <p:sldId id="293" r:id="rId8"/>
    <p:sldId id="274" r:id="rId9"/>
    <p:sldId id="275" r:id="rId10"/>
    <p:sldId id="282" r:id="rId11"/>
    <p:sldId id="277" r:id="rId12"/>
    <p:sldId id="278" r:id="rId13"/>
    <p:sldId id="279" r:id="rId14"/>
    <p:sldId id="295" r:id="rId15"/>
    <p:sldId id="296" r:id="rId16"/>
    <p:sldId id="283" r:id="rId17"/>
    <p:sldId id="284" r:id="rId18"/>
    <p:sldId id="285" r:id="rId19"/>
    <p:sldId id="286" r:id="rId20"/>
    <p:sldId id="298" r:id="rId21"/>
    <p:sldId id="287" r:id="rId22"/>
    <p:sldId id="288" r:id="rId23"/>
    <p:sldId id="289" r:id="rId24"/>
    <p:sldId id="291" r:id="rId25"/>
    <p:sldId id="297" r:id="rId26"/>
    <p:sldId id="292" r:id="rId27"/>
    <p:sldId id="290" r:id="rId28"/>
  </p:sldIdLst>
  <p:sldSz cx="12344400" cy="6943725"/>
  <p:notesSz cx="6858000" cy="9144000"/>
  <p:embeddedFontLst>
    <p:embeddedFont>
      <p:font typeface="Arial Black" panose="020B0A04020102020204" pitchFamily="34" charset="0"/>
      <p:bold r:id="rId31"/>
    </p:embeddedFont>
    <p:embeddedFont>
      <p:font typeface="Calibri" panose="020F0502020204030204" pitchFamily="34" charset="0"/>
      <p:regular r:id="rId32"/>
      <p:bold r:id="rId33"/>
    </p:embeddedFont>
    <p:embeddedFont>
      <p:font typeface="Epilogue" panose="020B0604020202020204" charset="0"/>
      <p:regular r:id="rId34"/>
      <p:bold r:id="rId35"/>
      <p:italic r:id="rId36"/>
      <p:boldItalic r:id="rId37"/>
    </p:embeddedFont>
    <p:embeddedFont>
      <p:font typeface="Gill Sans MT" panose="020B0502020104020203" pitchFamily="34" charset="0"/>
      <p:regular r:id="rId38"/>
      <p:bold r:id="rId39"/>
      <p:italic r:id="rId40"/>
      <p:boldItalic r:id="rId41"/>
    </p:embeddedFont>
    <p:embeddedFont>
      <p:font typeface="Montserrat" panose="020B0604020202020204" charset="0"/>
      <p:regular r:id="rId42"/>
      <p:bold r:id="rId43"/>
      <p:italic r:id="rId44"/>
      <p:boldItalic r:id="rId45"/>
    </p:embeddedFont>
    <p:embeddedFont>
      <p:font typeface="Montserrat Medium" panose="020B0604020202020204" charset="0"/>
      <p:regular r:id="rId46"/>
      <p:bold r:id="rId47"/>
      <p:italic r:id="rId48"/>
      <p:boldItalic r:id="rId49"/>
    </p:embeddedFont>
    <p:embeddedFont>
      <p:font typeface="Roboto" panose="020B0604020202020204" charset="0"/>
      <p:regular r:id="rId50"/>
      <p:bold r:id="rId51"/>
      <p:italic r:id="rId52"/>
      <p:boldItalic r:id="rId53"/>
    </p:embeddedFont>
    <p:embeddedFont>
      <p:font typeface="Rubik" panose="020B0604020202020204" charset="-79"/>
      <p:regular r:id="rId54"/>
      <p:bold r:id="rId55"/>
      <p:italic r:id="rId56"/>
      <p:boldItalic r:id="rId5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8" roundtripDataSignature="AMtx7miwGNg67KfyJf1i+kMJbj4HddEa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font" Target="fonts/font2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1.fntdata"/><Relationship Id="rId54" Type="http://schemas.openxmlformats.org/officeDocument/2006/relationships/font" Target="fonts/font24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font" Target="fonts/font23.fntdata"/><Relationship Id="rId58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font" Target="fonts/font19.fntdata"/><Relationship Id="rId57" Type="http://schemas.openxmlformats.org/officeDocument/2006/relationships/font" Target="fonts/font27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font" Target="fonts/font22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openxmlformats.org/officeDocument/2006/relationships/font" Target="fonts/font26.fntdata"/><Relationship Id="rId8" Type="http://schemas.openxmlformats.org/officeDocument/2006/relationships/slide" Target="slides/slide7.xml"/><Relationship Id="rId51" Type="http://schemas.openxmlformats.org/officeDocument/2006/relationships/font" Target="fonts/font2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5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Execution Times for Generating</a:t>
            </a:r>
            <a:r>
              <a:rPr lang="en-US" baseline="0"/>
              <a:t> Task Model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YOLO v3-tiny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Sheet1!$A$2:$A$3</c:f>
              <c:strCache>
                <c:ptCount val="2"/>
                <c:pt idx="0">
                  <c:v>1 Stream</c:v>
                </c:pt>
                <c:pt idx="1">
                  <c:v>2 Streams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0.1308</c:v>
                </c:pt>
                <c:pt idx="1">
                  <c:v>0.17219999999999999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ED-46E9-AB74-7E8CFE3E24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ResNet-18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Sheet1!$A$2:$A$3</c:f>
              <c:strCache>
                <c:ptCount val="2"/>
                <c:pt idx="0">
                  <c:v>1 Stream</c:v>
                </c:pt>
                <c:pt idx="1">
                  <c:v>2 Streams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0.1191</c:v>
                </c:pt>
                <c:pt idx="1">
                  <c:v>0.1603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ED-46E9-AB74-7E8CFE3E24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2859640"/>
        <c:axId val="312856032"/>
      </c:lineChart>
      <c:catAx>
        <c:axId val="312859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856032"/>
        <c:crosses val="autoZero"/>
        <c:auto val="1"/>
        <c:lblAlgn val="ctr"/>
        <c:lblOffset val="100"/>
        <c:noMultiLvlLbl val="0"/>
      </c:catAx>
      <c:valAx>
        <c:axId val="31285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2859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6E4121-13EE-4743-A007-6EF5A5C01A1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4A2C3A-5085-4D78-B032-BCD5059BEE8D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ln w="38100"/>
      </dgm:spPr>
      <dgm:t>
        <a:bodyPr/>
        <a:lstStyle/>
        <a:p>
          <a:r>
            <a:rPr lang="en-US" dirty="0"/>
            <a:t>Task Model</a:t>
          </a:r>
        </a:p>
      </dgm:t>
    </dgm:pt>
    <dgm:pt modelId="{B9646985-8C76-4C22-8A78-24746F1D7259}" type="parTrans" cxnId="{8444F691-77FC-4276-B9D2-A02DB57C1AFC}">
      <dgm:prSet/>
      <dgm:spPr/>
      <dgm:t>
        <a:bodyPr/>
        <a:lstStyle/>
        <a:p>
          <a:endParaRPr lang="en-US"/>
        </a:p>
      </dgm:t>
    </dgm:pt>
    <dgm:pt modelId="{400EE87D-E7CB-4D05-8711-540716A56016}" type="sibTrans" cxnId="{8444F691-77FC-4276-B9D2-A02DB57C1AFC}">
      <dgm:prSet/>
      <dgm:spPr/>
      <dgm:t>
        <a:bodyPr/>
        <a:lstStyle/>
        <a:p>
          <a:endParaRPr lang="en-US"/>
        </a:p>
      </dgm:t>
    </dgm:pt>
    <dgm:pt modelId="{9253A04A-B29D-4FDA-BB68-5E0FE7AE9557}">
      <dgm:prSet phldrT="[Text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ln w="28575"/>
      </dgm:spPr>
      <dgm:t>
        <a:bodyPr/>
        <a:lstStyle/>
        <a:p>
          <a:r>
            <a:rPr lang="en-US" dirty="0"/>
            <a:t>CPU Task Set</a:t>
          </a:r>
        </a:p>
      </dgm:t>
    </dgm:pt>
    <dgm:pt modelId="{88F71FA0-5E89-45A3-9E2E-2E793223EEA9}" type="parTrans" cxnId="{5D5DD837-AE50-4486-AA26-A1319B931DB8}">
      <dgm:prSet/>
      <dgm:spPr>
        <a:ln w="38100"/>
      </dgm:spPr>
      <dgm:t>
        <a:bodyPr/>
        <a:lstStyle/>
        <a:p>
          <a:endParaRPr lang="en-US"/>
        </a:p>
      </dgm:t>
    </dgm:pt>
    <dgm:pt modelId="{2952F233-A14A-4AF5-BA5D-2327A782F379}" type="sibTrans" cxnId="{5D5DD837-AE50-4486-AA26-A1319B931DB8}">
      <dgm:prSet/>
      <dgm:spPr/>
      <dgm:t>
        <a:bodyPr/>
        <a:lstStyle/>
        <a:p>
          <a:endParaRPr lang="en-US"/>
        </a:p>
      </dgm:t>
    </dgm:pt>
    <dgm:pt modelId="{E6425EDD-643C-46B7-A188-A473A76BAC01}">
      <dgm:prSet phldrT="[Text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8100000" scaled="1"/>
          <a:tileRect/>
        </a:gradFill>
        <a:ln w="19050"/>
      </dgm:spPr>
      <dgm:t>
        <a:bodyPr/>
        <a:lstStyle/>
        <a:p>
          <a:r>
            <a:rPr lang="en-US" dirty="0"/>
            <a:t>Tasks (1, 2, …, n)</a:t>
          </a:r>
        </a:p>
      </dgm:t>
    </dgm:pt>
    <dgm:pt modelId="{52515F8F-D538-47ED-AB35-C05F37F01D9E}" type="parTrans" cxnId="{97F5FBD5-47A3-4EE8-8F10-379D9598D881}">
      <dgm:prSet/>
      <dgm:spPr>
        <a:ln w="38100"/>
      </dgm:spPr>
      <dgm:t>
        <a:bodyPr/>
        <a:lstStyle/>
        <a:p>
          <a:endParaRPr lang="en-US"/>
        </a:p>
      </dgm:t>
    </dgm:pt>
    <dgm:pt modelId="{C92F2498-12B6-489B-B09E-A275B841A0B6}" type="sibTrans" cxnId="{97F5FBD5-47A3-4EE8-8F10-379D9598D881}">
      <dgm:prSet/>
      <dgm:spPr/>
      <dgm:t>
        <a:bodyPr/>
        <a:lstStyle/>
        <a:p>
          <a:endParaRPr lang="en-US"/>
        </a:p>
      </dgm:t>
    </dgm:pt>
    <dgm:pt modelId="{234A3DF6-DEA2-4019-91A3-037E2864E570}">
      <dgm:prSet phldrT="[Text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ln w="28575"/>
      </dgm:spPr>
      <dgm:t>
        <a:bodyPr/>
        <a:lstStyle/>
        <a:p>
          <a:r>
            <a:rPr lang="en-US" dirty="0"/>
            <a:t>GPU Task Set</a:t>
          </a:r>
        </a:p>
      </dgm:t>
    </dgm:pt>
    <dgm:pt modelId="{D32176AE-00B1-4C01-969C-6D1794646BBF}" type="parTrans" cxnId="{C5048E76-D3F4-4AAA-B580-21F3E3719BAB}">
      <dgm:prSet/>
      <dgm:spPr>
        <a:ln w="38100"/>
      </dgm:spPr>
      <dgm:t>
        <a:bodyPr/>
        <a:lstStyle/>
        <a:p>
          <a:endParaRPr lang="en-US"/>
        </a:p>
      </dgm:t>
    </dgm:pt>
    <dgm:pt modelId="{3045D245-59D5-4A95-A13E-C512FF0A7D12}" type="sibTrans" cxnId="{C5048E76-D3F4-4AAA-B580-21F3E3719BAB}">
      <dgm:prSet/>
      <dgm:spPr/>
      <dgm:t>
        <a:bodyPr/>
        <a:lstStyle/>
        <a:p>
          <a:endParaRPr lang="en-US"/>
        </a:p>
      </dgm:t>
    </dgm:pt>
    <dgm:pt modelId="{64EF87F9-CEF9-4FC7-8DDB-72A2C735770C}">
      <dgm:prSet phldrT="[Text]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8100000" scaled="1"/>
          <a:tileRect/>
        </a:gradFill>
        <a:ln w="19050"/>
      </dgm:spPr>
      <dgm:t>
        <a:bodyPr/>
        <a:lstStyle/>
        <a:p>
          <a:r>
            <a:rPr lang="en-US" dirty="0"/>
            <a:t>Tasks(1, 2, …, m)</a:t>
          </a:r>
        </a:p>
      </dgm:t>
    </dgm:pt>
    <dgm:pt modelId="{1A8A20EF-82AD-4CB5-9E92-D57C317EFA89}" type="parTrans" cxnId="{5E6D696D-E0EB-41AE-ACA4-8EE759B6E29D}">
      <dgm:prSet/>
      <dgm:spPr>
        <a:ln w="38100"/>
      </dgm:spPr>
      <dgm:t>
        <a:bodyPr/>
        <a:lstStyle/>
        <a:p>
          <a:endParaRPr lang="en-US"/>
        </a:p>
      </dgm:t>
    </dgm:pt>
    <dgm:pt modelId="{940033B4-61DD-40E8-8C4C-49967FACBF1A}" type="sibTrans" cxnId="{5E6D696D-E0EB-41AE-ACA4-8EE759B6E29D}">
      <dgm:prSet/>
      <dgm:spPr/>
      <dgm:t>
        <a:bodyPr/>
        <a:lstStyle/>
        <a:p>
          <a:endParaRPr lang="en-US"/>
        </a:p>
      </dgm:t>
    </dgm:pt>
    <dgm:pt modelId="{121F04AD-84C2-43A2-8627-08FB8ACB892A}" type="pres">
      <dgm:prSet presAssocID="{736E4121-13EE-4743-A007-6EF5A5C01A1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89D7FFC-0618-4BB4-BF77-07B64987F5AE}" type="pres">
      <dgm:prSet presAssocID="{D94A2C3A-5085-4D78-B032-BCD5059BEE8D}" presName="root1" presStyleCnt="0"/>
      <dgm:spPr/>
    </dgm:pt>
    <dgm:pt modelId="{FD902BA1-FFE4-4BF6-BCF3-EC3D03890F91}" type="pres">
      <dgm:prSet presAssocID="{D94A2C3A-5085-4D78-B032-BCD5059BEE8D}" presName="LevelOneTextNode" presStyleLbl="node0" presStyleIdx="0" presStyleCnt="1">
        <dgm:presLayoutVars>
          <dgm:chPref val="3"/>
        </dgm:presLayoutVars>
      </dgm:prSet>
      <dgm:spPr/>
    </dgm:pt>
    <dgm:pt modelId="{A69DF0E6-3F46-4507-BE39-FF57AAA743FE}" type="pres">
      <dgm:prSet presAssocID="{D94A2C3A-5085-4D78-B032-BCD5059BEE8D}" presName="level2hierChild" presStyleCnt="0"/>
      <dgm:spPr/>
    </dgm:pt>
    <dgm:pt modelId="{6DF8141C-2BFB-479F-8391-7D956D355FBD}" type="pres">
      <dgm:prSet presAssocID="{88F71FA0-5E89-45A3-9E2E-2E793223EEA9}" presName="conn2-1" presStyleLbl="parChTrans1D2" presStyleIdx="0" presStyleCnt="2"/>
      <dgm:spPr/>
    </dgm:pt>
    <dgm:pt modelId="{869DAAB1-B730-4853-944A-85C7774DDA92}" type="pres">
      <dgm:prSet presAssocID="{88F71FA0-5E89-45A3-9E2E-2E793223EEA9}" presName="connTx" presStyleLbl="parChTrans1D2" presStyleIdx="0" presStyleCnt="2"/>
      <dgm:spPr/>
    </dgm:pt>
    <dgm:pt modelId="{F3576A61-9766-41A9-8C9E-994F1291D3FF}" type="pres">
      <dgm:prSet presAssocID="{9253A04A-B29D-4FDA-BB68-5E0FE7AE9557}" presName="root2" presStyleCnt="0"/>
      <dgm:spPr/>
    </dgm:pt>
    <dgm:pt modelId="{8C4135F7-CF23-4B75-97D4-C28CA5D0D3EA}" type="pres">
      <dgm:prSet presAssocID="{9253A04A-B29D-4FDA-BB68-5E0FE7AE9557}" presName="LevelTwoTextNode" presStyleLbl="node2" presStyleIdx="0" presStyleCnt="2">
        <dgm:presLayoutVars>
          <dgm:chPref val="3"/>
        </dgm:presLayoutVars>
      </dgm:prSet>
      <dgm:spPr/>
    </dgm:pt>
    <dgm:pt modelId="{C7B7C029-8DEC-4346-BC34-4DC741522200}" type="pres">
      <dgm:prSet presAssocID="{9253A04A-B29D-4FDA-BB68-5E0FE7AE9557}" presName="level3hierChild" presStyleCnt="0"/>
      <dgm:spPr/>
    </dgm:pt>
    <dgm:pt modelId="{E9D5A654-7E86-4686-9D57-5019AC3B4B50}" type="pres">
      <dgm:prSet presAssocID="{52515F8F-D538-47ED-AB35-C05F37F01D9E}" presName="conn2-1" presStyleLbl="parChTrans1D3" presStyleIdx="0" presStyleCnt="2"/>
      <dgm:spPr/>
    </dgm:pt>
    <dgm:pt modelId="{86603CAB-E0A7-4483-A2B2-F9EA6733D1B2}" type="pres">
      <dgm:prSet presAssocID="{52515F8F-D538-47ED-AB35-C05F37F01D9E}" presName="connTx" presStyleLbl="parChTrans1D3" presStyleIdx="0" presStyleCnt="2"/>
      <dgm:spPr/>
    </dgm:pt>
    <dgm:pt modelId="{F4C42272-663C-47B6-996A-9FEADD1740BB}" type="pres">
      <dgm:prSet presAssocID="{E6425EDD-643C-46B7-A188-A473A76BAC01}" presName="root2" presStyleCnt="0"/>
      <dgm:spPr/>
    </dgm:pt>
    <dgm:pt modelId="{5898ABE4-C337-41CF-9BD7-88682DC5F1E8}" type="pres">
      <dgm:prSet presAssocID="{E6425EDD-643C-46B7-A188-A473A76BAC01}" presName="LevelTwoTextNode" presStyleLbl="node3" presStyleIdx="0" presStyleCnt="2" custScaleX="190015" custScaleY="164806">
        <dgm:presLayoutVars>
          <dgm:chPref val="3"/>
        </dgm:presLayoutVars>
      </dgm:prSet>
      <dgm:spPr/>
    </dgm:pt>
    <dgm:pt modelId="{208FF0DA-063E-4937-B798-C1F05FB0DFFD}" type="pres">
      <dgm:prSet presAssocID="{E6425EDD-643C-46B7-A188-A473A76BAC01}" presName="level3hierChild" presStyleCnt="0"/>
      <dgm:spPr/>
    </dgm:pt>
    <dgm:pt modelId="{267A3E79-F101-4229-90FC-B0062A1AB22C}" type="pres">
      <dgm:prSet presAssocID="{D32176AE-00B1-4C01-969C-6D1794646BBF}" presName="conn2-1" presStyleLbl="parChTrans1D2" presStyleIdx="1" presStyleCnt="2"/>
      <dgm:spPr/>
    </dgm:pt>
    <dgm:pt modelId="{CA4D2A42-3982-41EF-91CD-98358D16A7CA}" type="pres">
      <dgm:prSet presAssocID="{D32176AE-00B1-4C01-969C-6D1794646BBF}" presName="connTx" presStyleLbl="parChTrans1D2" presStyleIdx="1" presStyleCnt="2"/>
      <dgm:spPr/>
    </dgm:pt>
    <dgm:pt modelId="{CEF715FD-D673-4585-BA25-B1F1C4833C76}" type="pres">
      <dgm:prSet presAssocID="{234A3DF6-DEA2-4019-91A3-037E2864E570}" presName="root2" presStyleCnt="0"/>
      <dgm:spPr/>
    </dgm:pt>
    <dgm:pt modelId="{B6F6D164-411A-4C0C-8386-3CB88AECAA2B}" type="pres">
      <dgm:prSet presAssocID="{234A3DF6-DEA2-4019-91A3-037E2864E570}" presName="LevelTwoTextNode" presStyleLbl="node2" presStyleIdx="1" presStyleCnt="2" custLinFactNeighborY="14569">
        <dgm:presLayoutVars>
          <dgm:chPref val="3"/>
        </dgm:presLayoutVars>
      </dgm:prSet>
      <dgm:spPr/>
    </dgm:pt>
    <dgm:pt modelId="{65599228-2625-48B1-A419-0A3BC89BF41C}" type="pres">
      <dgm:prSet presAssocID="{234A3DF6-DEA2-4019-91A3-037E2864E570}" presName="level3hierChild" presStyleCnt="0"/>
      <dgm:spPr/>
    </dgm:pt>
    <dgm:pt modelId="{0FD543E3-2C9C-45FE-981C-BED107BC9996}" type="pres">
      <dgm:prSet presAssocID="{1A8A20EF-82AD-4CB5-9E92-D57C317EFA89}" presName="conn2-1" presStyleLbl="parChTrans1D3" presStyleIdx="1" presStyleCnt="2"/>
      <dgm:spPr/>
    </dgm:pt>
    <dgm:pt modelId="{AE046209-5C46-4563-8B39-243B9042CA78}" type="pres">
      <dgm:prSet presAssocID="{1A8A20EF-82AD-4CB5-9E92-D57C317EFA89}" presName="connTx" presStyleLbl="parChTrans1D3" presStyleIdx="1" presStyleCnt="2"/>
      <dgm:spPr/>
    </dgm:pt>
    <dgm:pt modelId="{C399C365-6DD3-4E9E-BEC0-B4C0C928110E}" type="pres">
      <dgm:prSet presAssocID="{64EF87F9-CEF9-4FC7-8DDB-72A2C735770C}" presName="root2" presStyleCnt="0"/>
      <dgm:spPr/>
    </dgm:pt>
    <dgm:pt modelId="{3D267219-2958-4E4B-86DF-2506816CE758}" type="pres">
      <dgm:prSet presAssocID="{64EF87F9-CEF9-4FC7-8DDB-72A2C735770C}" presName="LevelTwoTextNode" presStyleLbl="node3" presStyleIdx="1" presStyleCnt="2" custScaleX="191797" custScaleY="151605" custLinFactNeighborY="14569">
        <dgm:presLayoutVars>
          <dgm:chPref val="3"/>
        </dgm:presLayoutVars>
      </dgm:prSet>
      <dgm:spPr/>
    </dgm:pt>
    <dgm:pt modelId="{0ECD4392-F700-44B5-B8F1-95ACB4857BC9}" type="pres">
      <dgm:prSet presAssocID="{64EF87F9-CEF9-4FC7-8DDB-72A2C735770C}" presName="level3hierChild" presStyleCnt="0"/>
      <dgm:spPr/>
    </dgm:pt>
  </dgm:ptLst>
  <dgm:cxnLst>
    <dgm:cxn modelId="{C9849102-1CC1-47B0-A074-54FCDCE2F245}" type="presOf" srcId="{D32176AE-00B1-4C01-969C-6D1794646BBF}" destId="{267A3E79-F101-4229-90FC-B0062A1AB22C}" srcOrd="0" destOrd="0" presId="urn:microsoft.com/office/officeart/2005/8/layout/hierarchy2"/>
    <dgm:cxn modelId="{397ACA08-D804-4996-942E-F4F12384CFF7}" type="presOf" srcId="{234A3DF6-DEA2-4019-91A3-037E2864E570}" destId="{B6F6D164-411A-4C0C-8386-3CB88AECAA2B}" srcOrd="0" destOrd="0" presId="urn:microsoft.com/office/officeart/2005/8/layout/hierarchy2"/>
    <dgm:cxn modelId="{0ADAF22F-DA34-4139-AB30-D67A0B7DEE41}" type="presOf" srcId="{52515F8F-D538-47ED-AB35-C05F37F01D9E}" destId="{E9D5A654-7E86-4686-9D57-5019AC3B4B50}" srcOrd="0" destOrd="0" presId="urn:microsoft.com/office/officeart/2005/8/layout/hierarchy2"/>
    <dgm:cxn modelId="{5D5DD837-AE50-4486-AA26-A1319B931DB8}" srcId="{D94A2C3A-5085-4D78-B032-BCD5059BEE8D}" destId="{9253A04A-B29D-4FDA-BB68-5E0FE7AE9557}" srcOrd="0" destOrd="0" parTransId="{88F71FA0-5E89-45A3-9E2E-2E793223EEA9}" sibTransId="{2952F233-A14A-4AF5-BA5D-2327A782F379}"/>
    <dgm:cxn modelId="{76DF5B5C-EE35-4293-BD98-446CAEC57F75}" type="presOf" srcId="{D32176AE-00B1-4C01-969C-6D1794646BBF}" destId="{CA4D2A42-3982-41EF-91CD-98358D16A7CA}" srcOrd="1" destOrd="0" presId="urn:microsoft.com/office/officeart/2005/8/layout/hierarchy2"/>
    <dgm:cxn modelId="{26DAC062-44CA-44FF-9423-158A5AEE476E}" type="presOf" srcId="{1A8A20EF-82AD-4CB5-9E92-D57C317EFA89}" destId="{AE046209-5C46-4563-8B39-243B9042CA78}" srcOrd="1" destOrd="0" presId="urn:microsoft.com/office/officeart/2005/8/layout/hierarchy2"/>
    <dgm:cxn modelId="{5E6D696D-E0EB-41AE-ACA4-8EE759B6E29D}" srcId="{234A3DF6-DEA2-4019-91A3-037E2864E570}" destId="{64EF87F9-CEF9-4FC7-8DDB-72A2C735770C}" srcOrd="0" destOrd="0" parTransId="{1A8A20EF-82AD-4CB5-9E92-D57C317EFA89}" sibTransId="{940033B4-61DD-40E8-8C4C-49967FACBF1A}"/>
    <dgm:cxn modelId="{CE1B8D73-809D-49E2-ADCF-1E1DDCEC788D}" type="presOf" srcId="{D94A2C3A-5085-4D78-B032-BCD5059BEE8D}" destId="{FD902BA1-FFE4-4BF6-BCF3-EC3D03890F91}" srcOrd="0" destOrd="0" presId="urn:microsoft.com/office/officeart/2005/8/layout/hierarchy2"/>
    <dgm:cxn modelId="{85904D55-5E45-4DAF-BE8B-5CF4EB0EB5FD}" type="presOf" srcId="{52515F8F-D538-47ED-AB35-C05F37F01D9E}" destId="{86603CAB-E0A7-4483-A2B2-F9EA6733D1B2}" srcOrd="1" destOrd="0" presId="urn:microsoft.com/office/officeart/2005/8/layout/hierarchy2"/>
    <dgm:cxn modelId="{C5048E76-D3F4-4AAA-B580-21F3E3719BAB}" srcId="{D94A2C3A-5085-4D78-B032-BCD5059BEE8D}" destId="{234A3DF6-DEA2-4019-91A3-037E2864E570}" srcOrd="1" destOrd="0" parTransId="{D32176AE-00B1-4C01-969C-6D1794646BBF}" sibTransId="{3045D245-59D5-4A95-A13E-C512FF0A7D12}"/>
    <dgm:cxn modelId="{3ACF6B57-F5A3-47AE-B009-A7333DEF366E}" type="presOf" srcId="{1A8A20EF-82AD-4CB5-9E92-D57C317EFA89}" destId="{0FD543E3-2C9C-45FE-981C-BED107BC9996}" srcOrd="0" destOrd="0" presId="urn:microsoft.com/office/officeart/2005/8/layout/hierarchy2"/>
    <dgm:cxn modelId="{CC3D3D58-F4BC-43AD-A533-E527417F43D3}" type="presOf" srcId="{64EF87F9-CEF9-4FC7-8DDB-72A2C735770C}" destId="{3D267219-2958-4E4B-86DF-2506816CE758}" srcOrd="0" destOrd="0" presId="urn:microsoft.com/office/officeart/2005/8/layout/hierarchy2"/>
    <dgm:cxn modelId="{9B40017E-C3DC-4F9A-A062-0EB4ECABCA8C}" type="presOf" srcId="{9253A04A-B29D-4FDA-BB68-5E0FE7AE9557}" destId="{8C4135F7-CF23-4B75-97D4-C28CA5D0D3EA}" srcOrd="0" destOrd="0" presId="urn:microsoft.com/office/officeart/2005/8/layout/hierarchy2"/>
    <dgm:cxn modelId="{E369E783-B60F-40C2-A2C7-C4760B38D86E}" type="presOf" srcId="{88F71FA0-5E89-45A3-9E2E-2E793223EEA9}" destId="{869DAAB1-B730-4853-944A-85C7774DDA92}" srcOrd="1" destOrd="0" presId="urn:microsoft.com/office/officeart/2005/8/layout/hierarchy2"/>
    <dgm:cxn modelId="{8444F691-77FC-4276-B9D2-A02DB57C1AFC}" srcId="{736E4121-13EE-4743-A007-6EF5A5C01A1B}" destId="{D94A2C3A-5085-4D78-B032-BCD5059BEE8D}" srcOrd="0" destOrd="0" parTransId="{B9646985-8C76-4C22-8A78-24746F1D7259}" sibTransId="{400EE87D-E7CB-4D05-8711-540716A56016}"/>
    <dgm:cxn modelId="{D0F0BD94-2E3F-41F2-9314-C47406469029}" type="presOf" srcId="{88F71FA0-5E89-45A3-9E2E-2E793223EEA9}" destId="{6DF8141C-2BFB-479F-8391-7D956D355FBD}" srcOrd="0" destOrd="0" presId="urn:microsoft.com/office/officeart/2005/8/layout/hierarchy2"/>
    <dgm:cxn modelId="{71EB23BA-503A-448C-9635-58592387AE7B}" type="presOf" srcId="{E6425EDD-643C-46B7-A188-A473A76BAC01}" destId="{5898ABE4-C337-41CF-9BD7-88682DC5F1E8}" srcOrd="0" destOrd="0" presId="urn:microsoft.com/office/officeart/2005/8/layout/hierarchy2"/>
    <dgm:cxn modelId="{97F5FBD5-47A3-4EE8-8F10-379D9598D881}" srcId="{9253A04A-B29D-4FDA-BB68-5E0FE7AE9557}" destId="{E6425EDD-643C-46B7-A188-A473A76BAC01}" srcOrd="0" destOrd="0" parTransId="{52515F8F-D538-47ED-AB35-C05F37F01D9E}" sibTransId="{C92F2498-12B6-489B-B09E-A275B841A0B6}"/>
    <dgm:cxn modelId="{2DA0E4F2-885D-4520-A24C-5D35DB9BEE7E}" type="presOf" srcId="{736E4121-13EE-4743-A007-6EF5A5C01A1B}" destId="{121F04AD-84C2-43A2-8627-08FB8ACB892A}" srcOrd="0" destOrd="0" presId="urn:microsoft.com/office/officeart/2005/8/layout/hierarchy2"/>
    <dgm:cxn modelId="{24A6026C-BB6C-42C5-A028-C95219A1A569}" type="presParOf" srcId="{121F04AD-84C2-43A2-8627-08FB8ACB892A}" destId="{C89D7FFC-0618-4BB4-BF77-07B64987F5AE}" srcOrd="0" destOrd="0" presId="urn:microsoft.com/office/officeart/2005/8/layout/hierarchy2"/>
    <dgm:cxn modelId="{54DEEA71-F8D3-49EA-8D22-C1BF7CEE61FA}" type="presParOf" srcId="{C89D7FFC-0618-4BB4-BF77-07B64987F5AE}" destId="{FD902BA1-FFE4-4BF6-BCF3-EC3D03890F91}" srcOrd="0" destOrd="0" presId="urn:microsoft.com/office/officeart/2005/8/layout/hierarchy2"/>
    <dgm:cxn modelId="{F9E9273B-3B7B-49D1-B486-08BBA6E08A19}" type="presParOf" srcId="{C89D7FFC-0618-4BB4-BF77-07B64987F5AE}" destId="{A69DF0E6-3F46-4507-BE39-FF57AAA743FE}" srcOrd="1" destOrd="0" presId="urn:microsoft.com/office/officeart/2005/8/layout/hierarchy2"/>
    <dgm:cxn modelId="{12C82B5D-6C41-423D-8929-5FEFC629B892}" type="presParOf" srcId="{A69DF0E6-3F46-4507-BE39-FF57AAA743FE}" destId="{6DF8141C-2BFB-479F-8391-7D956D355FBD}" srcOrd="0" destOrd="0" presId="urn:microsoft.com/office/officeart/2005/8/layout/hierarchy2"/>
    <dgm:cxn modelId="{670B00CA-6D3B-438C-8273-A571D88966B1}" type="presParOf" srcId="{6DF8141C-2BFB-479F-8391-7D956D355FBD}" destId="{869DAAB1-B730-4853-944A-85C7774DDA92}" srcOrd="0" destOrd="0" presId="urn:microsoft.com/office/officeart/2005/8/layout/hierarchy2"/>
    <dgm:cxn modelId="{11804FBD-2038-4211-85F3-BD430FABBA57}" type="presParOf" srcId="{A69DF0E6-3F46-4507-BE39-FF57AAA743FE}" destId="{F3576A61-9766-41A9-8C9E-994F1291D3FF}" srcOrd="1" destOrd="0" presId="urn:microsoft.com/office/officeart/2005/8/layout/hierarchy2"/>
    <dgm:cxn modelId="{4292E7BE-55A6-491B-9EA6-8E67664488F1}" type="presParOf" srcId="{F3576A61-9766-41A9-8C9E-994F1291D3FF}" destId="{8C4135F7-CF23-4B75-97D4-C28CA5D0D3EA}" srcOrd="0" destOrd="0" presId="urn:microsoft.com/office/officeart/2005/8/layout/hierarchy2"/>
    <dgm:cxn modelId="{0D2C72CE-87DF-4466-A5B6-FD4BEF8B2802}" type="presParOf" srcId="{F3576A61-9766-41A9-8C9E-994F1291D3FF}" destId="{C7B7C029-8DEC-4346-BC34-4DC741522200}" srcOrd="1" destOrd="0" presId="urn:microsoft.com/office/officeart/2005/8/layout/hierarchy2"/>
    <dgm:cxn modelId="{44C698E3-6BE2-48B3-AE86-57C5DF508FA0}" type="presParOf" srcId="{C7B7C029-8DEC-4346-BC34-4DC741522200}" destId="{E9D5A654-7E86-4686-9D57-5019AC3B4B50}" srcOrd="0" destOrd="0" presId="urn:microsoft.com/office/officeart/2005/8/layout/hierarchy2"/>
    <dgm:cxn modelId="{3CE2B0FD-FAFD-4155-950B-69EEE8391864}" type="presParOf" srcId="{E9D5A654-7E86-4686-9D57-5019AC3B4B50}" destId="{86603CAB-E0A7-4483-A2B2-F9EA6733D1B2}" srcOrd="0" destOrd="0" presId="urn:microsoft.com/office/officeart/2005/8/layout/hierarchy2"/>
    <dgm:cxn modelId="{5ADA863D-5028-4DC9-AA45-6C0C6FE2AEB6}" type="presParOf" srcId="{C7B7C029-8DEC-4346-BC34-4DC741522200}" destId="{F4C42272-663C-47B6-996A-9FEADD1740BB}" srcOrd="1" destOrd="0" presId="urn:microsoft.com/office/officeart/2005/8/layout/hierarchy2"/>
    <dgm:cxn modelId="{712073E7-A08E-4479-BAF8-0C78D8E2A20F}" type="presParOf" srcId="{F4C42272-663C-47B6-996A-9FEADD1740BB}" destId="{5898ABE4-C337-41CF-9BD7-88682DC5F1E8}" srcOrd="0" destOrd="0" presId="urn:microsoft.com/office/officeart/2005/8/layout/hierarchy2"/>
    <dgm:cxn modelId="{4B76FC8A-638D-4788-8C94-CC4107886894}" type="presParOf" srcId="{F4C42272-663C-47B6-996A-9FEADD1740BB}" destId="{208FF0DA-063E-4937-B798-C1F05FB0DFFD}" srcOrd="1" destOrd="0" presId="urn:microsoft.com/office/officeart/2005/8/layout/hierarchy2"/>
    <dgm:cxn modelId="{A1C97638-45D6-4602-8F83-30B2E87642EF}" type="presParOf" srcId="{A69DF0E6-3F46-4507-BE39-FF57AAA743FE}" destId="{267A3E79-F101-4229-90FC-B0062A1AB22C}" srcOrd="2" destOrd="0" presId="urn:microsoft.com/office/officeart/2005/8/layout/hierarchy2"/>
    <dgm:cxn modelId="{C576B888-F5CF-423A-9EF5-FB5DE215074E}" type="presParOf" srcId="{267A3E79-F101-4229-90FC-B0062A1AB22C}" destId="{CA4D2A42-3982-41EF-91CD-98358D16A7CA}" srcOrd="0" destOrd="0" presId="urn:microsoft.com/office/officeart/2005/8/layout/hierarchy2"/>
    <dgm:cxn modelId="{53A14535-4488-40C5-B096-E5DE76093B12}" type="presParOf" srcId="{A69DF0E6-3F46-4507-BE39-FF57AAA743FE}" destId="{CEF715FD-D673-4585-BA25-B1F1C4833C76}" srcOrd="3" destOrd="0" presId="urn:microsoft.com/office/officeart/2005/8/layout/hierarchy2"/>
    <dgm:cxn modelId="{C3D728D8-612D-4052-A8CA-B9E970ADDDD4}" type="presParOf" srcId="{CEF715FD-D673-4585-BA25-B1F1C4833C76}" destId="{B6F6D164-411A-4C0C-8386-3CB88AECAA2B}" srcOrd="0" destOrd="0" presId="urn:microsoft.com/office/officeart/2005/8/layout/hierarchy2"/>
    <dgm:cxn modelId="{0D88D7C6-3E52-4A34-B3B6-610CE08F8C74}" type="presParOf" srcId="{CEF715FD-D673-4585-BA25-B1F1C4833C76}" destId="{65599228-2625-48B1-A419-0A3BC89BF41C}" srcOrd="1" destOrd="0" presId="urn:microsoft.com/office/officeart/2005/8/layout/hierarchy2"/>
    <dgm:cxn modelId="{90469408-EE6E-4973-AA4A-A1D81AD5295C}" type="presParOf" srcId="{65599228-2625-48B1-A419-0A3BC89BF41C}" destId="{0FD543E3-2C9C-45FE-981C-BED107BC9996}" srcOrd="0" destOrd="0" presId="urn:microsoft.com/office/officeart/2005/8/layout/hierarchy2"/>
    <dgm:cxn modelId="{6AB3EEF1-FE6C-4E0C-9E41-B1F5167DF017}" type="presParOf" srcId="{0FD543E3-2C9C-45FE-981C-BED107BC9996}" destId="{AE046209-5C46-4563-8B39-243B9042CA78}" srcOrd="0" destOrd="0" presId="urn:microsoft.com/office/officeart/2005/8/layout/hierarchy2"/>
    <dgm:cxn modelId="{4D0D1B1B-F15C-479E-B6B6-0F76D2C4F6FD}" type="presParOf" srcId="{65599228-2625-48B1-A419-0A3BC89BF41C}" destId="{C399C365-6DD3-4E9E-BEC0-B4C0C928110E}" srcOrd="1" destOrd="0" presId="urn:microsoft.com/office/officeart/2005/8/layout/hierarchy2"/>
    <dgm:cxn modelId="{4C8307E4-3302-47B2-A62B-B68C5846B13C}" type="presParOf" srcId="{C399C365-6DD3-4E9E-BEC0-B4C0C928110E}" destId="{3D267219-2958-4E4B-86DF-2506816CE758}" srcOrd="0" destOrd="0" presId="urn:microsoft.com/office/officeart/2005/8/layout/hierarchy2"/>
    <dgm:cxn modelId="{A03812E2-D5DA-41E7-ACC6-E443809F6E31}" type="presParOf" srcId="{C399C365-6DD3-4E9E-BEC0-B4C0C928110E}" destId="{0ECD4392-F700-44B5-B8F1-95ACB4857BC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6344BC-A091-4417-A043-F0BE97F2856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79E0CC68-3056-4558-AADB-E453A255A41E}">
      <dgm:prSet phldrT="[Text]"/>
      <dgm:spPr>
        <a:solidFill>
          <a:srgbClr val="00B0F0"/>
        </a:solidFill>
        <a:ln>
          <a:prstDash val="dash"/>
        </a:ln>
      </dgm:spPr>
      <dgm:t>
        <a:bodyPr/>
        <a:lstStyle/>
        <a:p>
          <a:r>
            <a:rPr lang="en-US" dirty="0"/>
            <a:t>CUDA File</a:t>
          </a:r>
        </a:p>
      </dgm:t>
    </dgm:pt>
    <dgm:pt modelId="{82CD44F4-3020-43B5-8A09-734278EF4F72}" type="parTrans" cxnId="{D9FF8889-ADB5-4ECF-87D1-9CD1BADA7824}">
      <dgm:prSet/>
      <dgm:spPr/>
      <dgm:t>
        <a:bodyPr/>
        <a:lstStyle/>
        <a:p>
          <a:endParaRPr lang="en-US"/>
        </a:p>
      </dgm:t>
    </dgm:pt>
    <dgm:pt modelId="{27082CC1-82CC-4FD2-B3CF-5E0202D79834}" type="sibTrans" cxnId="{D9FF8889-ADB5-4ECF-87D1-9CD1BADA7824}">
      <dgm:prSet/>
      <dgm:spPr/>
      <dgm:t>
        <a:bodyPr/>
        <a:lstStyle/>
        <a:p>
          <a:endParaRPr lang="en-US"/>
        </a:p>
      </dgm:t>
    </dgm:pt>
    <dgm:pt modelId="{487D0C2A-BDAF-4800-9022-775456DF568D}">
      <dgm:prSet phldrT="[Text]"/>
      <dgm:spPr>
        <a:solidFill>
          <a:srgbClr val="00B0F0"/>
        </a:solidFill>
        <a:ln>
          <a:prstDash val="dash"/>
        </a:ln>
      </dgm:spPr>
      <dgm:t>
        <a:bodyPr/>
        <a:lstStyle/>
        <a:p>
          <a:r>
            <a:rPr lang="en-US" dirty="0"/>
            <a:t>Specification File</a:t>
          </a:r>
        </a:p>
      </dgm:t>
    </dgm:pt>
    <dgm:pt modelId="{831C76F3-E347-4386-82F6-9C2B29FC8012}" type="parTrans" cxnId="{78B4EBC5-457D-40B3-92A9-18875C265519}">
      <dgm:prSet/>
      <dgm:spPr/>
      <dgm:t>
        <a:bodyPr/>
        <a:lstStyle/>
        <a:p>
          <a:endParaRPr lang="en-US"/>
        </a:p>
      </dgm:t>
    </dgm:pt>
    <dgm:pt modelId="{1DFA9C3F-17D9-4E36-ACEC-3712C12E8910}" type="sibTrans" cxnId="{78B4EBC5-457D-40B3-92A9-18875C265519}">
      <dgm:prSet/>
      <dgm:spPr/>
      <dgm:t>
        <a:bodyPr/>
        <a:lstStyle/>
        <a:p>
          <a:endParaRPr lang="en-US"/>
        </a:p>
      </dgm:t>
    </dgm:pt>
    <dgm:pt modelId="{CBCB6EF8-138C-4521-930B-414B73C18CCB}">
      <dgm:prSet phldrT="[Text]"/>
      <dgm:spPr>
        <a:solidFill>
          <a:srgbClr val="00B0F0"/>
        </a:solidFill>
        <a:ln w="28575"/>
      </dgm:spPr>
      <dgm:t>
        <a:bodyPr/>
        <a:lstStyle/>
        <a:p>
          <a:r>
            <a:rPr lang="en-US" dirty="0"/>
            <a:t>Task Model</a:t>
          </a:r>
        </a:p>
      </dgm:t>
    </dgm:pt>
    <dgm:pt modelId="{67BC1CB9-8430-42C1-9E83-5D6FE424FF00}" type="parTrans" cxnId="{3394F5D9-9C57-4C4D-8F96-470EE443D28A}">
      <dgm:prSet/>
      <dgm:spPr/>
      <dgm:t>
        <a:bodyPr/>
        <a:lstStyle/>
        <a:p>
          <a:endParaRPr lang="en-US"/>
        </a:p>
      </dgm:t>
    </dgm:pt>
    <dgm:pt modelId="{68F85402-60C2-4D90-8B31-0BE010DC922E}" type="sibTrans" cxnId="{3394F5D9-9C57-4C4D-8F96-470EE443D28A}">
      <dgm:prSet/>
      <dgm:spPr/>
      <dgm:t>
        <a:bodyPr/>
        <a:lstStyle/>
        <a:p>
          <a:endParaRPr lang="en-US"/>
        </a:p>
      </dgm:t>
    </dgm:pt>
    <dgm:pt modelId="{AF7C8CE5-C223-478A-AA69-83B702D00290}" type="pres">
      <dgm:prSet presAssocID="{FE6344BC-A091-4417-A043-F0BE97F28568}" presName="CompostProcess" presStyleCnt="0">
        <dgm:presLayoutVars>
          <dgm:dir/>
          <dgm:resizeHandles val="exact"/>
        </dgm:presLayoutVars>
      </dgm:prSet>
      <dgm:spPr/>
    </dgm:pt>
    <dgm:pt modelId="{E6BAE48E-9713-4E6E-8CA3-B3087A122DBB}" type="pres">
      <dgm:prSet presAssocID="{FE6344BC-A091-4417-A043-F0BE97F28568}" presName="arrow" presStyleLbl="bgShp" presStyleIdx="0" presStyleCnt="1"/>
      <dgm:spPr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lin ang="10800000" scaled="1"/>
          <a:tileRect/>
        </a:gradFill>
      </dgm:spPr>
    </dgm:pt>
    <dgm:pt modelId="{9267F401-6459-48D3-983D-0DEAF366A103}" type="pres">
      <dgm:prSet presAssocID="{FE6344BC-A091-4417-A043-F0BE97F28568}" presName="linearProcess" presStyleCnt="0"/>
      <dgm:spPr/>
    </dgm:pt>
    <dgm:pt modelId="{DB62E199-4D53-407E-BA1F-1B570844B95E}" type="pres">
      <dgm:prSet presAssocID="{79E0CC68-3056-4558-AADB-E453A255A41E}" presName="textNode" presStyleLbl="node1" presStyleIdx="0" presStyleCnt="3" custLinFactX="-9411" custLinFactNeighborX="-100000" custLinFactNeighborY="-812">
        <dgm:presLayoutVars>
          <dgm:bulletEnabled val="1"/>
        </dgm:presLayoutVars>
      </dgm:prSet>
      <dgm:spPr/>
    </dgm:pt>
    <dgm:pt modelId="{2FBD9B6E-FBAF-4316-B9CA-FE18FC330F6F}" type="pres">
      <dgm:prSet presAssocID="{27082CC1-82CC-4FD2-B3CF-5E0202D79834}" presName="sibTrans" presStyleCnt="0"/>
      <dgm:spPr/>
    </dgm:pt>
    <dgm:pt modelId="{8941F29A-1CB1-488B-BB38-D2A2D9C5C9B1}" type="pres">
      <dgm:prSet presAssocID="{487D0C2A-BDAF-4800-9022-775456DF568D}" presName="textNode" presStyleLbl="node1" presStyleIdx="1" presStyleCnt="3" custLinFactX="-3569" custLinFactNeighborX="-100000" custLinFactNeighborY="-812">
        <dgm:presLayoutVars>
          <dgm:bulletEnabled val="1"/>
        </dgm:presLayoutVars>
      </dgm:prSet>
      <dgm:spPr/>
    </dgm:pt>
    <dgm:pt modelId="{AC972756-B29C-45AF-8B6F-B2660583F361}" type="pres">
      <dgm:prSet presAssocID="{1DFA9C3F-17D9-4E36-ACEC-3712C12E8910}" presName="sibTrans" presStyleCnt="0"/>
      <dgm:spPr/>
    </dgm:pt>
    <dgm:pt modelId="{E492C380-80A7-4543-8744-1F122D1D00F4}" type="pres">
      <dgm:prSet presAssocID="{CBCB6EF8-138C-4521-930B-414B73C18CCB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8F73BA13-321F-47BF-836A-8A2703AFBF5D}" type="presOf" srcId="{CBCB6EF8-138C-4521-930B-414B73C18CCB}" destId="{E492C380-80A7-4543-8744-1F122D1D00F4}" srcOrd="0" destOrd="0" presId="urn:microsoft.com/office/officeart/2005/8/layout/hProcess9"/>
    <dgm:cxn modelId="{D9FF8889-ADB5-4ECF-87D1-9CD1BADA7824}" srcId="{FE6344BC-A091-4417-A043-F0BE97F28568}" destId="{79E0CC68-3056-4558-AADB-E453A255A41E}" srcOrd="0" destOrd="0" parTransId="{82CD44F4-3020-43B5-8A09-734278EF4F72}" sibTransId="{27082CC1-82CC-4FD2-B3CF-5E0202D79834}"/>
    <dgm:cxn modelId="{65A461A1-E359-4C21-8E37-4FF6E4F5990D}" type="presOf" srcId="{487D0C2A-BDAF-4800-9022-775456DF568D}" destId="{8941F29A-1CB1-488B-BB38-D2A2D9C5C9B1}" srcOrd="0" destOrd="0" presId="urn:microsoft.com/office/officeart/2005/8/layout/hProcess9"/>
    <dgm:cxn modelId="{78B4EBC5-457D-40B3-92A9-18875C265519}" srcId="{FE6344BC-A091-4417-A043-F0BE97F28568}" destId="{487D0C2A-BDAF-4800-9022-775456DF568D}" srcOrd="1" destOrd="0" parTransId="{831C76F3-E347-4386-82F6-9C2B29FC8012}" sibTransId="{1DFA9C3F-17D9-4E36-ACEC-3712C12E8910}"/>
    <dgm:cxn modelId="{3394F5D9-9C57-4C4D-8F96-470EE443D28A}" srcId="{FE6344BC-A091-4417-A043-F0BE97F28568}" destId="{CBCB6EF8-138C-4521-930B-414B73C18CCB}" srcOrd="2" destOrd="0" parTransId="{67BC1CB9-8430-42C1-9E83-5D6FE424FF00}" sibTransId="{68F85402-60C2-4D90-8B31-0BE010DC922E}"/>
    <dgm:cxn modelId="{94F4C4F5-846F-44B0-B10E-BA45EEC97C0F}" type="presOf" srcId="{79E0CC68-3056-4558-AADB-E453A255A41E}" destId="{DB62E199-4D53-407E-BA1F-1B570844B95E}" srcOrd="0" destOrd="0" presId="urn:microsoft.com/office/officeart/2005/8/layout/hProcess9"/>
    <dgm:cxn modelId="{DF3B42FA-DEC1-4110-979E-F717D9F16B87}" type="presOf" srcId="{FE6344BC-A091-4417-A043-F0BE97F28568}" destId="{AF7C8CE5-C223-478A-AA69-83B702D00290}" srcOrd="0" destOrd="0" presId="urn:microsoft.com/office/officeart/2005/8/layout/hProcess9"/>
    <dgm:cxn modelId="{8CE4BC1A-F26F-41EB-AB0A-0788779A240F}" type="presParOf" srcId="{AF7C8CE5-C223-478A-AA69-83B702D00290}" destId="{E6BAE48E-9713-4E6E-8CA3-B3087A122DBB}" srcOrd="0" destOrd="0" presId="urn:microsoft.com/office/officeart/2005/8/layout/hProcess9"/>
    <dgm:cxn modelId="{D85B392A-2D9D-4F02-94D9-2D818B64800D}" type="presParOf" srcId="{AF7C8CE5-C223-478A-AA69-83B702D00290}" destId="{9267F401-6459-48D3-983D-0DEAF366A103}" srcOrd="1" destOrd="0" presId="urn:microsoft.com/office/officeart/2005/8/layout/hProcess9"/>
    <dgm:cxn modelId="{DDC8A9B8-587E-4023-9946-4DED38C088A7}" type="presParOf" srcId="{9267F401-6459-48D3-983D-0DEAF366A103}" destId="{DB62E199-4D53-407E-BA1F-1B570844B95E}" srcOrd="0" destOrd="0" presId="urn:microsoft.com/office/officeart/2005/8/layout/hProcess9"/>
    <dgm:cxn modelId="{ED24B58D-1034-47D3-9707-D728DAF27AB4}" type="presParOf" srcId="{9267F401-6459-48D3-983D-0DEAF366A103}" destId="{2FBD9B6E-FBAF-4316-B9CA-FE18FC330F6F}" srcOrd="1" destOrd="0" presId="urn:microsoft.com/office/officeart/2005/8/layout/hProcess9"/>
    <dgm:cxn modelId="{504F2864-6AC8-4029-BEF1-9DDCA8E31DEF}" type="presParOf" srcId="{9267F401-6459-48D3-983D-0DEAF366A103}" destId="{8941F29A-1CB1-488B-BB38-D2A2D9C5C9B1}" srcOrd="2" destOrd="0" presId="urn:microsoft.com/office/officeart/2005/8/layout/hProcess9"/>
    <dgm:cxn modelId="{33D2A865-0EFE-43A6-B4D4-EBB689177314}" type="presParOf" srcId="{9267F401-6459-48D3-983D-0DEAF366A103}" destId="{AC972756-B29C-45AF-8B6F-B2660583F361}" srcOrd="3" destOrd="0" presId="urn:microsoft.com/office/officeart/2005/8/layout/hProcess9"/>
    <dgm:cxn modelId="{B84B432C-7E05-4794-92CD-59501497116B}" type="presParOf" srcId="{9267F401-6459-48D3-983D-0DEAF366A103}" destId="{E492C380-80A7-4543-8744-1F122D1D00F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6344BC-A091-4417-A043-F0BE97F2856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79E0CC68-3056-4558-AADB-E453A255A41E}">
      <dgm:prSet phldrT="[Text]"/>
      <dgm:spPr>
        <a:solidFill>
          <a:srgbClr val="00B0F0"/>
        </a:solidFill>
        <a:ln>
          <a:prstDash val="dash"/>
        </a:ln>
      </dgm:spPr>
      <dgm:t>
        <a:bodyPr/>
        <a:lstStyle/>
        <a:p>
          <a:r>
            <a:rPr lang="en-US" dirty="0"/>
            <a:t>CUDA File</a:t>
          </a:r>
        </a:p>
      </dgm:t>
    </dgm:pt>
    <dgm:pt modelId="{82CD44F4-3020-43B5-8A09-734278EF4F72}" type="parTrans" cxnId="{D9FF8889-ADB5-4ECF-87D1-9CD1BADA7824}">
      <dgm:prSet/>
      <dgm:spPr/>
      <dgm:t>
        <a:bodyPr/>
        <a:lstStyle/>
        <a:p>
          <a:endParaRPr lang="en-US"/>
        </a:p>
      </dgm:t>
    </dgm:pt>
    <dgm:pt modelId="{27082CC1-82CC-4FD2-B3CF-5E0202D79834}" type="sibTrans" cxnId="{D9FF8889-ADB5-4ECF-87D1-9CD1BADA7824}">
      <dgm:prSet/>
      <dgm:spPr/>
      <dgm:t>
        <a:bodyPr/>
        <a:lstStyle/>
        <a:p>
          <a:endParaRPr lang="en-US"/>
        </a:p>
      </dgm:t>
    </dgm:pt>
    <dgm:pt modelId="{487D0C2A-BDAF-4800-9022-775456DF568D}">
      <dgm:prSet phldrT="[Text]"/>
      <dgm:spPr>
        <a:solidFill>
          <a:srgbClr val="00B0F0"/>
        </a:solidFill>
        <a:ln>
          <a:prstDash val="dash"/>
        </a:ln>
      </dgm:spPr>
      <dgm:t>
        <a:bodyPr/>
        <a:lstStyle/>
        <a:p>
          <a:r>
            <a:rPr lang="en-US" dirty="0"/>
            <a:t>Specification File</a:t>
          </a:r>
        </a:p>
      </dgm:t>
    </dgm:pt>
    <dgm:pt modelId="{831C76F3-E347-4386-82F6-9C2B29FC8012}" type="parTrans" cxnId="{78B4EBC5-457D-40B3-92A9-18875C265519}">
      <dgm:prSet/>
      <dgm:spPr/>
      <dgm:t>
        <a:bodyPr/>
        <a:lstStyle/>
        <a:p>
          <a:endParaRPr lang="en-US"/>
        </a:p>
      </dgm:t>
    </dgm:pt>
    <dgm:pt modelId="{1DFA9C3F-17D9-4E36-ACEC-3712C12E8910}" type="sibTrans" cxnId="{78B4EBC5-457D-40B3-92A9-18875C265519}">
      <dgm:prSet/>
      <dgm:spPr/>
      <dgm:t>
        <a:bodyPr/>
        <a:lstStyle/>
        <a:p>
          <a:endParaRPr lang="en-US"/>
        </a:p>
      </dgm:t>
    </dgm:pt>
    <dgm:pt modelId="{CBCB6EF8-138C-4521-930B-414B73C18CCB}">
      <dgm:prSet phldrT="[Text]"/>
      <dgm:spPr>
        <a:solidFill>
          <a:srgbClr val="00B0F0"/>
        </a:solidFill>
        <a:ln w="28575"/>
      </dgm:spPr>
      <dgm:t>
        <a:bodyPr/>
        <a:lstStyle/>
        <a:p>
          <a:r>
            <a:rPr lang="en-US" dirty="0"/>
            <a:t>Task Model</a:t>
          </a:r>
        </a:p>
      </dgm:t>
    </dgm:pt>
    <dgm:pt modelId="{67BC1CB9-8430-42C1-9E83-5D6FE424FF00}" type="parTrans" cxnId="{3394F5D9-9C57-4C4D-8F96-470EE443D28A}">
      <dgm:prSet/>
      <dgm:spPr/>
      <dgm:t>
        <a:bodyPr/>
        <a:lstStyle/>
        <a:p>
          <a:endParaRPr lang="en-US"/>
        </a:p>
      </dgm:t>
    </dgm:pt>
    <dgm:pt modelId="{68F85402-60C2-4D90-8B31-0BE010DC922E}" type="sibTrans" cxnId="{3394F5D9-9C57-4C4D-8F96-470EE443D28A}">
      <dgm:prSet/>
      <dgm:spPr/>
      <dgm:t>
        <a:bodyPr/>
        <a:lstStyle/>
        <a:p>
          <a:endParaRPr lang="en-US"/>
        </a:p>
      </dgm:t>
    </dgm:pt>
    <dgm:pt modelId="{AF7C8CE5-C223-478A-AA69-83B702D00290}" type="pres">
      <dgm:prSet presAssocID="{FE6344BC-A091-4417-A043-F0BE97F28568}" presName="CompostProcess" presStyleCnt="0">
        <dgm:presLayoutVars>
          <dgm:dir/>
          <dgm:resizeHandles val="exact"/>
        </dgm:presLayoutVars>
      </dgm:prSet>
      <dgm:spPr/>
    </dgm:pt>
    <dgm:pt modelId="{E6BAE48E-9713-4E6E-8CA3-B3087A122DBB}" type="pres">
      <dgm:prSet presAssocID="{FE6344BC-A091-4417-A043-F0BE97F28568}" presName="arrow" presStyleLbl="bgShp" presStyleIdx="0" presStyleCnt="1"/>
      <dgm:spPr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lin ang="10800000" scaled="1"/>
          <a:tileRect/>
        </a:gradFill>
      </dgm:spPr>
    </dgm:pt>
    <dgm:pt modelId="{9267F401-6459-48D3-983D-0DEAF366A103}" type="pres">
      <dgm:prSet presAssocID="{FE6344BC-A091-4417-A043-F0BE97F28568}" presName="linearProcess" presStyleCnt="0"/>
      <dgm:spPr/>
    </dgm:pt>
    <dgm:pt modelId="{DB62E199-4D53-407E-BA1F-1B570844B95E}" type="pres">
      <dgm:prSet presAssocID="{79E0CC68-3056-4558-AADB-E453A255A41E}" presName="textNode" presStyleLbl="node1" presStyleIdx="0" presStyleCnt="3" custLinFactX="-9411" custLinFactNeighborX="-100000" custLinFactNeighborY="-812">
        <dgm:presLayoutVars>
          <dgm:bulletEnabled val="1"/>
        </dgm:presLayoutVars>
      </dgm:prSet>
      <dgm:spPr/>
    </dgm:pt>
    <dgm:pt modelId="{2FBD9B6E-FBAF-4316-B9CA-FE18FC330F6F}" type="pres">
      <dgm:prSet presAssocID="{27082CC1-82CC-4FD2-B3CF-5E0202D79834}" presName="sibTrans" presStyleCnt="0"/>
      <dgm:spPr/>
    </dgm:pt>
    <dgm:pt modelId="{8941F29A-1CB1-488B-BB38-D2A2D9C5C9B1}" type="pres">
      <dgm:prSet presAssocID="{487D0C2A-BDAF-4800-9022-775456DF568D}" presName="textNode" presStyleLbl="node1" presStyleIdx="1" presStyleCnt="3" custLinFactX="-3569" custLinFactNeighborX="-100000" custLinFactNeighborY="-812">
        <dgm:presLayoutVars>
          <dgm:bulletEnabled val="1"/>
        </dgm:presLayoutVars>
      </dgm:prSet>
      <dgm:spPr/>
    </dgm:pt>
    <dgm:pt modelId="{AC972756-B29C-45AF-8B6F-B2660583F361}" type="pres">
      <dgm:prSet presAssocID="{1DFA9C3F-17D9-4E36-ACEC-3712C12E8910}" presName="sibTrans" presStyleCnt="0"/>
      <dgm:spPr/>
    </dgm:pt>
    <dgm:pt modelId="{E492C380-80A7-4543-8744-1F122D1D00F4}" type="pres">
      <dgm:prSet presAssocID="{CBCB6EF8-138C-4521-930B-414B73C18CCB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8F73BA13-321F-47BF-836A-8A2703AFBF5D}" type="presOf" srcId="{CBCB6EF8-138C-4521-930B-414B73C18CCB}" destId="{E492C380-80A7-4543-8744-1F122D1D00F4}" srcOrd="0" destOrd="0" presId="urn:microsoft.com/office/officeart/2005/8/layout/hProcess9"/>
    <dgm:cxn modelId="{D9FF8889-ADB5-4ECF-87D1-9CD1BADA7824}" srcId="{FE6344BC-A091-4417-A043-F0BE97F28568}" destId="{79E0CC68-3056-4558-AADB-E453A255A41E}" srcOrd="0" destOrd="0" parTransId="{82CD44F4-3020-43B5-8A09-734278EF4F72}" sibTransId="{27082CC1-82CC-4FD2-B3CF-5E0202D79834}"/>
    <dgm:cxn modelId="{65A461A1-E359-4C21-8E37-4FF6E4F5990D}" type="presOf" srcId="{487D0C2A-BDAF-4800-9022-775456DF568D}" destId="{8941F29A-1CB1-488B-BB38-D2A2D9C5C9B1}" srcOrd="0" destOrd="0" presId="urn:microsoft.com/office/officeart/2005/8/layout/hProcess9"/>
    <dgm:cxn modelId="{78B4EBC5-457D-40B3-92A9-18875C265519}" srcId="{FE6344BC-A091-4417-A043-F0BE97F28568}" destId="{487D0C2A-BDAF-4800-9022-775456DF568D}" srcOrd="1" destOrd="0" parTransId="{831C76F3-E347-4386-82F6-9C2B29FC8012}" sibTransId="{1DFA9C3F-17D9-4E36-ACEC-3712C12E8910}"/>
    <dgm:cxn modelId="{3394F5D9-9C57-4C4D-8F96-470EE443D28A}" srcId="{FE6344BC-A091-4417-A043-F0BE97F28568}" destId="{CBCB6EF8-138C-4521-930B-414B73C18CCB}" srcOrd="2" destOrd="0" parTransId="{67BC1CB9-8430-42C1-9E83-5D6FE424FF00}" sibTransId="{68F85402-60C2-4D90-8B31-0BE010DC922E}"/>
    <dgm:cxn modelId="{94F4C4F5-846F-44B0-B10E-BA45EEC97C0F}" type="presOf" srcId="{79E0CC68-3056-4558-AADB-E453A255A41E}" destId="{DB62E199-4D53-407E-BA1F-1B570844B95E}" srcOrd="0" destOrd="0" presId="urn:microsoft.com/office/officeart/2005/8/layout/hProcess9"/>
    <dgm:cxn modelId="{DF3B42FA-DEC1-4110-979E-F717D9F16B87}" type="presOf" srcId="{FE6344BC-A091-4417-A043-F0BE97F28568}" destId="{AF7C8CE5-C223-478A-AA69-83B702D00290}" srcOrd="0" destOrd="0" presId="urn:microsoft.com/office/officeart/2005/8/layout/hProcess9"/>
    <dgm:cxn modelId="{8CE4BC1A-F26F-41EB-AB0A-0788779A240F}" type="presParOf" srcId="{AF7C8CE5-C223-478A-AA69-83B702D00290}" destId="{E6BAE48E-9713-4E6E-8CA3-B3087A122DBB}" srcOrd="0" destOrd="0" presId="urn:microsoft.com/office/officeart/2005/8/layout/hProcess9"/>
    <dgm:cxn modelId="{D85B392A-2D9D-4F02-94D9-2D818B64800D}" type="presParOf" srcId="{AF7C8CE5-C223-478A-AA69-83B702D00290}" destId="{9267F401-6459-48D3-983D-0DEAF366A103}" srcOrd="1" destOrd="0" presId="urn:microsoft.com/office/officeart/2005/8/layout/hProcess9"/>
    <dgm:cxn modelId="{DDC8A9B8-587E-4023-9946-4DED38C088A7}" type="presParOf" srcId="{9267F401-6459-48D3-983D-0DEAF366A103}" destId="{DB62E199-4D53-407E-BA1F-1B570844B95E}" srcOrd="0" destOrd="0" presId="urn:microsoft.com/office/officeart/2005/8/layout/hProcess9"/>
    <dgm:cxn modelId="{ED24B58D-1034-47D3-9707-D728DAF27AB4}" type="presParOf" srcId="{9267F401-6459-48D3-983D-0DEAF366A103}" destId="{2FBD9B6E-FBAF-4316-B9CA-FE18FC330F6F}" srcOrd="1" destOrd="0" presId="urn:microsoft.com/office/officeart/2005/8/layout/hProcess9"/>
    <dgm:cxn modelId="{504F2864-6AC8-4029-BEF1-9DDCA8E31DEF}" type="presParOf" srcId="{9267F401-6459-48D3-983D-0DEAF366A103}" destId="{8941F29A-1CB1-488B-BB38-D2A2D9C5C9B1}" srcOrd="2" destOrd="0" presId="urn:microsoft.com/office/officeart/2005/8/layout/hProcess9"/>
    <dgm:cxn modelId="{33D2A865-0EFE-43A6-B4D4-EBB689177314}" type="presParOf" srcId="{9267F401-6459-48D3-983D-0DEAF366A103}" destId="{AC972756-B29C-45AF-8B6F-B2660583F361}" srcOrd="3" destOrd="0" presId="urn:microsoft.com/office/officeart/2005/8/layout/hProcess9"/>
    <dgm:cxn modelId="{B84B432C-7E05-4794-92CD-59501497116B}" type="presParOf" srcId="{9267F401-6459-48D3-983D-0DEAF366A103}" destId="{E492C380-80A7-4543-8744-1F122D1D00F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902BA1-FFE4-4BF6-BCF3-EC3D03890F91}">
      <dsp:nvSpPr>
        <dsp:cNvPr id="0" name=""/>
        <dsp:cNvSpPr/>
      </dsp:nvSpPr>
      <dsp:spPr>
        <a:xfrm>
          <a:off x="805" y="2335985"/>
          <a:ext cx="1743967" cy="87198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54000"/>
                <a:alpha val="100000"/>
                <a:satMod val="105000"/>
                <a:lumMod val="110000"/>
              </a:schemeClr>
            </a:gs>
            <a:gs pos="100000">
              <a:schemeClr val="dk1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 w="38100" cap="flat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Task Model</a:t>
          </a:r>
        </a:p>
      </dsp:txBody>
      <dsp:txXfrm>
        <a:off x="26345" y="2361525"/>
        <a:ext cx="1692887" cy="820903"/>
      </dsp:txXfrm>
    </dsp:sp>
    <dsp:sp modelId="{6DF8141C-2BFB-479F-8391-7D956D355FBD}">
      <dsp:nvSpPr>
        <dsp:cNvPr id="0" name=""/>
        <dsp:cNvSpPr/>
      </dsp:nvSpPr>
      <dsp:spPr>
        <a:xfrm rot="18763828">
          <a:off x="1579539" y="2380092"/>
          <a:ext cx="1028055" cy="28608"/>
        </a:xfrm>
        <a:custGeom>
          <a:avLst/>
          <a:gdLst/>
          <a:ahLst/>
          <a:cxnLst/>
          <a:rect l="0" t="0" r="0" b="0"/>
          <a:pathLst>
            <a:path>
              <a:moveTo>
                <a:pt x="0" y="14304"/>
              </a:moveTo>
              <a:lnTo>
                <a:pt x="1028055" y="14304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67865" y="2368695"/>
        <a:ext cx="51402" cy="51402"/>
      </dsp:txXfrm>
    </dsp:sp>
    <dsp:sp modelId="{8C4135F7-CF23-4B75-97D4-C28CA5D0D3EA}">
      <dsp:nvSpPr>
        <dsp:cNvPr id="0" name=""/>
        <dsp:cNvSpPr/>
      </dsp:nvSpPr>
      <dsp:spPr>
        <a:xfrm>
          <a:off x="2442360" y="1580823"/>
          <a:ext cx="1743967" cy="87198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285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CPU Task Set</a:t>
          </a:r>
        </a:p>
      </dsp:txBody>
      <dsp:txXfrm>
        <a:off x="2467900" y="1606363"/>
        <a:ext cx="1692887" cy="820903"/>
      </dsp:txXfrm>
    </dsp:sp>
    <dsp:sp modelId="{E9D5A654-7E86-4686-9D57-5019AC3B4B50}">
      <dsp:nvSpPr>
        <dsp:cNvPr id="0" name=""/>
        <dsp:cNvSpPr/>
      </dsp:nvSpPr>
      <dsp:spPr>
        <a:xfrm>
          <a:off x="4186328" y="2002511"/>
          <a:ext cx="697587" cy="28608"/>
        </a:xfrm>
        <a:custGeom>
          <a:avLst/>
          <a:gdLst/>
          <a:ahLst/>
          <a:cxnLst/>
          <a:rect l="0" t="0" r="0" b="0"/>
          <a:pathLst>
            <a:path>
              <a:moveTo>
                <a:pt x="0" y="14304"/>
              </a:moveTo>
              <a:lnTo>
                <a:pt x="697587" y="14304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17682" y="1999375"/>
        <a:ext cx="34879" cy="34879"/>
      </dsp:txXfrm>
    </dsp:sp>
    <dsp:sp modelId="{5898ABE4-C337-41CF-9BD7-88682DC5F1E8}">
      <dsp:nvSpPr>
        <dsp:cNvPr id="0" name=""/>
        <dsp:cNvSpPr/>
      </dsp:nvSpPr>
      <dsp:spPr>
        <a:xfrm>
          <a:off x="4883916" y="1298274"/>
          <a:ext cx="3313800" cy="1437081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8100000" scaled="1"/>
          <a:tileRect/>
        </a:gradFill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Tasks (1, 2, …, n)</a:t>
          </a:r>
        </a:p>
      </dsp:txBody>
      <dsp:txXfrm>
        <a:off x="4926007" y="1340365"/>
        <a:ext cx="3229618" cy="1352899"/>
      </dsp:txXfrm>
    </dsp:sp>
    <dsp:sp modelId="{267A3E79-F101-4229-90FC-B0062A1AB22C}">
      <dsp:nvSpPr>
        <dsp:cNvPr id="0" name=""/>
        <dsp:cNvSpPr/>
      </dsp:nvSpPr>
      <dsp:spPr>
        <a:xfrm rot="3099922">
          <a:off x="1531226" y="3198774"/>
          <a:ext cx="1124680" cy="28608"/>
        </a:xfrm>
        <a:custGeom>
          <a:avLst/>
          <a:gdLst/>
          <a:ahLst/>
          <a:cxnLst/>
          <a:rect l="0" t="0" r="0" b="0"/>
          <a:pathLst>
            <a:path>
              <a:moveTo>
                <a:pt x="0" y="14304"/>
              </a:moveTo>
              <a:lnTo>
                <a:pt x="1124680" y="14304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65450" y="3184961"/>
        <a:ext cx="56234" cy="56234"/>
      </dsp:txXfrm>
    </dsp:sp>
    <dsp:sp modelId="{B6F6D164-411A-4C0C-8386-3CB88AECAA2B}">
      <dsp:nvSpPr>
        <dsp:cNvPr id="0" name=""/>
        <dsp:cNvSpPr/>
      </dsp:nvSpPr>
      <dsp:spPr>
        <a:xfrm>
          <a:off x="2442360" y="3218187"/>
          <a:ext cx="1743967" cy="87198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285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GPU Task Set</a:t>
          </a:r>
        </a:p>
      </dsp:txBody>
      <dsp:txXfrm>
        <a:off x="2467900" y="3243727"/>
        <a:ext cx="1692887" cy="820903"/>
      </dsp:txXfrm>
    </dsp:sp>
    <dsp:sp modelId="{0FD543E3-2C9C-45FE-981C-BED107BC9996}">
      <dsp:nvSpPr>
        <dsp:cNvPr id="0" name=""/>
        <dsp:cNvSpPr/>
      </dsp:nvSpPr>
      <dsp:spPr>
        <a:xfrm>
          <a:off x="4186328" y="3639874"/>
          <a:ext cx="697587" cy="28608"/>
        </a:xfrm>
        <a:custGeom>
          <a:avLst/>
          <a:gdLst/>
          <a:ahLst/>
          <a:cxnLst/>
          <a:rect l="0" t="0" r="0" b="0"/>
          <a:pathLst>
            <a:path>
              <a:moveTo>
                <a:pt x="0" y="14304"/>
              </a:moveTo>
              <a:lnTo>
                <a:pt x="697587" y="14304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17682" y="3636739"/>
        <a:ext cx="34879" cy="34879"/>
      </dsp:txXfrm>
    </dsp:sp>
    <dsp:sp modelId="{3D267219-2958-4E4B-86DF-2506816CE758}">
      <dsp:nvSpPr>
        <dsp:cNvPr id="0" name=""/>
        <dsp:cNvSpPr/>
      </dsp:nvSpPr>
      <dsp:spPr>
        <a:xfrm>
          <a:off x="4883916" y="2993193"/>
          <a:ext cx="3344878" cy="1321971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8100000" scaled="1"/>
          <a:tileRect/>
        </a:gradFill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Tasks(1, 2, …, m)</a:t>
          </a:r>
        </a:p>
      </dsp:txBody>
      <dsp:txXfrm>
        <a:off x="4922635" y="3031912"/>
        <a:ext cx="3267440" cy="12445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AE48E-9713-4E6E-8CA3-B3087A122DBB}">
      <dsp:nvSpPr>
        <dsp:cNvPr id="0" name=""/>
        <dsp:cNvSpPr/>
      </dsp:nvSpPr>
      <dsp:spPr>
        <a:xfrm>
          <a:off x="654724" y="0"/>
          <a:ext cx="7420214" cy="4400551"/>
        </a:xfrm>
        <a:prstGeom prst="rightArrow">
          <a:avLst/>
        </a:prstGeom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lin ang="108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62E199-4D53-407E-BA1F-1B570844B95E}">
      <dsp:nvSpPr>
        <dsp:cNvPr id="0" name=""/>
        <dsp:cNvSpPr/>
      </dsp:nvSpPr>
      <dsp:spPr>
        <a:xfrm>
          <a:off x="0" y="1305872"/>
          <a:ext cx="2778087" cy="1760220"/>
        </a:xfrm>
        <a:prstGeom prst="roundRect">
          <a:avLst/>
        </a:prstGeom>
        <a:solidFill>
          <a:srgbClr val="00B0F0"/>
        </a:solidFill>
        <a:ln w="15875" cap="flat" cmpd="sng" algn="ctr">
          <a:solidFill>
            <a:scrgbClr r="0" g="0" b="0"/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CUDA File</a:t>
          </a:r>
        </a:p>
      </dsp:txBody>
      <dsp:txXfrm>
        <a:off x="85927" y="1391799"/>
        <a:ext cx="2606233" cy="1588366"/>
      </dsp:txXfrm>
    </dsp:sp>
    <dsp:sp modelId="{8941F29A-1CB1-488B-BB38-D2A2D9C5C9B1}">
      <dsp:nvSpPr>
        <dsp:cNvPr id="0" name=""/>
        <dsp:cNvSpPr/>
      </dsp:nvSpPr>
      <dsp:spPr>
        <a:xfrm>
          <a:off x="2682906" y="1305872"/>
          <a:ext cx="2778087" cy="1760220"/>
        </a:xfrm>
        <a:prstGeom prst="roundRect">
          <a:avLst/>
        </a:prstGeom>
        <a:solidFill>
          <a:srgbClr val="00B0F0"/>
        </a:solidFill>
        <a:ln w="15875" cap="flat" cmpd="sng" algn="ctr">
          <a:solidFill>
            <a:scrgbClr r="0" g="0" b="0"/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Specification File</a:t>
          </a:r>
        </a:p>
      </dsp:txBody>
      <dsp:txXfrm>
        <a:off x="2768833" y="1391799"/>
        <a:ext cx="2606233" cy="1588366"/>
      </dsp:txXfrm>
    </dsp:sp>
    <dsp:sp modelId="{E492C380-80A7-4543-8744-1F122D1D00F4}">
      <dsp:nvSpPr>
        <dsp:cNvPr id="0" name=""/>
        <dsp:cNvSpPr/>
      </dsp:nvSpPr>
      <dsp:spPr>
        <a:xfrm>
          <a:off x="5947607" y="1320165"/>
          <a:ext cx="2778087" cy="1760220"/>
        </a:xfrm>
        <a:prstGeom prst="roundRect">
          <a:avLst/>
        </a:prstGeom>
        <a:solidFill>
          <a:srgbClr val="00B0F0"/>
        </a:solidFill>
        <a:ln w="285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Task Model</a:t>
          </a:r>
        </a:p>
      </dsp:txBody>
      <dsp:txXfrm>
        <a:off x="6033534" y="1406092"/>
        <a:ext cx="2606233" cy="15883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AE48E-9713-4E6E-8CA3-B3087A122DBB}">
      <dsp:nvSpPr>
        <dsp:cNvPr id="0" name=""/>
        <dsp:cNvSpPr/>
      </dsp:nvSpPr>
      <dsp:spPr>
        <a:xfrm>
          <a:off x="371013" y="0"/>
          <a:ext cx="4204817" cy="3102251"/>
        </a:xfrm>
        <a:prstGeom prst="rightArrow">
          <a:avLst/>
        </a:prstGeom>
        <a:gradFill flip="none" rotWithShape="0">
          <a:gsLst>
            <a:gs pos="0">
              <a:srgbClr val="00B050">
                <a:shade val="30000"/>
                <a:satMod val="115000"/>
              </a:srgbClr>
            </a:gs>
            <a:gs pos="50000">
              <a:srgbClr val="00B050">
                <a:shade val="67500"/>
                <a:satMod val="115000"/>
              </a:srgbClr>
            </a:gs>
            <a:gs pos="100000">
              <a:srgbClr val="00B050">
                <a:shade val="100000"/>
                <a:satMod val="115000"/>
              </a:srgbClr>
            </a:gs>
          </a:gsLst>
          <a:lin ang="108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62E199-4D53-407E-BA1F-1B570844B95E}">
      <dsp:nvSpPr>
        <dsp:cNvPr id="0" name=""/>
        <dsp:cNvSpPr/>
      </dsp:nvSpPr>
      <dsp:spPr>
        <a:xfrm>
          <a:off x="0" y="920599"/>
          <a:ext cx="1592265" cy="1240900"/>
        </a:xfrm>
        <a:prstGeom prst="roundRect">
          <a:avLst/>
        </a:prstGeom>
        <a:solidFill>
          <a:srgbClr val="00B0F0"/>
        </a:solidFill>
        <a:ln w="15875" cap="flat" cmpd="sng" algn="ctr">
          <a:solidFill>
            <a:scrgbClr r="0" g="0" b="0"/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CUDA File</a:t>
          </a:r>
        </a:p>
      </dsp:txBody>
      <dsp:txXfrm>
        <a:off x="60576" y="981175"/>
        <a:ext cx="1471113" cy="1119748"/>
      </dsp:txXfrm>
    </dsp:sp>
    <dsp:sp modelId="{8941F29A-1CB1-488B-BB38-D2A2D9C5C9B1}">
      <dsp:nvSpPr>
        <dsp:cNvPr id="0" name=""/>
        <dsp:cNvSpPr/>
      </dsp:nvSpPr>
      <dsp:spPr>
        <a:xfrm>
          <a:off x="1540751" y="920599"/>
          <a:ext cx="1592265" cy="1240900"/>
        </a:xfrm>
        <a:prstGeom prst="roundRect">
          <a:avLst/>
        </a:prstGeom>
        <a:solidFill>
          <a:srgbClr val="00B0F0"/>
        </a:solidFill>
        <a:ln w="15875" cap="flat" cmpd="sng" algn="ctr">
          <a:solidFill>
            <a:scrgbClr r="0" g="0" b="0"/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Specification File</a:t>
          </a:r>
        </a:p>
      </dsp:txBody>
      <dsp:txXfrm>
        <a:off x="1601327" y="981175"/>
        <a:ext cx="1471113" cy="1119748"/>
      </dsp:txXfrm>
    </dsp:sp>
    <dsp:sp modelId="{E492C380-80A7-4543-8744-1F122D1D00F4}">
      <dsp:nvSpPr>
        <dsp:cNvPr id="0" name=""/>
        <dsp:cNvSpPr/>
      </dsp:nvSpPr>
      <dsp:spPr>
        <a:xfrm>
          <a:off x="3349264" y="930675"/>
          <a:ext cx="1592265" cy="1240900"/>
        </a:xfrm>
        <a:prstGeom prst="roundRect">
          <a:avLst/>
        </a:prstGeom>
        <a:solidFill>
          <a:srgbClr val="00B0F0"/>
        </a:solidFill>
        <a:ln w="2857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Task Model</a:t>
          </a:r>
        </a:p>
      </dsp:txBody>
      <dsp:txXfrm>
        <a:off x="3409840" y="991251"/>
        <a:ext cx="1471113" cy="1119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DBB28F2-5424-468E-9B3D-10439FBD38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390F4-252E-48DB-B98C-5F2FD82B8F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72CA5-0927-42D5-9F5D-3DCB740C8FA6}" type="datetimeFigureOut">
              <a:rPr lang="en-US" smtClean="0"/>
              <a:t>16-Apr-24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A33BD-2131-4819-856D-5831776615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A1D53-74AF-4749-9AC8-A757AAAE6C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A5728-1EA1-4E3F-A8ED-C746017EB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400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Each thread executes the same kernel code but operates on different data elements.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9282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Classical real-time task models are designed to analyze the timing behavior of traditional software tasks with predictable execution times.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9584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Kernel can be a layer from a DNN or a set of nodes</a:t>
            </a:r>
          </a:p>
          <a:p>
            <a:pPr marL="416019" indent="-285750"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In GPU architecture, kernels can be executed on a CPU part or a GPU part. </a:t>
            </a:r>
          </a:p>
          <a:p>
            <a:pPr marL="416019" indent="-285750"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We consider GPU tasks and CPU tasks in our model.</a:t>
            </a:r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1191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0480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4068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6629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0642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6066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7575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7974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information about real-time systems, then DNN, then GPU</a:t>
            </a:r>
            <a:endParaRPr dirty="0"/>
          </a:p>
        </p:txBody>
      </p:sp>
      <p:sp>
        <p:nvSpPr>
          <p:cNvPr id="145" name="Google Shape;1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7277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42250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Skip connections are a technique in neural network architectures that allow the output of one layer to bypass one or more intermediate layers and directly connect to a deeper layer</a:t>
            </a:r>
            <a:endParaRPr lang="en-US" dirty="0"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34416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02235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34593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4942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52261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Side Slide; only needed if asked to compare </a:t>
            </a:r>
            <a:r>
              <a:rPr lang="en-US"/>
              <a:t>between streams.</a:t>
            </a:r>
            <a:endParaRPr lang="en-US" dirty="0"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5839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Copernic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Coriolis</a:t>
            </a:r>
            <a:endParaRPr dirty="0"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our project, we consider the case where tasks are executed by DNNs</a:t>
            </a:r>
            <a:endParaRPr dirty="0"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4344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 parts, training, and inference</a:t>
            </a:r>
            <a:endParaRPr dirty="0"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DNNs computationally intensive</a:t>
            </a:r>
            <a:endParaRPr dirty="0"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6667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2388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2233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8555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8002" y="812327"/>
            <a:ext cx="8745036" cy="2573199"/>
          </a:xfrm>
        </p:spPr>
        <p:txBody>
          <a:bodyPr bIns="0" anchor="b">
            <a:normAutofit/>
          </a:bodyPr>
          <a:lstStyle>
            <a:lvl1pPr algn="l">
              <a:defRPr sz="66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8002" y="3575345"/>
            <a:ext cx="8745035" cy="98984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23" b="0" cap="all" baseline="0">
                <a:solidFill>
                  <a:schemeClr val="tx1"/>
                </a:solidFill>
              </a:defRPr>
            </a:lvl1pPr>
            <a:lvl2pPr marL="462915" indent="0" algn="ctr">
              <a:buNone/>
              <a:defRPr sz="1823"/>
            </a:lvl2pPr>
            <a:lvl3pPr marL="925830" indent="0" algn="ctr">
              <a:buNone/>
              <a:defRPr sz="1823"/>
            </a:lvl3pPr>
            <a:lvl4pPr marL="1388745" indent="0" algn="ctr">
              <a:buNone/>
              <a:defRPr sz="1620"/>
            </a:lvl4pPr>
            <a:lvl5pPr marL="1851660" indent="0" algn="ctr">
              <a:buNone/>
              <a:defRPr sz="1620"/>
            </a:lvl5pPr>
            <a:lvl6pPr marL="2314575" indent="0" algn="ctr">
              <a:buNone/>
              <a:defRPr sz="1620"/>
            </a:lvl6pPr>
            <a:lvl7pPr marL="2777490" indent="0" algn="ctr">
              <a:buNone/>
              <a:defRPr sz="1620"/>
            </a:lvl7pPr>
            <a:lvl8pPr marL="3240405" indent="0" algn="ctr">
              <a:buNone/>
              <a:defRPr sz="1620"/>
            </a:lvl8pPr>
            <a:lvl9pPr marL="3703320" indent="0" algn="ctr">
              <a:buNone/>
              <a:defRPr sz="16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16-Apr-24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46707" y="333424"/>
            <a:ext cx="5036089" cy="31306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55635" y="808960"/>
            <a:ext cx="821157" cy="509873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48002" y="3572649"/>
            <a:ext cx="87450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75915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16-Apr-24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72070" y="1870177"/>
            <a:ext cx="972761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98018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7100" y="808960"/>
            <a:ext cx="1635939" cy="471813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2731" y="808960"/>
            <a:ext cx="7926690" cy="47181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16-Apr-24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557100" y="808960"/>
            <a:ext cx="0" cy="4718138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88270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B">
  <p:cSld name="Cover B">
    <p:bg>
      <p:bgPr>
        <a:solidFill>
          <a:srgbClr val="FFFFFF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0"/>
          <p:cNvSpPr txBox="1">
            <a:spLocks noGrp="1"/>
          </p:cNvSpPr>
          <p:nvPr>
            <p:ph type="subTitle" idx="1"/>
          </p:nvPr>
        </p:nvSpPr>
        <p:spPr>
          <a:xfrm>
            <a:off x="496296" y="903291"/>
            <a:ext cx="5547285" cy="41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345">
                <a:solidFill>
                  <a:schemeClr val="accent3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345">
                <a:solidFill>
                  <a:schemeClr val="accent3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345">
                <a:solidFill>
                  <a:schemeClr val="accent3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345">
                <a:solidFill>
                  <a:schemeClr val="accent3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345">
                <a:solidFill>
                  <a:schemeClr val="accent3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345">
                <a:solidFill>
                  <a:schemeClr val="accent3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345">
                <a:solidFill>
                  <a:schemeClr val="accent3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345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title"/>
          </p:nvPr>
        </p:nvSpPr>
        <p:spPr>
          <a:xfrm>
            <a:off x="496296" y="2617852"/>
            <a:ext cx="8865045" cy="2024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Font typeface="Montserrat"/>
              <a:buNone/>
              <a:defRPr sz="5471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Font typeface="Montserrat"/>
              <a:buNone/>
              <a:defRPr sz="5471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Font typeface="Montserrat"/>
              <a:buNone/>
              <a:defRPr sz="5471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Font typeface="Montserrat"/>
              <a:buNone/>
              <a:defRPr sz="5471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Font typeface="Montserrat"/>
              <a:buNone/>
              <a:defRPr sz="5471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Font typeface="Montserrat"/>
              <a:buNone/>
              <a:defRPr sz="5471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Font typeface="Montserrat"/>
              <a:buNone/>
              <a:defRPr sz="5471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Font typeface="Montserrat"/>
              <a:buNone/>
              <a:defRPr sz="5471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Font typeface="Montserrat"/>
              <a:buNone/>
              <a:defRPr sz="5471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sldNum" idx="12"/>
          </p:nvPr>
        </p:nvSpPr>
        <p:spPr>
          <a:xfrm>
            <a:off x="11551661" y="6412299"/>
            <a:ext cx="740745" cy="53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70"/>
              <a:buNone/>
              <a:defRPr sz="127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70"/>
              <a:buNone/>
              <a:defRPr sz="127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70"/>
              <a:buNone/>
              <a:defRPr sz="127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70"/>
              <a:buNone/>
              <a:defRPr sz="127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70"/>
              <a:buNone/>
              <a:defRPr sz="127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70"/>
              <a:buNone/>
              <a:defRPr sz="127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70"/>
              <a:buNone/>
              <a:defRPr sz="127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70"/>
              <a:buNone/>
              <a:defRPr sz="127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70"/>
              <a:buNone/>
              <a:defRPr sz="127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body" idx="2"/>
          </p:nvPr>
        </p:nvSpPr>
        <p:spPr>
          <a:xfrm>
            <a:off x="496297" y="4518518"/>
            <a:ext cx="6814935" cy="2024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๏"/>
              <a:defRPr/>
            </a:lvl1pPr>
            <a:lvl2pPr marL="914400" lvl="1" indent="-311150" algn="l">
              <a:lnSpc>
                <a:spcPct val="130000"/>
              </a:lnSpc>
              <a:spcBef>
                <a:spcPts val="1563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7500" algn="l">
              <a:lnSpc>
                <a:spcPct val="130000"/>
              </a:lnSpc>
              <a:spcBef>
                <a:spcPts val="1563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30000"/>
              </a:lnSpc>
              <a:spcBef>
                <a:spcPts val="1563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30000"/>
              </a:lnSpc>
              <a:spcBef>
                <a:spcPts val="1563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30000"/>
              </a:lnSpc>
              <a:spcBef>
                <a:spcPts val="1563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30000"/>
              </a:lnSpc>
              <a:spcBef>
                <a:spcPts val="1563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1150" algn="l">
              <a:lnSpc>
                <a:spcPct val="130000"/>
              </a:lnSpc>
              <a:spcBef>
                <a:spcPts val="1563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algn="l">
              <a:lnSpc>
                <a:spcPct val="130000"/>
              </a:lnSpc>
              <a:spcBef>
                <a:spcPts val="1563"/>
              </a:spcBef>
              <a:spcAft>
                <a:spcPts val="1563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7312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width paragraph">
  <p:cSld name="Full width paragraph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subTitle" idx="1"/>
          </p:nvPr>
        </p:nvSpPr>
        <p:spPr>
          <a:xfrm>
            <a:off x="360984" y="370105"/>
            <a:ext cx="11190674" cy="115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 Medium"/>
              <a:buNone/>
              <a:defRPr sz="24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 Medium"/>
              <a:buNone/>
              <a:defRPr sz="1758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 Medium"/>
              <a:buNone/>
              <a:defRPr sz="1758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 Medium"/>
              <a:buNone/>
              <a:defRPr sz="1758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 Medium"/>
              <a:buNone/>
              <a:defRPr sz="1758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 Medium"/>
              <a:buNone/>
              <a:defRPr sz="1758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 Medium"/>
              <a:buNone/>
              <a:defRPr sz="1758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 Medium"/>
              <a:buNone/>
              <a:defRPr sz="1758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 Medium"/>
              <a:buNone/>
              <a:defRPr sz="1758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body" idx="2"/>
          </p:nvPr>
        </p:nvSpPr>
        <p:spPr>
          <a:xfrm>
            <a:off x="360984" y="1610560"/>
            <a:ext cx="11190674" cy="487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๏"/>
              <a:defRPr sz="1800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◆"/>
              <a:defRPr sz="1600">
                <a:solidFill>
                  <a:srgbClr val="171717"/>
                </a:solidFill>
              </a:defRPr>
            </a:lvl2pPr>
            <a:lvl3pPr marL="1371600" lvl="2" indent="-317500" algn="l">
              <a:lnSpc>
                <a:spcPct val="130000"/>
              </a:lnSpc>
              <a:spcBef>
                <a:spcPts val="1563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70">
                <a:solidFill>
                  <a:schemeClr val="accent3"/>
                </a:solidFill>
              </a:defRPr>
            </a:lvl3pPr>
            <a:lvl4pPr marL="1828800" lvl="3" indent="-317500" algn="l">
              <a:lnSpc>
                <a:spcPct val="130000"/>
              </a:lnSpc>
              <a:spcBef>
                <a:spcPts val="1563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 sz="1270">
                <a:solidFill>
                  <a:schemeClr val="accent3"/>
                </a:solidFill>
              </a:defRPr>
            </a:lvl4pPr>
            <a:lvl5pPr marL="2286000" lvl="4" indent="-317500" algn="l">
              <a:lnSpc>
                <a:spcPct val="130000"/>
              </a:lnSpc>
              <a:spcBef>
                <a:spcPts val="1563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◆"/>
              <a:defRPr sz="1270">
                <a:solidFill>
                  <a:schemeClr val="accent3"/>
                </a:solidFill>
              </a:defRPr>
            </a:lvl5pPr>
            <a:lvl6pPr marL="2743200" lvl="5" indent="-317500" algn="l">
              <a:lnSpc>
                <a:spcPct val="130000"/>
              </a:lnSpc>
              <a:spcBef>
                <a:spcPts val="1563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70">
                <a:solidFill>
                  <a:schemeClr val="accent3"/>
                </a:solidFill>
              </a:defRPr>
            </a:lvl6pPr>
            <a:lvl7pPr marL="3200400" lvl="6" indent="-317500" algn="l">
              <a:lnSpc>
                <a:spcPct val="130000"/>
              </a:lnSpc>
              <a:spcBef>
                <a:spcPts val="1563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 sz="1270">
                <a:solidFill>
                  <a:schemeClr val="accent3"/>
                </a:solidFill>
              </a:defRPr>
            </a:lvl7pPr>
            <a:lvl8pPr marL="3657600" lvl="7" indent="-311150" algn="l">
              <a:lnSpc>
                <a:spcPct val="130000"/>
              </a:lnSpc>
              <a:spcBef>
                <a:spcPts val="1563"/>
              </a:spcBef>
              <a:spcAft>
                <a:spcPts val="0"/>
              </a:spcAft>
              <a:buClr>
                <a:schemeClr val="accent3"/>
              </a:buClr>
              <a:buSzPts val="1300"/>
              <a:buChar char="◆"/>
              <a:defRPr sz="1270">
                <a:solidFill>
                  <a:schemeClr val="accent3"/>
                </a:solidFill>
              </a:defRPr>
            </a:lvl8pPr>
            <a:lvl9pPr marL="4114800" lvl="8" indent="-311150" algn="l">
              <a:lnSpc>
                <a:spcPct val="130000"/>
              </a:lnSpc>
              <a:spcBef>
                <a:spcPts val="1563"/>
              </a:spcBef>
              <a:spcAft>
                <a:spcPts val="1563"/>
              </a:spcAft>
              <a:buClr>
                <a:schemeClr val="accent3"/>
              </a:buClr>
              <a:buSzPts val="1300"/>
              <a:buChar char="●"/>
              <a:defRPr sz="1270"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  <p:sp>
        <p:nvSpPr>
          <p:cNvPr id="18" name="Google Shape;18;p21"/>
          <p:cNvSpPr txBox="1">
            <a:spLocks noGrp="1"/>
          </p:cNvSpPr>
          <p:nvPr>
            <p:ph type="sldNum" idx="12"/>
          </p:nvPr>
        </p:nvSpPr>
        <p:spPr>
          <a:xfrm>
            <a:off x="11551661" y="6412299"/>
            <a:ext cx="740745" cy="53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70"/>
              <a:buNone/>
              <a:defRPr sz="127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70"/>
              <a:buNone/>
              <a:defRPr sz="127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70"/>
              <a:buNone/>
              <a:defRPr sz="127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70"/>
              <a:buNone/>
              <a:defRPr sz="127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70"/>
              <a:buNone/>
              <a:defRPr sz="127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70"/>
              <a:buNone/>
              <a:defRPr sz="127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70"/>
              <a:buNone/>
              <a:defRPr sz="127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70"/>
              <a:buNone/>
              <a:defRPr sz="127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70"/>
              <a:buNone/>
              <a:defRPr sz="127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736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16-Apr-24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72070" y="1870177"/>
            <a:ext cx="972761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15436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417" y="1778082"/>
            <a:ext cx="8751193" cy="1911549"/>
          </a:xfrm>
        </p:spPr>
        <p:txBody>
          <a:bodyPr anchor="b">
            <a:normAutofit/>
          </a:bodyPr>
          <a:lstStyle>
            <a:lvl1pPr algn="l">
              <a:defRPr sz="3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417" y="3853773"/>
            <a:ext cx="8738327" cy="1025591"/>
          </a:xfrm>
        </p:spPr>
        <p:txBody>
          <a:bodyPr tIns="91440">
            <a:normAutofit/>
          </a:bodyPr>
          <a:lstStyle>
            <a:lvl1pPr marL="0" indent="0" algn="l">
              <a:buNone/>
              <a:defRPr sz="1823">
                <a:solidFill>
                  <a:schemeClr val="tx1"/>
                </a:solidFill>
              </a:defRPr>
            </a:lvl1pPr>
            <a:lvl2pPr marL="462915" indent="0">
              <a:buNone/>
              <a:defRPr sz="1823">
                <a:solidFill>
                  <a:schemeClr val="tx1">
                    <a:tint val="75000"/>
                  </a:schemeClr>
                </a:solidFill>
              </a:defRPr>
            </a:lvl2pPr>
            <a:lvl3pPr marL="925830" indent="0">
              <a:buNone/>
              <a:defRPr sz="1823">
                <a:solidFill>
                  <a:schemeClr val="tx1">
                    <a:tint val="75000"/>
                  </a:schemeClr>
                </a:solidFill>
              </a:defRPr>
            </a:lvl3pPr>
            <a:lvl4pPr marL="1388745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4pPr>
            <a:lvl5pPr marL="18516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5pPr>
            <a:lvl6pPr marL="2314575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6pPr>
            <a:lvl7pPr marL="277749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7pPr>
            <a:lvl8pPr marL="3240405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8pPr>
            <a:lvl9pPr marL="370332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16-Apr-24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72417" y="3852547"/>
            <a:ext cx="873832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61360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7333" y="814951"/>
            <a:ext cx="9725705" cy="10725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5423" y="2036015"/>
            <a:ext cx="4703216" cy="34917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93943" y="2042560"/>
            <a:ext cx="4703216" cy="34845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16-Apr-24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72070" y="1870177"/>
            <a:ext cx="972761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44944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281" y="814216"/>
            <a:ext cx="9727757" cy="10695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5281" y="2044794"/>
            <a:ext cx="4703216" cy="81196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28" b="0" cap="all" baseline="0">
                <a:solidFill>
                  <a:schemeClr val="accent1"/>
                </a:solidFill>
              </a:defRPr>
            </a:lvl1pPr>
            <a:lvl2pPr marL="462915" indent="0">
              <a:buNone/>
              <a:defRPr sz="2025" b="1"/>
            </a:lvl2pPr>
            <a:lvl3pPr marL="925830" indent="0">
              <a:buNone/>
              <a:defRPr sz="1823" b="1"/>
            </a:lvl3pPr>
            <a:lvl4pPr marL="1388745" indent="0">
              <a:buNone/>
              <a:defRPr sz="1620" b="1"/>
            </a:lvl4pPr>
            <a:lvl5pPr marL="1851660" indent="0">
              <a:buNone/>
              <a:defRPr sz="1620" b="1"/>
            </a:lvl5pPr>
            <a:lvl6pPr marL="2314575" indent="0">
              <a:buNone/>
              <a:defRPr sz="1620" b="1"/>
            </a:lvl6pPr>
            <a:lvl7pPr marL="2777490" indent="0">
              <a:buNone/>
              <a:defRPr sz="1620" b="1"/>
            </a:lvl7pPr>
            <a:lvl8pPr marL="3240405" indent="0">
              <a:buNone/>
              <a:defRPr sz="1620" b="1"/>
            </a:lvl8pPr>
            <a:lvl9pPr marL="3703320" indent="0">
              <a:buNone/>
              <a:defRPr sz="16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5281" y="2859573"/>
            <a:ext cx="4703216" cy="2677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2517" y="2048291"/>
            <a:ext cx="4703216" cy="812265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28" b="0" cap="all" baseline="0">
                <a:solidFill>
                  <a:schemeClr val="accent1"/>
                </a:solidFill>
              </a:defRPr>
            </a:lvl1pPr>
            <a:lvl2pPr marL="462915" indent="0">
              <a:buNone/>
              <a:defRPr sz="2025" b="1"/>
            </a:lvl2pPr>
            <a:lvl3pPr marL="925830" indent="0">
              <a:buNone/>
              <a:defRPr sz="1823" b="1"/>
            </a:lvl3pPr>
            <a:lvl4pPr marL="1388745" indent="0">
              <a:buNone/>
              <a:defRPr sz="1620" b="1"/>
            </a:lvl4pPr>
            <a:lvl5pPr marL="1851660" indent="0">
              <a:buNone/>
              <a:defRPr sz="1620" b="1"/>
            </a:lvl5pPr>
            <a:lvl6pPr marL="2314575" indent="0">
              <a:buNone/>
              <a:defRPr sz="1620" b="1"/>
            </a:lvl6pPr>
            <a:lvl7pPr marL="2777490" indent="0">
              <a:buNone/>
              <a:defRPr sz="1620" b="1"/>
            </a:lvl7pPr>
            <a:lvl8pPr marL="3240405" indent="0">
              <a:buNone/>
              <a:defRPr sz="1620" b="1"/>
            </a:lvl8pPr>
            <a:lvl9pPr marL="3703320" indent="0">
              <a:buNone/>
              <a:defRPr sz="16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92517" y="2856760"/>
            <a:ext cx="4703216" cy="2670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16-Apr-24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72070" y="1870177"/>
            <a:ext cx="972761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0246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16-Apr-24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72070" y="1870177"/>
            <a:ext cx="972761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22302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16-Apr-24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5865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730" y="808961"/>
            <a:ext cx="3314013" cy="2275206"/>
          </a:xfrm>
        </p:spPr>
        <p:txBody>
          <a:bodyPr anchor="b">
            <a:normAutofit/>
          </a:bodyPr>
          <a:lstStyle>
            <a:lvl1pPr algn="l">
              <a:defRPr sz="24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6760" y="808961"/>
            <a:ext cx="6087626" cy="471706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2730" y="3245560"/>
            <a:ext cx="3315951" cy="2276283"/>
          </a:xfrm>
        </p:spPr>
        <p:txBody>
          <a:bodyPr/>
          <a:lstStyle>
            <a:lvl1pPr marL="0" indent="0" algn="l">
              <a:buNone/>
              <a:defRPr sz="1620"/>
            </a:lvl1pPr>
            <a:lvl2pPr marL="462915" indent="0">
              <a:buNone/>
              <a:defRPr sz="1418"/>
            </a:lvl2pPr>
            <a:lvl3pPr marL="925830" indent="0">
              <a:buNone/>
              <a:defRPr sz="1215"/>
            </a:lvl3pPr>
            <a:lvl4pPr marL="1388745" indent="0">
              <a:buNone/>
              <a:defRPr sz="1013"/>
            </a:lvl4pPr>
            <a:lvl5pPr marL="1851660" indent="0">
              <a:buNone/>
              <a:defRPr sz="1013"/>
            </a:lvl5pPr>
            <a:lvl6pPr marL="2314575" indent="0">
              <a:buNone/>
              <a:defRPr sz="1013"/>
            </a:lvl6pPr>
            <a:lvl7pPr marL="2777490" indent="0">
              <a:buNone/>
              <a:defRPr sz="1013"/>
            </a:lvl7pPr>
            <a:lvl8pPr marL="3240405" indent="0">
              <a:buNone/>
              <a:defRPr sz="1013"/>
            </a:lvl8pPr>
            <a:lvl9pPr marL="3703320" indent="0">
              <a:buNone/>
              <a:defRPr sz="10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16-Apr-24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66383" y="3245560"/>
            <a:ext cx="331035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00705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570855" y="488198"/>
            <a:ext cx="4125465" cy="5213465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346" y="1143632"/>
            <a:ext cx="5601482" cy="1853466"/>
          </a:xfrm>
        </p:spPr>
        <p:txBody>
          <a:bodyPr anchor="b">
            <a:normAutofit/>
          </a:bodyPr>
          <a:lstStyle>
            <a:lvl1pPr>
              <a:defRPr sz="3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25944" y="1136574"/>
            <a:ext cx="2826061" cy="3914656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40"/>
            </a:lvl1pPr>
            <a:lvl2pPr marL="462915" indent="0">
              <a:buNone/>
              <a:defRPr sz="2835"/>
            </a:lvl2pPr>
            <a:lvl3pPr marL="925830" indent="0">
              <a:buNone/>
              <a:defRPr sz="2430"/>
            </a:lvl3pPr>
            <a:lvl4pPr marL="1388745" indent="0">
              <a:buNone/>
              <a:defRPr sz="2025"/>
            </a:lvl4pPr>
            <a:lvl5pPr marL="1851660" indent="0">
              <a:buNone/>
              <a:defRPr sz="2025"/>
            </a:lvl5pPr>
            <a:lvl6pPr marL="2314575" indent="0">
              <a:buNone/>
              <a:defRPr sz="2025"/>
            </a:lvl6pPr>
            <a:lvl7pPr marL="2777490" indent="0">
              <a:buNone/>
              <a:defRPr sz="2025"/>
            </a:lvl7pPr>
            <a:lvl8pPr marL="3240405" indent="0">
              <a:buNone/>
              <a:defRPr sz="2025"/>
            </a:lvl8pPr>
            <a:lvl9pPr marL="3703320" indent="0">
              <a:buNone/>
              <a:defRPr sz="20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8458" y="3185317"/>
            <a:ext cx="5593459" cy="2028789"/>
          </a:xfrm>
        </p:spPr>
        <p:txBody>
          <a:bodyPr>
            <a:normAutofit/>
          </a:bodyPr>
          <a:lstStyle>
            <a:lvl1pPr marL="0" indent="0" algn="l">
              <a:buNone/>
              <a:defRPr sz="1823"/>
            </a:lvl1pPr>
            <a:lvl2pPr marL="462915" indent="0">
              <a:buNone/>
              <a:defRPr sz="1418"/>
            </a:lvl2pPr>
            <a:lvl3pPr marL="925830" indent="0">
              <a:buNone/>
              <a:defRPr sz="1215"/>
            </a:lvl3pPr>
            <a:lvl4pPr marL="1388745" indent="0">
              <a:buNone/>
              <a:defRPr sz="1013"/>
            </a:lvl4pPr>
            <a:lvl5pPr marL="1851660" indent="0">
              <a:buNone/>
              <a:defRPr sz="1013"/>
            </a:lvl5pPr>
            <a:lvl6pPr marL="2314575" indent="0">
              <a:buNone/>
              <a:defRPr sz="1013"/>
            </a:lvl6pPr>
            <a:lvl7pPr marL="2777490" indent="0">
              <a:buNone/>
              <a:defRPr sz="1013"/>
            </a:lvl7pPr>
            <a:lvl8pPr marL="3240405" indent="0">
              <a:buNone/>
              <a:defRPr sz="1013"/>
            </a:lvl8pPr>
            <a:lvl9pPr marL="3703320" indent="0">
              <a:buNone/>
              <a:defRPr sz="10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65475" y="5538229"/>
            <a:ext cx="5596443" cy="324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16-Apr-24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65474" y="322623"/>
            <a:ext cx="5610267" cy="32494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65475" y="3182900"/>
            <a:ext cx="55964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59958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44720"/>
            <a:ext cx="12344400" cy="415726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203061"/>
            <a:ext cx="12344400" cy="75223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9724" y="814576"/>
            <a:ext cx="9723316" cy="10623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9724" y="2040929"/>
            <a:ext cx="9723316" cy="3493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48565" y="334500"/>
            <a:ext cx="3544474" cy="3130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16-Apr-24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9724" y="333424"/>
            <a:ext cx="6013071" cy="3130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6061" y="808960"/>
            <a:ext cx="821157" cy="50987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3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205018"/>
            <a:ext cx="123444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17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hdr="0" ftr="0" dt="0"/>
  <p:txStyles>
    <p:titleStyle>
      <a:lvl1pPr algn="l" defTabSz="925830" rtl="0" eaLnBrk="1" latinLnBrk="0" hangingPunct="1">
        <a:lnSpc>
          <a:spcPct val="90000"/>
        </a:lnSpc>
        <a:spcBef>
          <a:spcPct val="0"/>
        </a:spcBef>
        <a:buNone/>
        <a:defRPr sz="324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31458" indent="-231458" algn="l" defTabSz="925830" rtl="0" eaLnBrk="1" latinLnBrk="0" hangingPunct="1">
        <a:lnSpc>
          <a:spcPct val="120000"/>
        </a:lnSpc>
        <a:spcBef>
          <a:spcPts val="101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25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94373" indent="-231458" algn="l" defTabSz="925830" rtl="0" eaLnBrk="1" latinLnBrk="0" hangingPunct="1">
        <a:lnSpc>
          <a:spcPct val="120000"/>
        </a:lnSpc>
        <a:spcBef>
          <a:spcPts val="506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23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57288" indent="-231458" algn="l" defTabSz="925830" rtl="0" eaLnBrk="1" latinLnBrk="0" hangingPunct="1">
        <a:lnSpc>
          <a:spcPct val="120000"/>
        </a:lnSpc>
        <a:spcBef>
          <a:spcPts val="506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2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20203" indent="-231458" algn="l" defTabSz="925830" rtl="0" eaLnBrk="1" latinLnBrk="0" hangingPunct="1">
        <a:lnSpc>
          <a:spcPct val="120000"/>
        </a:lnSpc>
        <a:spcBef>
          <a:spcPts val="506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18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83118" indent="-231458" algn="l" defTabSz="925830" rtl="0" eaLnBrk="1" latinLnBrk="0" hangingPunct="1">
        <a:lnSpc>
          <a:spcPct val="120000"/>
        </a:lnSpc>
        <a:spcBef>
          <a:spcPts val="506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15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46033" indent="-231458" algn="l" defTabSz="925830" rtl="0" eaLnBrk="1" latinLnBrk="0" hangingPunct="1">
        <a:lnSpc>
          <a:spcPct val="120000"/>
        </a:lnSpc>
        <a:spcBef>
          <a:spcPts val="506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15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008948" indent="-231458" algn="l" defTabSz="925830" rtl="0" eaLnBrk="1" latinLnBrk="0" hangingPunct="1">
        <a:lnSpc>
          <a:spcPct val="120000"/>
        </a:lnSpc>
        <a:spcBef>
          <a:spcPts val="506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15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71863" indent="-231458" algn="l" defTabSz="925830" rtl="0" eaLnBrk="1" latinLnBrk="0" hangingPunct="1">
        <a:lnSpc>
          <a:spcPct val="120000"/>
        </a:lnSpc>
        <a:spcBef>
          <a:spcPts val="506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15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934778" indent="-231458" algn="l" defTabSz="925830" rtl="0" eaLnBrk="1" latinLnBrk="0" hangingPunct="1">
        <a:lnSpc>
          <a:spcPct val="120000"/>
        </a:lnSpc>
        <a:spcBef>
          <a:spcPts val="506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15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1pPr>
      <a:lvl2pPr marL="462915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2pPr>
      <a:lvl3pPr marL="92583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3pPr>
      <a:lvl4pPr marL="1388745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5pPr>
      <a:lvl6pPr marL="2314575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6pPr>
      <a:lvl7pPr marL="277749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8pPr>
      <a:lvl9pPr marL="3703320" algn="l" defTabSz="925830" rtl="0" eaLnBrk="1" latinLnBrk="0" hangingPunct="1">
        <a:defRPr sz="18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pm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 txBox="1">
            <a:spLocks noGrp="1"/>
          </p:cNvSpPr>
          <p:nvPr>
            <p:ph type="title"/>
          </p:nvPr>
        </p:nvSpPr>
        <p:spPr>
          <a:xfrm>
            <a:off x="472611" y="2122468"/>
            <a:ext cx="11373492" cy="434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800" b="1" dirty="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Automatic Generation of a Real-Time Task Model for Deep Neural Networks</a:t>
            </a:r>
            <a:br>
              <a:rPr lang="en-US" sz="2800" b="1" dirty="0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sz="2800" b="1" dirty="0">
                <a:latin typeface="Roboto"/>
                <a:ea typeface="Roboto"/>
                <a:cs typeface="Roboto"/>
                <a:sym typeface="Roboto"/>
              </a:rPr>
            </a:br>
            <a:r>
              <a:rPr lang="en-US" sz="1800" b="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Internship Defense October 4</a:t>
            </a:r>
            <a:r>
              <a:rPr lang="en-US" sz="1800" b="0" baseline="300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th</a:t>
            </a:r>
            <a:r>
              <a:rPr lang="en-US" sz="1800" b="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, 2023</a:t>
            </a:r>
            <a:br>
              <a:rPr lang="en-US" sz="2800" b="1" dirty="0">
                <a:latin typeface="Roboto"/>
                <a:ea typeface="Roboto"/>
                <a:cs typeface="Roboto"/>
                <a:sym typeface="Roboto"/>
              </a:rPr>
            </a:br>
            <a:br>
              <a:rPr lang="en-US" sz="2800" b="1" dirty="0">
                <a:latin typeface="Roboto"/>
                <a:ea typeface="Roboto"/>
                <a:cs typeface="Roboto"/>
                <a:sym typeface="Roboto"/>
              </a:rPr>
            </a:br>
            <a:r>
              <a:rPr lang="en-US" sz="20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Hadi MEKDAD</a:t>
            </a:r>
            <a:br>
              <a:rPr lang="en-US" sz="2800" b="1" dirty="0">
                <a:latin typeface="Roboto"/>
                <a:ea typeface="Roboto"/>
                <a:cs typeface="Roboto"/>
                <a:sym typeface="Roboto"/>
              </a:rPr>
            </a:br>
            <a:br>
              <a:rPr lang="en-US" sz="2800" b="1" dirty="0">
                <a:latin typeface="Roboto"/>
                <a:ea typeface="Roboto"/>
                <a:cs typeface="Roboto"/>
                <a:sym typeface="Roboto"/>
              </a:rPr>
            </a:br>
            <a:r>
              <a:rPr lang="en-US" sz="1600" b="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Supervisors: </a:t>
            </a:r>
            <a:r>
              <a:rPr lang="en-US" sz="16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Prof. Mourad DRIDI &amp; Prof. Yasmina ABDEDDAÏM</a:t>
            </a:r>
            <a:br>
              <a:rPr lang="en-US" sz="2800" dirty="0">
                <a:latin typeface="Roboto"/>
                <a:ea typeface="Roboto"/>
                <a:cs typeface="Roboto"/>
                <a:sym typeface="Roboto"/>
              </a:rPr>
            </a:br>
            <a:br>
              <a:rPr lang="en-US" sz="2800" dirty="0">
                <a:latin typeface="Roboto"/>
                <a:ea typeface="Roboto"/>
                <a:cs typeface="Roboto"/>
                <a:sym typeface="Roboto"/>
              </a:rPr>
            </a:br>
            <a:r>
              <a:rPr lang="en-US" sz="1600" b="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Defended in front of the jury:</a:t>
            </a:r>
            <a:br>
              <a:rPr lang="en-US" sz="1600" b="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</a:br>
            <a:r>
              <a:rPr lang="en-US" sz="16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Prof. Sahar HOTEIT</a:t>
            </a:r>
            <a:br>
              <a:rPr lang="en-US" sz="16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</a:br>
            <a:r>
              <a:rPr lang="en-US" sz="16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Prof. Mihai MITREA</a:t>
            </a:r>
            <a:endParaRPr sz="1600" dirty="0">
              <a:latin typeface="Arial" panose="020B0604020202020204" pitchFamily="34" charset="0"/>
              <a:ea typeface="Roboto"/>
              <a:cs typeface="Arial" panose="020B0604020202020204" pitchFamily="34" charset="0"/>
            </a:endParaRPr>
          </a:p>
        </p:txBody>
      </p:sp>
      <p:pic>
        <p:nvPicPr>
          <p:cNvPr id="4" name="image1.png" descr="A picture containing text, clipart  Description automatically generated">
            <a:extLst>
              <a:ext uri="{FF2B5EF4-FFF2-40B4-BE49-F238E27FC236}">
                <a16:creationId xmlns:a16="http://schemas.microsoft.com/office/drawing/2014/main" id="{F1D5D273-BDBE-4C4D-AB6B-7EB53F3D9E4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5523" y="584201"/>
            <a:ext cx="2667000" cy="930275"/>
          </a:xfrm>
          <a:prstGeom prst="rect">
            <a:avLst/>
          </a:prstGeom>
        </p:spPr>
      </p:pic>
      <p:pic>
        <p:nvPicPr>
          <p:cNvPr id="5" name="image2.png" descr="Télécom SudParis, une grande école d'ingénieurs du numérique">
            <a:extLst>
              <a:ext uri="{FF2B5EF4-FFF2-40B4-BE49-F238E27FC236}">
                <a16:creationId xmlns:a16="http://schemas.microsoft.com/office/drawing/2014/main" id="{51F1E1F8-A06D-4DFC-802B-151499FFF6B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56760" y="673101"/>
            <a:ext cx="2859405" cy="933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FAE874-34B0-4B64-BAA9-A9CFCDDAF83A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947" y="711201"/>
            <a:ext cx="2995930" cy="895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4"/>
          <p:cNvGrpSpPr/>
          <p:nvPr/>
        </p:nvGrpSpPr>
        <p:grpSpPr>
          <a:xfrm>
            <a:off x="360984" y="551182"/>
            <a:ext cx="11190674" cy="791505"/>
            <a:chOff x="0" y="181077"/>
            <a:chExt cx="11190674" cy="791505"/>
          </a:xfrm>
        </p:grpSpPr>
        <p:sp>
          <p:nvSpPr>
            <p:cNvPr id="165" name="Google Shape;165;p4"/>
            <p:cNvSpPr/>
            <p:nvPr/>
          </p:nvSpPr>
          <p:spPr>
            <a:xfrm>
              <a:off x="0" y="181077"/>
              <a:ext cx="11190674" cy="791505"/>
            </a:xfrm>
            <a:prstGeom prst="roundRect">
              <a:avLst>
                <a:gd name="adj" fmla="val 16667"/>
              </a:avLst>
            </a:prstGeom>
            <a:solidFill>
              <a:srgbClr val="C70E2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 txBox="1"/>
            <p:nvPr/>
          </p:nvSpPr>
          <p:spPr>
            <a:xfrm>
              <a:off x="38638" y="219715"/>
              <a:ext cx="11113398" cy="7142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5725" tIns="125725" rIns="125725" bIns="1257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lang="en-US" sz="33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Introduction - GPU</a:t>
              </a:r>
              <a:endParaRPr sz="3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4"/>
          <p:cNvSpPr txBox="1">
            <a:spLocks noGrp="1"/>
          </p:cNvSpPr>
          <p:nvPr>
            <p:ph type="body" idx="2"/>
          </p:nvPr>
        </p:nvSpPr>
        <p:spPr>
          <a:xfrm>
            <a:off x="360984" y="1476623"/>
            <a:ext cx="11190674" cy="1924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6019" indent="-285750"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Blocks:</a:t>
            </a:r>
            <a:r>
              <a:rPr lang="en-US" dirty="0"/>
              <a:t> They are a group of threads that are scheduled to execute together on an SM.</a:t>
            </a:r>
          </a:p>
          <a:p>
            <a:pPr marL="416019" indent="-285750"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Threads:</a:t>
            </a:r>
            <a:r>
              <a:rPr lang="en-US" dirty="0"/>
              <a:t> They are individual units of execution within a block.</a:t>
            </a:r>
          </a:p>
          <a:p>
            <a:pPr marL="416019" indent="-285750"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Stream:</a:t>
            </a:r>
            <a:r>
              <a:rPr lang="en-US" dirty="0"/>
              <a:t> It is a sequence of kernels that are submitted for execution and processed in a specific order.</a:t>
            </a:r>
          </a:p>
          <a:p>
            <a:pPr marL="130269" indent="0">
              <a:buClr>
                <a:srgbClr val="C00000"/>
              </a:buClr>
              <a:buSzPct val="100000"/>
              <a:buNone/>
            </a:pPr>
            <a:endParaRPr dirty="0"/>
          </a:p>
        </p:txBody>
      </p:sp>
      <p:sp>
        <p:nvSpPr>
          <p:cNvPr id="168" name="Google Shape;168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800">
                <a:solidFill>
                  <a:schemeClr val="tx1"/>
                </a:solidFill>
              </a:rPr>
              <a:t>10</a:t>
            </a:fld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85E6AB-C13C-4891-9EE6-4CFEDA4FDC80}"/>
              </a:ext>
            </a:extLst>
          </p:cNvPr>
          <p:cNvSpPr/>
          <p:nvPr/>
        </p:nvSpPr>
        <p:spPr>
          <a:xfrm>
            <a:off x="360984" y="3925030"/>
            <a:ext cx="3657600" cy="2428875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5E96E8-6568-442A-AD7B-0BB1E34BC3A6}"/>
              </a:ext>
            </a:extLst>
          </p:cNvPr>
          <p:cNvSpPr/>
          <p:nvPr/>
        </p:nvSpPr>
        <p:spPr>
          <a:xfrm>
            <a:off x="450456" y="4405536"/>
            <a:ext cx="1092995" cy="7942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Block(0,0)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2CBA33-E2EA-4BF1-A7EF-0F04D526C69A}"/>
              </a:ext>
            </a:extLst>
          </p:cNvPr>
          <p:cNvSpPr/>
          <p:nvPr/>
        </p:nvSpPr>
        <p:spPr>
          <a:xfrm>
            <a:off x="1689895" y="4405536"/>
            <a:ext cx="1092995" cy="7942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700" dirty="0">
                <a:solidFill>
                  <a:prstClr val="white"/>
                </a:solidFill>
              </a:rPr>
              <a:t>Block(1,0)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4DEB3E-9443-4CD1-A4A1-7544E8467768}"/>
              </a:ext>
            </a:extLst>
          </p:cNvPr>
          <p:cNvSpPr/>
          <p:nvPr/>
        </p:nvSpPr>
        <p:spPr>
          <a:xfrm>
            <a:off x="2863257" y="4405536"/>
            <a:ext cx="1092995" cy="7942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700" dirty="0">
                <a:solidFill>
                  <a:prstClr val="white"/>
                </a:solidFill>
              </a:rPr>
              <a:t>Block(2,0)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ED94F5-721A-4022-BF5D-7DDF50BEBFD3}"/>
              </a:ext>
            </a:extLst>
          </p:cNvPr>
          <p:cNvSpPr/>
          <p:nvPr/>
        </p:nvSpPr>
        <p:spPr>
          <a:xfrm>
            <a:off x="444313" y="5422877"/>
            <a:ext cx="1092995" cy="7942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700" dirty="0">
                <a:solidFill>
                  <a:prstClr val="white"/>
                </a:solidFill>
              </a:rPr>
              <a:t>Block(0,1)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63D793-825A-40C8-B036-11CDE9540265}"/>
              </a:ext>
            </a:extLst>
          </p:cNvPr>
          <p:cNvSpPr/>
          <p:nvPr/>
        </p:nvSpPr>
        <p:spPr>
          <a:xfrm>
            <a:off x="1683752" y="5422877"/>
            <a:ext cx="1092995" cy="7942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700" dirty="0">
                <a:solidFill>
                  <a:prstClr val="white"/>
                </a:solidFill>
              </a:rPr>
              <a:t>Block(1,1)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4F2C73-8FC5-4365-B7D7-21DF14B435D8}"/>
              </a:ext>
            </a:extLst>
          </p:cNvPr>
          <p:cNvSpPr/>
          <p:nvPr/>
        </p:nvSpPr>
        <p:spPr>
          <a:xfrm>
            <a:off x="2857114" y="5422877"/>
            <a:ext cx="1092995" cy="7942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700" dirty="0">
                <a:solidFill>
                  <a:prstClr val="white"/>
                </a:solidFill>
              </a:rPr>
              <a:t>Block(2,1)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6F6B99-78C5-47A1-A467-8DF0869BFD8F}"/>
              </a:ext>
            </a:extLst>
          </p:cNvPr>
          <p:cNvSpPr txBox="1"/>
          <p:nvPr/>
        </p:nvSpPr>
        <p:spPr>
          <a:xfrm>
            <a:off x="444313" y="3997773"/>
            <a:ext cx="152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Grid 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305C63-E8D0-48E8-9F2C-ABEFA0E3CE25}"/>
              </a:ext>
            </a:extLst>
          </p:cNvPr>
          <p:cNvCxnSpPr/>
          <p:nvPr/>
        </p:nvCxnSpPr>
        <p:spPr>
          <a:xfrm flipV="1">
            <a:off x="3950109" y="3824619"/>
            <a:ext cx="1953591" cy="5809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E40018-6871-4112-94FC-450345D99A70}"/>
              </a:ext>
            </a:extLst>
          </p:cNvPr>
          <p:cNvCxnSpPr>
            <a:cxnSpLocks/>
          </p:cNvCxnSpPr>
          <p:nvPr/>
        </p:nvCxnSpPr>
        <p:spPr>
          <a:xfrm>
            <a:off x="3958035" y="5199780"/>
            <a:ext cx="1937737" cy="6805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37643A7-19F6-4BEC-B2DE-94494F03A50E}"/>
              </a:ext>
            </a:extLst>
          </p:cNvPr>
          <p:cNvSpPr/>
          <p:nvPr/>
        </p:nvSpPr>
        <p:spPr>
          <a:xfrm>
            <a:off x="5830571" y="3824619"/>
            <a:ext cx="168051" cy="2055692"/>
          </a:xfrm>
          <a:prstGeom prst="ellipse">
            <a:avLst/>
          </a:prstGeom>
          <a:solidFill>
            <a:srgbClr val="C0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49B73F-441F-4330-B158-5D853DA9AA0E}"/>
              </a:ext>
            </a:extLst>
          </p:cNvPr>
          <p:cNvSpPr/>
          <p:nvPr/>
        </p:nvSpPr>
        <p:spPr>
          <a:xfrm>
            <a:off x="6990552" y="3824620"/>
            <a:ext cx="3825086" cy="2055692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32D37D-1C99-4D04-B176-58DFEB94C694}"/>
              </a:ext>
            </a:extLst>
          </p:cNvPr>
          <p:cNvSpPr txBox="1"/>
          <p:nvPr/>
        </p:nvSpPr>
        <p:spPr>
          <a:xfrm>
            <a:off x="7041007" y="3824619"/>
            <a:ext cx="152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Block(2,0)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78B38D-9850-462C-B554-79D188B2165C}"/>
              </a:ext>
            </a:extLst>
          </p:cNvPr>
          <p:cNvSpPr/>
          <p:nvPr/>
        </p:nvSpPr>
        <p:spPr>
          <a:xfrm>
            <a:off x="7202483" y="4193952"/>
            <a:ext cx="3401224" cy="150676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A1B543-C702-4439-A591-DA6B34117B3A}"/>
              </a:ext>
            </a:extLst>
          </p:cNvPr>
          <p:cNvCxnSpPr/>
          <p:nvPr/>
        </p:nvCxnSpPr>
        <p:spPr>
          <a:xfrm>
            <a:off x="7943850" y="4193951"/>
            <a:ext cx="0" cy="15067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98E386B-8BB3-44D5-AD27-C6129B349B64}"/>
              </a:ext>
            </a:extLst>
          </p:cNvPr>
          <p:cNvCxnSpPr/>
          <p:nvPr/>
        </p:nvCxnSpPr>
        <p:spPr>
          <a:xfrm>
            <a:off x="8796338" y="4193951"/>
            <a:ext cx="0" cy="15067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6AB4B8-AEB3-4091-B1C1-15F70882C847}"/>
              </a:ext>
            </a:extLst>
          </p:cNvPr>
          <p:cNvCxnSpPr/>
          <p:nvPr/>
        </p:nvCxnSpPr>
        <p:spPr>
          <a:xfrm>
            <a:off x="9739313" y="4193951"/>
            <a:ext cx="0" cy="15067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22FCC6-D16D-41EA-B6E0-E8C4DFB73E93}"/>
              </a:ext>
            </a:extLst>
          </p:cNvPr>
          <p:cNvCxnSpPr>
            <a:stCxn id="23" idx="1"/>
            <a:endCxn id="23" idx="3"/>
          </p:cNvCxnSpPr>
          <p:nvPr/>
        </p:nvCxnSpPr>
        <p:spPr>
          <a:xfrm>
            <a:off x="7202483" y="4947333"/>
            <a:ext cx="34012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73D2E8E-1B8F-4AF9-BA3D-DF3EC83373FA}"/>
              </a:ext>
            </a:extLst>
          </p:cNvPr>
          <p:cNvSpPr txBox="1"/>
          <p:nvPr/>
        </p:nvSpPr>
        <p:spPr>
          <a:xfrm>
            <a:off x="7202483" y="4324375"/>
            <a:ext cx="729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Thread (0,0)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9D28B5-1D55-4FEE-9F36-00E8C0A629DF}"/>
              </a:ext>
            </a:extLst>
          </p:cNvPr>
          <p:cNvSpPr txBox="1"/>
          <p:nvPr/>
        </p:nvSpPr>
        <p:spPr>
          <a:xfrm>
            <a:off x="8031904" y="4324375"/>
            <a:ext cx="703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Thread (1,0)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193151-303A-4C07-991B-FBCEA57D9BD0}"/>
              </a:ext>
            </a:extLst>
          </p:cNvPr>
          <p:cNvSpPr txBox="1"/>
          <p:nvPr/>
        </p:nvSpPr>
        <p:spPr>
          <a:xfrm>
            <a:off x="8896300" y="4324375"/>
            <a:ext cx="729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Thread (2,0)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2DB782-AF2B-4819-89B5-62196A5427D0}"/>
              </a:ext>
            </a:extLst>
          </p:cNvPr>
          <p:cNvSpPr txBox="1"/>
          <p:nvPr/>
        </p:nvSpPr>
        <p:spPr>
          <a:xfrm>
            <a:off x="9788085" y="4329245"/>
            <a:ext cx="729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Thread (3,0)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83FDFD-1218-4ADA-B527-324A046D20EA}"/>
              </a:ext>
            </a:extLst>
          </p:cNvPr>
          <p:cNvSpPr txBox="1"/>
          <p:nvPr/>
        </p:nvSpPr>
        <p:spPr>
          <a:xfrm>
            <a:off x="7214390" y="5005683"/>
            <a:ext cx="729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Thread (0,1)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D5931E-BDDF-448F-8377-072E2729BCB6}"/>
              </a:ext>
            </a:extLst>
          </p:cNvPr>
          <p:cNvSpPr txBox="1"/>
          <p:nvPr/>
        </p:nvSpPr>
        <p:spPr>
          <a:xfrm>
            <a:off x="8040684" y="5016825"/>
            <a:ext cx="703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Thread (1,1)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D29097-DB25-4A59-8DAC-4FE2C64A8AA1}"/>
              </a:ext>
            </a:extLst>
          </p:cNvPr>
          <p:cNvSpPr txBox="1"/>
          <p:nvPr/>
        </p:nvSpPr>
        <p:spPr>
          <a:xfrm>
            <a:off x="8909351" y="5005683"/>
            <a:ext cx="703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Thread (2,1)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4BF308-D9F6-4EC9-819E-C5073C2C554A}"/>
              </a:ext>
            </a:extLst>
          </p:cNvPr>
          <p:cNvSpPr txBox="1"/>
          <p:nvPr/>
        </p:nvSpPr>
        <p:spPr>
          <a:xfrm>
            <a:off x="9784987" y="5005683"/>
            <a:ext cx="703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Thread (3,1)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5F8C441-BF69-4DEA-A4DC-DB731D95DACC}"/>
              </a:ext>
            </a:extLst>
          </p:cNvPr>
          <p:cNvSpPr/>
          <p:nvPr/>
        </p:nvSpPr>
        <p:spPr>
          <a:xfrm>
            <a:off x="6011676" y="4600575"/>
            <a:ext cx="940243" cy="59920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4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22" grpId="0"/>
      <p:bldP spid="23" grpId="0" animBg="1"/>
      <p:bldP spid="2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4"/>
          <p:cNvGrpSpPr/>
          <p:nvPr/>
        </p:nvGrpSpPr>
        <p:grpSpPr>
          <a:xfrm>
            <a:off x="360984" y="551182"/>
            <a:ext cx="11190674" cy="791505"/>
            <a:chOff x="0" y="181077"/>
            <a:chExt cx="11190674" cy="791505"/>
          </a:xfrm>
        </p:grpSpPr>
        <p:sp>
          <p:nvSpPr>
            <p:cNvPr id="165" name="Google Shape;165;p4"/>
            <p:cNvSpPr/>
            <p:nvPr/>
          </p:nvSpPr>
          <p:spPr>
            <a:xfrm>
              <a:off x="0" y="181077"/>
              <a:ext cx="11190674" cy="791505"/>
            </a:xfrm>
            <a:prstGeom prst="roundRect">
              <a:avLst>
                <a:gd name="adj" fmla="val 16667"/>
              </a:avLst>
            </a:prstGeom>
            <a:solidFill>
              <a:srgbClr val="C70E2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 txBox="1"/>
            <p:nvPr/>
          </p:nvSpPr>
          <p:spPr>
            <a:xfrm>
              <a:off x="38638" y="219715"/>
              <a:ext cx="11113398" cy="7142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5725" tIns="125725" rIns="125725" bIns="1257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lang="en-US" sz="33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Problem Statement</a:t>
              </a:r>
              <a:endParaRPr sz="3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4"/>
          <p:cNvSpPr txBox="1">
            <a:spLocks noGrp="1"/>
          </p:cNvSpPr>
          <p:nvPr>
            <p:ph type="body" idx="2"/>
          </p:nvPr>
        </p:nvSpPr>
        <p:spPr>
          <a:xfrm>
            <a:off x="360984" y="1470135"/>
            <a:ext cx="11190674" cy="2401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0269" indent="0">
              <a:buClr>
                <a:srgbClr val="C00000"/>
              </a:buClr>
              <a:buSzPct val="100000"/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Context: </a:t>
            </a:r>
            <a:r>
              <a:rPr lang="en-US" dirty="0"/>
              <a:t>Integrating DNNs into real-time systems.</a:t>
            </a:r>
          </a:p>
          <a:p>
            <a:pPr marL="130269" indent="0">
              <a:buClr>
                <a:srgbClr val="C00000"/>
              </a:buClr>
              <a:buSzPct val="100000"/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Meeting strict timing constraints is crucial.</a:t>
            </a:r>
          </a:p>
          <a:p>
            <a:pPr marL="130269" indent="0">
              <a:buClr>
                <a:srgbClr val="C00000"/>
              </a:buClr>
              <a:buSzPct val="100000"/>
              <a:buNone/>
            </a:pPr>
            <a:endParaRPr lang="en-US" dirty="0"/>
          </a:p>
        </p:txBody>
      </p:sp>
      <p:sp>
        <p:nvSpPr>
          <p:cNvPr id="168" name="Google Shape;168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800">
                <a:solidFill>
                  <a:schemeClr val="tx1"/>
                </a:solidFill>
              </a:rPr>
              <a:t>11</a:t>
            </a:fld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A3A675-74BE-4F6B-8C3E-C6F1AB7ACBBF}"/>
              </a:ext>
            </a:extLst>
          </p:cNvPr>
          <p:cNvSpPr txBox="1"/>
          <p:nvPr/>
        </p:nvSpPr>
        <p:spPr>
          <a:xfrm>
            <a:off x="360984" y="2510617"/>
            <a:ext cx="10801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6019" indent="-285750">
              <a:buClr>
                <a:srgbClr val="C000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171717"/>
                </a:solidFill>
                <a:latin typeface="Roboto"/>
                <a:ea typeface="Roboto"/>
                <a:sym typeface="Roboto"/>
              </a:rPr>
              <a:t>Classical real-time task models are designed to analyze the timing behavior of traditional software tasks.</a:t>
            </a:r>
          </a:p>
          <a:p>
            <a:pPr marL="130269" indent="0">
              <a:buClr>
                <a:srgbClr val="C00000"/>
              </a:buClr>
              <a:buSzPct val="100000"/>
              <a:buNone/>
            </a:pPr>
            <a:endParaRPr lang="en-US" dirty="0">
              <a:solidFill>
                <a:srgbClr val="171717"/>
              </a:solidFill>
              <a:latin typeface="Roboto"/>
              <a:ea typeface="Roboto"/>
              <a:sym typeface="Roboto"/>
            </a:endParaRPr>
          </a:p>
          <a:p>
            <a:pPr marL="130269" indent="0">
              <a:buClr>
                <a:srgbClr val="C00000"/>
              </a:buClr>
              <a:buSzPct val="100000"/>
              <a:buNone/>
            </a:pPr>
            <a:r>
              <a:rPr lang="en-US" b="1" dirty="0">
                <a:solidFill>
                  <a:srgbClr val="C00000"/>
                </a:solidFill>
                <a:latin typeface="Roboto"/>
                <a:ea typeface="Roboto"/>
                <a:sym typeface="Roboto"/>
              </a:rPr>
              <a:t>PB: </a:t>
            </a:r>
            <a:r>
              <a:rPr lang="en-US" dirty="0">
                <a:solidFill>
                  <a:srgbClr val="171717"/>
                </a:solidFill>
                <a:latin typeface="Roboto"/>
                <a:ea typeface="Roboto"/>
                <a:sym typeface="Roboto"/>
              </a:rPr>
              <a:t>They cannot predict the behavior of DNN execution on hybrid CPU-GPU architectures, as they introduce complexities which can’t be captured by conventional real-time techniques.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5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4"/>
          <p:cNvGrpSpPr/>
          <p:nvPr/>
        </p:nvGrpSpPr>
        <p:grpSpPr>
          <a:xfrm>
            <a:off x="360984" y="551182"/>
            <a:ext cx="11190674" cy="791505"/>
            <a:chOff x="0" y="181077"/>
            <a:chExt cx="11190674" cy="791505"/>
          </a:xfrm>
        </p:grpSpPr>
        <p:sp>
          <p:nvSpPr>
            <p:cNvPr id="165" name="Google Shape;165;p4"/>
            <p:cNvSpPr/>
            <p:nvPr/>
          </p:nvSpPr>
          <p:spPr>
            <a:xfrm>
              <a:off x="0" y="181077"/>
              <a:ext cx="11190674" cy="791505"/>
            </a:xfrm>
            <a:prstGeom prst="roundRect">
              <a:avLst>
                <a:gd name="adj" fmla="val 16667"/>
              </a:avLst>
            </a:prstGeom>
            <a:solidFill>
              <a:srgbClr val="C70E2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 txBox="1"/>
            <p:nvPr/>
          </p:nvSpPr>
          <p:spPr>
            <a:xfrm>
              <a:off x="38638" y="219715"/>
              <a:ext cx="11113398" cy="7142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5725" tIns="125725" rIns="125725" bIns="1257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lang="en-US" sz="33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Proposition</a:t>
              </a:r>
              <a:endParaRPr sz="3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4"/>
          <p:cNvSpPr txBox="1">
            <a:spLocks noGrp="1"/>
          </p:cNvSpPr>
          <p:nvPr>
            <p:ph type="body" idx="2"/>
          </p:nvPr>
        </p:nvSpPr>
        <p:spPr>
          <a:xfrm>
            <a:off x="360984" y="1470136"/>
            <a:ext cx="11190674" cy="137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6019" indent="-285750"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We propose a real-time task model deployed over a GPU architecture.</a:t>
            </a:r>
          </a:p>
          <a:p>
            <a:pPr marL="416019" indent="-285750"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This model is a set of tasks which is able to describe at the same time the characteristics of a real-time DNN and that of a GPU architecture.</a:t>
            </a:r>
          </a:p>
          <a:p>
            <a:pPr marL="130269" indent="0">
              <a:buClr>
                <a:srgbClr val="C00000"/>
              </a:buClr>
              <a:buSzPct val="100000"/>
              <a:buNone/>
            </a:pPr>
            <a:endParaRPr lang="en-US" dirty="0"/>
          </a:p>
        </p:txBody>
      </p:sp>
      <p:sp>
        <p:nvSpPr>
          <p:cNvPr id="168" name="Google Shape;168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800">
                <a:solidFill>
                  <a:schemeClr val="tx1"/>
                </a:solidFill>
              </a:rPr>
              <a:t>12</a:t>
            </a:fld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EB9D1D-9745-455F-B5E4-A6ADAFD1C9C4}"/>
              </a:ext>
            </a:extLst>
          </p:cNvPr>
          <p:cNvSpPr txBox="1"/>
          <p:nvPr/>
        </p:nvSpPr>
        <p:spPr>
          <a:xfrm>
            <a:off x="399622" y="3028950"/>
            <a:ext cx="108843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0269" indent="0">
              <a:buClr>
                <a:srgbClr val="C00000"/>
              </a:buClr>
              <a:buSzPct val="100000"/>
              <a:buNone/>
            </a:pPr>
            <a:r>
              <a:rPr lang="en-US" b="1" dirty="0">
                <a:latin typeface="Roboto" panose="020B0604020202020204" charset="0"/>
                <a:ea typeface="Roboto" panose="020B0604020202020204" charset="0"/>
              </a:rPr>
              <a:t>Task Model</a:t>
            </a:r>
          </a:p>
          <a:p>
            <a:pPr marL="130269" indent="0">
              <a:buClr>
                <a:srgbClr val="C00000"/>
              </a:buClr>
              <a:buSzPct val="100000"/>
              <a:buNone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We model each kernel as a task.</a:t>
            </a:r>
          </a:p>
          <a:p>
            <a:pPr marL="130269" indent="0">
              <a:buClr>
                <a:srgbClr val="C00000"/>
              </a:buClr>
              <a:buSzPct val="100000"/>
              <a:buNone/>
            </a:pPr>
            <a:r>
              <a:rPr lang="en-US" dirty="0">
                <a:latin typeface="Roboto"/>
                <a:ea typeface="Roboto"/>
                <a:sym typeface="Roboto"/>
              </a:rPr>
              <a:t>We model these tasks as two sets of tasks: </a:t>
            </a:r>
            <a:r>
              <a:rPr lang="en-US" i="1" dirty="0">
                <a:latin typeface="Roboto"/>
                <a:ea typeface="Roboto"/>
                <a:sym typeface="Roboto"/>
              </a:rPr>
              <a:t>CPU Task Set </a:t>
            </a:r>
            <a:r>
              <a:rPr lang="en-US" dirty="0">
                <a:latin typeface="Roboto"/>
                <a:ea typeface="Roboto"/>
                <a:sym typeface="Roboto"/>
              </a:rPr>
              <a:t>and </a:t>
            </a:r>
            <a:r>
              <a:rPr lang="en-US" i="1" dirty="0">
                <a:latin typeface="Roboto"/>
                <a:ea typeface="Roboto"/>
                <a:sym typeface="Roboto"/>
              </a:rPr>
              <a:t>GPU Task Set</a:t>
            </a:r>
            <a:r>
              <a:rPr lang="en-US" dirty="0">
                <a:latin typeface="Roboto"/>
                <a:ea typeface="Roboto"/>
                <a:sym typeface="Roboto"/>
              </a:rPr>
              <a:t>.</a:t>
            </a:r>
          </a:p>
          <a:p>
            <a:pPr marL="873219" lvl="1" indent="-285750"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  <a:ea typeface="Roboto"/>
                <a:sym typeface="Roboto"/>
              </a:rPr>
              <a:t>CPU Task Set (</a:t>
            </a:r>
            <a:r>
              <a:rPr lang="en-US" dirty="0">
                <a:latin typeface="Roboto"/>
                <a:ea typeface="Roboto"/>
              </a:rPr>
              <a:t>Ω</a:t>
            </a:r>
            <a:r>
              <a:rPr lang="en-US" baseline="-25000" dirty="0">
                <a:latin typeface="Roboto"/>
                <a:ea typeface="Roboto"/>
              </a:rPr>
              <a:t>CPU</a:t>
            </a:r>
            <a:r>
              <a:rPr lang="en-US" dirty="0">
                <a:latin typeface="Roboto"/>
                <a:ea typeface="Roboto"/>
                <a:sym typeface="Roboto"/>
              </a:rPr>
              <a:t>) describes tasks executed on CPU.</a:t>
            </a:r>
          </a:p>
          <a:p>
            <a:pPr marL="873219" lvl="1" indent="-285750"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  <a:ea typeface="Roboto"/>
                <a:sym typeface="Roboto"/>
              </a:rPr>
              <a:t>GPU Task Set (</a:t>
            </a:r>
            <a:r>
              <a:rPr lang="en-US" dirty="0">
                <a:latin typeface="Roboto"/>
                <a:ea typeface="Roboto"/>
              </a:rPr>
              <a:t>Ω</a:t>
            </a:r>
            <a:r>
              <a:rPr lang="en-US" baseline="-25000" dirty="0">
                <a:latin typeface="Roboto"/>
                <a:ea typeface="Roboto"/>
              </a:rPr>
              <a:t>GPU</a:t>
            </a:r>
            <a:r>
              <a:rPr lang="en-US" dirty="0">
                <a:latin typeface="Roboto"/>
                <a:ea typeface="Roboto"/>
                <a:sym typeface="Roboto"/>
              </a:rPr>
              <a:t>) describes tasks executed on GPU.</a:t>
            </a:r>
          </a:p>
          <a:p>
            <a:pPr marL="587469" lvl="1">
              <a:buClr>
                <a:srgbClr val="C00000"/>
              </a:buClr>
              <a:buSzPct val="100000"/>
            </a:pPr>
            <a:endParaRPr lang="en-US" dirty="0">
              <a:latin typeface="Roboto"/>
              <a:ea typeface="Roboto"/>
              <a:sym typeface="Roboto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60244F-4467-4653-B29D-B3460BA8A739}"/>
              </a:ext>
            </a:extLst>
          </p:cNvPr>
          <p:cNvSpPr txBox="1"/>
          <p:nvPr/>
        </p:nvSpPr>
        <p:spPr>
          <a:xfrm>
            <a:off x="399622" y="4873424"/>
            <a:ext cx="10487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3169" indent="-342900"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Ω</a:t>
            </a:r>
            <a:r>
              <a:rPr lang="en-US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CPU</a:t>
            </a:r>
            <a:r>
              <a:rPr lang="en-US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 =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{ζ</a:t>
            </a:r>
            <a:r>
              <a:rPr lang="en-US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1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,</a:t>
            </a:r>
            <a:r>
              <a:rPr lang="en-US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 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ζ</a:t>
            </a:r>
            <a:r>
              <a:rPr lang="en-US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2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,</a:t>
            </a:r>
            <a:r>
              <a:rPr lang="en-US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  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ζ</a:t>
            </a:r>
            <a:r>
              <a:rPr lang="en-US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3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, … , ζ</a:t>
            </a:r>
            <a:r>
              <a:rPr lang="en-US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}</a:t>
            </a:r>
          </a:p>
          <a:p>
            <a:pPr marL="473169" lvl="1" indent="-342900"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sym typeface="Roboto"/>
              </a:rPr>
              <a:t>Ω</a:t>
            </a:r>
            <a:r>
              <a:rPr lang="en-US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sym typeface="Roboto"/>
              </a:rPr>
              <a:t>GPU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sym typeface="Roboto"/>
              </a:rPr>
              <a:t> = {ζ</a:t>
            </a:r>
            <a:r>
              <a:rPr lang="en-US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sym typeface="Roboto"/>
              </a:rPr>
              <a:t>1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sym typeface="Roboto"/>
              </a:rPr>
              <a:t>,  ζ</a:t>
            </a:r>
            <a:r>
              <a:rPr lang="en-US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sym typeface="Roboto"/>
              </a:rPr>
              <a:t>2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sym typeface="Roboto"/>
              </a:rPr>
              <a:t>,   ζ</a:t>
            </a:r>
            <a:r>
              <a:rPr lang="en-US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sym typeface="Roboto"/>
              </a:rPr>
              <a:t>3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sym typeface="Roboto"/>
              </a:rPr>
              <a:t>, … , ζ</a:t>
            </a:r>
            <a:r>
              <a:rPr lang="en-US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sym typeface="Roboto"/>
              </a:rPr>
              <a:t>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sym typeface="Roboto"/>
              </a:rPr>
              <a:t>}</a:t>
            </a:r>
          </a:p>
          <a:p>
            <a:pPr marL="130269" lvl="1" indent="0">
              <a:buClr>
                <a:srgbClr val="C00000"/>
              </a:buClr>
              <a:buSzPct val="100000"/>
              <a:buNone/>
            </a:pPr>
            <a:endParaRPr lang="en-US" dirty="0">
              <a:latin typeface="Roboto"/>
              <a:ea typeface="Roboto"/>
              <a:sym typeface="Roboto"/>
            </a:endParaRPr>
          </a:p>
          <a:p>
            <a:pPr marL="416019" lvl="1" indent="-285750">
              <a:buClr>
                <a:srgbClr val="C00000"/>
              </a:buClr>
              <a:buSzPct val="100000"/>
            </a:pPr>
            <a:r>
              <a:rPr lang="en-US" dirty="0">
                <a:latin typeface="Roboto"/>
                <a:ea typeface="Roboto"/>
                <a:sym typeface="Roboto"/>
              </a:rPr>
              <a:t>Each task is characterized by parameters which describe our system.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A41AA970-94CF-4F73-B352-8740D633BE99}"/>
              </a:ext>
            </a:extLst>
          </p:cNvPr>
          <p:cNvSpPr/>
          <p:nvPr/>
        </p:nvSpPr>
        <p:spPr>
          <a:xfrm>
            <a:off x="8415339" y="2843213"/>
            <a:ext cx="3300412" cy="2357436"/>
          </a:xfrm>
          <a:prstGeom prst="clou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A Kernel can be a layer in a DNN or a set of Nodes.</a:t>
            </a:r>
          </a:p>
        </p:txBody>
      </p:sp>
    </p:spTree>
    <p:extLst>
      <p:ext uri="{BB962C8B-B14F-4D97-AF65-F5344CB8AC3E}">
        <p14:creationId xmlns:p14="http://schemas.microsoft.com/office/powerpoint/2010/main" val="65909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4"/>
          <p:cNvGrpSpPr/>
          <p:nvPr/>
        </p:nvGrpSpPr>
        <p:grpSpPr>
          <a:xfrm>
            <a:off x="360984" y="551182"/>
            <a:ext cx="11190674" cy="791505"/>
            <a:chOff x="0" y="181077"/>
            <a:chExt cx="11190674" cy="791505"/>
          </a:xfrm>
        </p:grpSpPr>
        <p:sp>
          <p:nvSpPr>
            <p:cNvPr id="165" name="Google Shape;165;p4"/>
            <p:cNvSpPr/>
            <p:nvPr/>
          </p:nvSpPr>
          <p:spPr>
            <a:xfrm>
              <a:off x="0" y="181077"/>
              <a:ext cx="11190674" cy="791505"/>
            </a:xfrm>
            <a:prstGeom prst="roundRect">
              <a:avLst>
                <a:gd name="adj" fmla="val 16667"/>
              </a:avLst>
            </a:prstGeom>
            <a:solidFill>
              <a:srgbClr val="C70E2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 txBox="1"/>
            <p:nvPr/>
          </p:nvSpPr>
          <p:spPr>
            <a:xfrm>
              <a:off x="38638" y="219715"/>
              <a:ext cx="11113398" cy="7142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5725" tIns="125725" rIns="125725" bIns="1257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lang="en-US" sz="33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Proposition</a:t>
              </a:r>
              <a:endParaRPr sz="3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4"/>
          <p:cNvSpPr txBox="1">
            <a:spLocks noGrp="1"/>
          </p:cNvSpPr>
          <p:nvPr>
            <p:ph type="body" idx="2"/>
          </p:nvPr>
        </p:nvSpPr>
        <p:spPr>
          <a:xfrm>
            <a:off x="360984" y="1470135"/>
            <a:ext cx="11190674" cy="487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87469" lvl="1" indent="0">
              <a:buClr>
                <a:srgbClr val="C00000"/>
              </a:buClr>
              <a:buSzPct val="100000"/>
              <a:buNone/>
            </a:pPr>
            <a:endParaRPr lang="en-US" sz="1800" dirty="0">
              <a:latin typeface="Roboto"/>
              <a:ea typeface="Roboto"/>
              <a:sym typeface="Roboto"/>
            </a:endParaRPr>
          </a:p>
          <a:p>
            <a:pPr marL="130269" indent="0">
              <a:buClr>
                <a:srgbClr val="C00000"/>
              </a:buClr>
              <a:buSzPct val="100000"/>
              <a:buNone/>
            </a:pPr>
            <a:endParaRPr dirty="0"/>
          </a:p>
        </p:txBody>
      </p:sp>
      <p:sp>
        <p:nvSpPr>
          <p:cNvPr id="168" name="Google Shape;168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800">
                <a:solidFill>
                  <a:schemeClr val="tx1"/>
                </a:solidFill>
              </a:rPr>
              <a:t>13</a:t>
            </a:fld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46239D-4AFB-49CB-83A1-E402410E361D}"/>
              </a:ext>
            </a:extLst>
          </p:cNvPr>
          <p:cNvSpPr txBox="1"/>
          <p:nvPr/>
        </p:nvSpPr>
        <p:spPr>
          <a:xfrm>
            <a:off x="410872" y="1585913"/>
            <a:ext cx="109585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C00000"/>
                </a:solidFill>
                <a:latin typeface="Roboto" panose="020B0604020202020204" charset="0"/>
                <a:ea typeface="Roboto" panose="020B0604020202020204" charset="0"/>
              </a:rPr>
              <a:t>Parameters: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>
              <a:latin typeface="Roboto" panose="020B0604020202020204" charset="0"/>
              <a:ea typeface="Roboto" panose="020B0604020202020204" charset="0"/>
            </a:endParaRPr>
          </a:p>
          <a:p>
            <a:r>
              <a:rPr lang="en-US" dirty="0">
                <a:latin typeface="Roboto" panose="020B0604020202020204" charset="0"/>
                <a:ea typeface="Roboto" panose="020B0604020202020204" charset="0"/>
              </a:rPr>
              <a:t>Each task </a:t>
            </a:r>
            <a:r>
              <a:rPr lang="el-GR" dirty="0">
                <a:latin typeface="Roboto" panose="020B0604020202020204" charset="0"/>
                <a:ea typeface="Roboto" panose="020B0604020202020204" charset="0"/>
              </a:rPr>
              <a:t>ζ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 in the CPU or GPU task sets is characterized by parameters.</a:t>
            </a:r>
          </a:p>
          <a:p>
            <a:endParaRPr lang="en-US" dirty="0">
              <a:latin typeface="Roboto" panose="020B0604020202020204" charset="0"/>
              <a:ea typeface="Roboto" panose="020B0604020202020204" charset="0"/>
            </a:endParaRPr>
          </a:p>
          <a:p>
            <a:endParaRPr lang="en-US" dirty="0">
              <a:latin typeface="Roboto" panose="020B0604020202020204" charset="0"/>
              <a:ea typeface="Roboto" panose="020B0604020202020204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AEE674-2F72-440B-BBFC-4C7ABDC2F9C7}"/>
              </a:ext>
            </a:extLst>
          </p:cNvPr>
          <p:cNvSpPr txBox="1"/>
          <p:nvPr/>
        </p:nvSpPr>
        <p:spPr>
          <a:xfrm>
            <a:off x="410872" y="2943225"/>
            <a:ext cx="81438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C00000"/>
                </a:solidFill>
                <a:latin typeface="Roboto" panose="020B0604020202020204" charset="0"/>
                <a:ea typeface="Roboto" panose="020B0604020202020204" charset="0"/>
              </a:rPr>
              <a:t>Parameters of a task </a:t>
            </a:r>
            <a:r>
              <a:rPr lang="el-GR" b="1" dirty="0">
                <a:solidFill>
                  <a:srgbClr val="C00000"/>
                </a:solidFill>
                <a:latin typeface="Roboto" panose="020B0604020202020204" charset="0"/>
                <a:ea typeface="Roboto" panose="020B0604020202020204" charset="0"/>
              </a:rPr>
              <a:t>ζ</a:t>
            </a:r>
            <a:r>
              <a:rPr lang="en-US" b="1" dirty="0">
                <a:solidFill>
                  <a:srgbClr val="C00000"/>
                </a:solidFill>
                <a:latin typeface="Roboto" panose="020B0604020202020204" charset="0"/>
                <a:ea typeface="Roboto" panose="020B0604020202020204" charset="0"/>
              </a:rPr>
              <a:t> in CPU task set Ω</a:t>
            </a:r>
            <a:r>
              <a:rPr lang="en-US" b="1" baseline="-25000" dirty="0">
                <a:solidFill>
                  <a:srgbClr val="C00000"/>
                </a:solidFill>
                <a:latin typeface="Roboto" panose="020B0604020202020204" charset="0"/>
                <a:ea typeface="Roboto" panose="020B0604020202020204" charset="0"/>
              </a:rPr>
              <a:t>CPU</a:t>
            </a:r>
            <a:r>
              <a:rPr lang="en-US" b="1" dirty="0">
                <a:solidFill>
                  <a:srgbClr val="C00000"/>
                </a:solidFill>
                <a:latin typeface="Roboto" panose="020B0604020202020204" charset="0"/>
                <a:ea typeface="Roboto" panose="020B0604020202020204" charset="0"/>
              </a:rPr>
              <a:t> :</a:t>
            </a:r>
          </a:p>
          <a:p>
            <a:endParaRPr lang="en-US" b="1" dirty="0">
              <a:solidFill>
                <a:srgbClr val="C00000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Roboto" panose="020B0604020202020204" charset="0"/>
                <a:ea typeface="Roboto" panose="020B0604020202020204" charset="0"/>
              </a:rPr>
              <a:t>Release time.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i="1" dirty="0">
                <a:latin typeface="Roboto" panose="020B0604020202020204" charset="0"/>
                <a:ea typeface="Roboto" panose="020B0604020202020204" charset="0"/>
              </a:rPr>
              <a:t>The time at which a task is ready to execute.</a:t>
            </a:r>
            <a:endParaRPr lang="en-US" b="1" i="1" dirty="0">
              <a:latin typeface="Roboto" panose="020B0604020202020204" charset="0"/>
              <a:ea typeface="Roboto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Roboto" panose="020B0604020202020204" charset="0"/>
                <a:ea typeface="Roboto" panose="020B0604020202020204" charset="0"/>
              </a:rPr>
              <a:t>Period. </a:t>
            </a:r>
            <a:r>
              <a:rPr lang="en-US" i="1" dirty="0">
                <a:latin typeface="Roboto" panose="020B0604020202020204" charset="0"/>
                <a:ea typeface="Roboto" panose="020B0604020202020204" charset="0"/>
              </a:rPr>
              <a:t>Time interval between release times.</a:t>
            </a:r>
            <a:endParaRPr lang="en-US" b="1" i="1" dirty="0">
              <a:latin typeface="Roboto" panose="020B0604020202020204" charset="0"/>
              <a:ea typeface="Roboto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Roboto" panose="020B0604020202020204" charset="0"/>
                <a:ea typeface="Roboto" panose="020B0604020202020204" charset="0"/>
              </a:rPr>
              <a:t>Deadline. </a:t>
            </a:r>
            <a:r>
              <a:rPr lang="en-US" i="1" dirty="0">
                <a:latin typeface="Roboto" panose="020B0604020202020204" charset="0"/>
                <a:ea typeface="Roboto" panose="020B0604020202020204" charset="0"/>
              </a:rPr>
              <a:t>Time at which a task must have completed its execution.</a:t>
            </a:r>
            <a:endParaRPr lang="en-US" b="1" i="1" dirty="0">
              <a:latin typeface="Roboto" panose="020B0604020202020204" charset="0"/>
              <a:ea typeface="Roboto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Roboto" panose="020B0604020202020204" charset="0"/>
                <a:ea typeface="Roboto" panose="020B0604020202020204" charset="0"/>
              </a:rPr>
              <a:t>Priority. </a:t>
            </a:r>
            <a:r>
              <a:rPr lang="en-US" i="1" dirty="0">
                <a:latin typeface="Roboto" panose="020B0604020202020204" charset="0"/>
                <a:ea typeface="Roboto" panose="020B0604020202020204" charset="0"/>
              </a:rPr>
              <a:t>Used for order of execution.</a:t>
            </a:r>
            <a:endParaRPr lang="en-US" b="1" i="1" dirty="0">
              <a:latin typeface="Roboto" panose="020B0604020202020204" charset="0"/>
              <a:ea typeface="Roboto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Roboto" panose="020B0604020202020204" charset="0"/>
                <a:ea typeface="Roboto" panose="020B0604020202020204" charset="0"/>
              </a:rPr>
              <a:t>Execution time. </a:t>
            </a:r>
            <a:r>
              <a:rPr lang="en-US" i="1" dirty="0">
                <a:latin typeface="Roboto" panose="020B0604020202020204" charset="0"/>
                <a:ea typeface="Roboto" panose="020B0604020202020204" charset="0"/>
              </a:rPr>
              <a:t>Time needed for a task to execute.</a:t>
            </a:r>
            <a:endParaRPr lang="en-US" b="1" i="1" dirty="0">
              <a:latin typeface="Roboto" panose="020B0604020202020204" charset="0"/>
              <a:ea typeface="Roboto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Node. </a:t>
            </a:r>
            <a:r>
              <a:rPr lang="en-US" i="1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The corresponding CPU responsible for executing the task.</a:t>
            </a:r>
            <a:endParaRPr lang="en-US" b="1" i="1" dirty="0">
              <a:solidFill>
                <a:srgbClr val="FF0000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Roboto" panose="020B0604020202020204" charset="0"/>
                <a:ea typeface="Roboto" panose="020B0604020202020204" charset="0"/>
              </a:rPr>
              <a:t>Next. </a:t>
            </a:r>
            <a:r>
              <a:rPr lang="en-US" i="1" dirty="0">
                <a:latin typeface="Roboto" panose="020B0604020202020204" charset="0"/>
                <a:ea typeface="Roboto" panose="020B0604020202020204" charset="0"/>
              </a:rPr>
              <a:t>The following task to execute in respect to the current one.</a:t>
            </a:r>
            <a:endParaRPr lang="en-US" b="1" i="1" dirty="0">
              <a:latin typeface="Roboto" panose="020B0604020202020204" charset="0"/>
              <a:ea typeface="Roboto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b="1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8ACF528-5211-4444-A5CB-B54718568A3D}"/>
              </a:ext>
            </a:extLst>
          </p:cNvPr>
          <p:cNvSpPr/>
          <p:nvPr/>
        </p:nvSpPr>
        <p:spPr>
          <a:xfrm>
            <a:off x="7819592" y="3561024"/>
            <a:ext cx="300038" cy="128587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CDD554-78EA-479A-8513-9FBE2D3C8280}"/>
              </a:ext>
            </a:extLst>
          </p:cNvPr>
          <p:cNvSpPr txBox="1"/>
          <p:nvPr/>
        </p:nvSpPr>
        <p:spPr>
          <a:xfrm>
            <a:off x="8274675" y="3874277"/>
            <a:ext cx="1550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Real-time requirements</a:t>
            </a:r>
          </a:p>
        </p:txBody>
      </p:sp>
    </p:spTree>
    <p:extLst>
      <p:ext uri="{BB962C8B-B14F-4D97-AF65-F5344CB8AC3E}">
        <p14:creationId xmlns:p14="http://schemas.microsoft.com/office/powerpoint/2010/main" val="86285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4"/>
          <p:cNvGrpSpPr/>
          <p:nvPr/>
        </p:nvGrpSpPr>
        <p:grpSpPr>
          <a:xfrm>
            <a:off x="360984" y="551182"/>
            <a:ext cx="11190674" cy="791505"/>
            <a:chOff x="0" y="181077"/>
            <a:chExt cx="11190674" cy="791505"/>
          </a:xfrm>
        </p:grpSpPr>
        <p:sp>
          <p:nvSpPr>
            <p:cNvPr id="165" name="Google Shape;165;p4"/>
            <p:cNvSpPr/>
            <p:nvPr/>
          </p:nvSpPr>
          <p:spPr>
            <a:xfrm>
              <a:off x="0" y="181077"/>
              <a:ext cx="11190674" cy="791505"/>
            </a:xfrm>
            <a:prstGeom prst="roundRect">
              <a:avLst>
                <a:gd name="adj" fmla="val 16667"/>
              </a:avLst>
            </a:prstGeom>
            <a:solidFill>
              <a:srgbClr val="C70E2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 txBox="1"/>
            <p:nvPr/>
          </p:nvSpPr>
          <p:spPr>
            <a:xfrm>
              <a:off x="38638" y="219715"/>
              <a:ext cx="11113398" cy="7142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5725" tIns="125725" rIns="125725" bIns="1257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lang="en-US" sz="33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Proposition</a:t>
              </a:r>
              <a:endParaRPr sz="3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4"/>
          <p:cNvSpPr txBox="1">
            <a:spLocks noGrp="1"/>
          </p:cNvSpPr>
          <p:nvPr>
            <p:ph type="body" idx="2"/>
          </p:nvPr>
        </p:nvSpPr>
        <p:spPr>
          <a:xfrm>
            <a:off x="360984" y="1470135"/>
            <a:ext cx="11190674" cy="487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87469" lvl="1" indent="0">
              <a:buClr>
                <a:srgbClr val="C00000"/>
              </a:buClr>
              <a:buSzPct val="100000"/>
              <a:buNone/>
            </a:pPr>
            <a:endParaRPr lang="en-US" sz="1800" dirty="0">
              <a:latin typeface="Roboto"/>
              <a:ea typeface="Roboto"/>
              <a:sym typeface="Roboto"/>
            </a:endParaRPr>
          </a:p>
          <a:p>
            <a:pPr marL="130269" indent="0">
              <a:buClr>
                <a:srgbClr val="C00000"/>
              </a:buClr>
              <a:buSzPct val="100000"/>
              <a:buNone/>
            </a:pPr>
            <a:endParaRPr dirty="0"/>
          </a:p>
        </p:txBody>
      </p:sp>
      <p:sp>
        <p:nvSpPr>
          <p:cNvPr id="168" name="Google Shape;168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800">
                <a:solidFill>
                  <a:schemeClr val="tx1"/>
                </a:solidFill>
              </a:rPr>
              <a:t>14</a:t>
            </a:fld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AEE674-2F72-440B-BBFC-4C7ABDC2F9C7}"/>
              </a:ext>
            </a:extLst>
          </p:cNvPr>
          <p:cNvSpPr txBox="1"/>
          <p:nvPr/>
        </p:nvSpPr>
        <p:spPr>
          <a:xfrm>
            <a:off x="360984" y="1666656"/>
            <a:ext cx="81438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C00000"/>
                </a:solidFill>
                <a:latin typeface="Roboto" panose="020B0604020202020204" charset="0"/>
                <a:ea typeface="Roboto" panose="020B0604020202020204" charset="0"/>
              </a:rPr>
              <a:t>Parameters of a task </a:t>
            </a:r>
            <a:r>
              <a:rPr lang="el-GR" b="1" dirty="0">
                <a:solidFill>
                  <a:srgbClr val="C00000"/>
                </a:solidFill>
                <a:latin typeface="Roboto" panose="020B0604020202020204" charset="0"/>
                <a:ea typeface="Roboto" panose="020B0604020202020204" charset="0"/>
              </a:rPr>
              <a:t>ζ</a:t>
            </a:r>
            <a:r>
              <a:rPr lang="en-US" b="1" dirty="0">
                <a:solidFill>
                  <a:srgbClr val="C00000"/>
                </a:solidFill>
                <a:latin typeface="Roboto" panose="020B0604020202020204" charset="0"/>
                <a:ea typeface="Roboto" panose="020B0604020202020204" charset="0"/>
              </a:rPr>
              <a:t> in GPU task set Ω</a:t>
            </a:r>
            <a:r>
              <a:rPr lang="en-US" b="1" baseline="-25000" dirty="0">
                <a:solidFill>
                  <a:srgbClr val="C00000"/>
                </a:solidFill>
                <a:latin typeface="Roboto" panose="020B0604020202020204" charset="0"/>
                <a:ea typeface="Roboto" panose="020B0604020202020204" charset="0"/>
              </a:rPr>
              <a:t>GPU</a:t>
            </a:r>
            <a:r>
              <a:rPr lang="en-US" b="1" dirty="0">
                <a:solidFill>
                  <a:srgbClr val="C00000"/>
                </a:solidFill>
                <a:latin typeface="Roboto" panose="020B0604020202020204" charset="0"/>
                <a:ea typeface="Roboto" panose="020B0604020202020204" charset="0"/>
              </a:rPr>
              <a:t> :</a:t>
            </a:r>
          </a:p>
          <a:p>
            <a:endParaRPr lang="en-US" b="1" dirty="0">
              <a:solidFill>
                <a:srgbClr val="C00000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Roboto" panose="020B0604020202020204" charset="0"/>
                <a:ea typeface="Roboto" panose="020B0604020202020204" charset="0"/>
              </a:rPr>
              <a:t>Release time.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Roboto" panose="020B0604020202020204" charset="0"/>
                <a:ea typeface="Roboto" panose="020B0604020202020204" charset="0"/>
              </a:rPr>
              <a:t>Period.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Roboto" panose="020B0604020202020204" charset="0"/>
                <a:ea typeface="Roboto" panose="020B0604020202020204" charset="0"/>
              </a:rPr>
              <a:t>Deadline.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Roboto" panose="020B0604020202020204" charset="0"/>
                <a:ea typeface="Roboto" panose="020B0604020202020204" charset="0"/>
              </a:rPr>
              <a:t>Priority.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Roboto" panose="020B0604020202020204" charset="0"/>
                <a:ea typeface="Roboto" panose="020B0604020202020204" charset="0"/>
              </a:rPr>
              <a:t>Execution time.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  <a:latin typeface="Roboto" panose="020B0604020202020204" charset="0"/>
                <a:ea typeface="Roboto" panose="020B0604020202020204" charset="0"/>
              </a:rPr>
              <a:t>Stream. </a:t>
            </a:r>
          </a:p>
          <a:p>
            <a:r>
              <a:rPr lang="en-US" i="1" dirty="0">
                <a:solidFill>
                  <a:srgbClr val="0070C0"/>
                </a:solidFill>
                <a:latin typeface="Roboto" panose="020B0604020202020204" charset="0"/>
                <a:ea typeface="Roboto" panose="020B0604020202020204" charset="0"/>
              </a:rPr>
              <a:t>Corresponding stream a task belongs to. </a:t>
            </a:r>
            <a:endParaRPr lang="en-US" b="1" i="1" dirty="0">
              <a:solidFill>
                <a:srgbClr val="0070C0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indent="-342900">
              <a:buFont typeface="+mj-lt"/>
              <a:buAutoNum type="arabicPeriod" startAt="7"/>
            </a:pPr>
            <a:r>
              <a:rPr lang="en-US" b="1" dirty="0">
                <a:solidFill>
                  <a:srgbClr val="0070C0"/>
                </a:solidFill>
                <a:latin typeface="Roboto" panose="020B0604020202020204" charset="0"/>
                <a:ea typeface="Roboto" panose="020B0604020202020204" charset="0"/>
              </a:rPr>
              <a:t>Type.</a:t>
            </a:r>
          </a:p>
          <a:p>
            <a:r>
              <a:rPr lang="en-US" i="1" dirty="0">
                <a:solidFill>
                  <a:srgbClr val="0070C0"/>
                </a:solidFill>
                <a:latin typeface="Roboto" panose="020B0604020202020204" charset="0"/>
                <a:ea typeface="Roboto" panose="020B0604020202020204" charset="0"/>
              </a:rPr>
              <a:t>Type of operation being performed.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b="1" dirty="0">
                <a:solidFill>
                  <a:srgbClr val="0070C0"/>
                </a:solidFill>
                <a:latin typeface="Roboto" panose="020B0604020202020204" charset="0"/>
                <a:ea typeface="Roboto" panose="020B0604020202020204" charset="0"/>
              </a:rPr>
              <a:t>Size.</a:t>
            </a:r>
          </a:p>
          <a:p>
            <a:r>
              <a:rPr lang="en-US" i="1" dirty="0">
                <a:solidFill>
                  <a:srgbClr val="0070C0"/>
                </a:solidFill>
                <a:latin typeface="Roboto" panose="020B0604020202020204" charset="0"/>
                <a:ea typeface="Roboto" panose="020B0604020202020204" charset="0"/>
              </a:rPr>
              <a:t>Refers to the number of blocks.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b="1" dirty="0">
                <a:solidFill>
                  <a:srgbClr val="0070C0"/>
                </a:solidFill>
                <a:latin typeface="Roboto" panose="020B0604020202020204" charset="0"/>
                <a:ea typeface="Roboto" panose="020B0604020202020204" charset="0"/>
              </a:rPr>
              <a:t>Data.</a:t>
            </a:r>
          </a:p>
          <a:p>
            <a:r>
              <a:rPr lang="en-US" i="1" dirty="0">
                <a:solidFill>
                  <a:srgbClr val="0070C0"/>
                </a:solidFill>
                <a:latin typeface="Roboto" panose="020B0604020202020204" charset="0"/>
                <a:ea typeface="Roboto" panose="020B0604020202020204" charset="0"/>
              </a:rPr>
              <a:t>Data being used for the operation.</a:t>
            </a:r>
          </a:p>
          <a:p>
            <a:pPr marL="342900" indent="-342900">
              <a:buFont typeface="+mj-lt"/>
              <a:buAutoNum type="arabicPeriod" startAt="10"/>
            </a:pPr>
            <a:r>
              <a:rPr lang="en-US" b="1" dirty="0">
                <a:latin typeface="Roboto" panose="020B0604020202020204" charset="0"/>
                <a:ea typeface="Roboto" panose="020B0604020202020204" charset="0"/>
              </a:rPr>
              <a:t>Next</a:t>
            </a:r>
            <a:r>
              <a:rPr lang="en-US" b="1" dirty="0">
                <a:solidFill>
                  <a:srgbClr val="0070C0"/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pPr marL="342900" indent="-342900">
              <a:buFont typeface="+mj-lt"/>
              <a:buAutoNum type="arabicPeriod" startAt="10"/>
            </a:pPr>
            <a:endParaRPr lang="en-US" b="1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684E6D52-3379-4BE4-8A25-0464072A04C2}"/>
              </a:ext>
            </a:extLst>
          </p:cNvPr>
          <p:cNvSpPr/>
          <p:nvPr/>
        </p:nvSpPr>
        <p:spPr>
          <a:xfrm>
            <a:off x="2761722" y="2295306"/>
            <a:ext cx="300038" cy="128587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122B98-21B3-478F-8F22-4463C3E68B80}"/>
              </a:ext>
            </a:extLst>
          </p:cNvPr>
          <p:cNvSpPr txBox="1"/>
          <p:nvPr/>
        </p:nvSpPr>
        <p:spPr>
          <a:xfrm>
            <a:off x="3216805" y="2608559"/>
            <a:ext cx="1550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Real-time requirements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E3F9E4-C01D-4E65-A98E-F94EB06B4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633" y="2216041"/>
            <a:ext cx="7660268" cy="387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0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4"/>
          <p:cNvGrpSpPr/>
          <p:nvPr/>
        </p:nvGrpSpPr>
        <p:grpSpPr>
          <a:xfrm>
            <a:off x="360984" y="551182"/>
            <a:ext cx="11190674" cy="791505"/>
            <a:chOff x="0" y="181077"/>
            <a:chExt cx="11190674" cy="791505"/>
          </a:xfrm>
        </p:grpSpPr>
        <p:sp>
          <p:nvSpPr>
            <p:cNvPr id="165" name="Google Shape;165;p4"/>
            <p:cNvSpPr/>
            <p:nvPr/>
          </p:nvSpPr>
          <p:spPr>
            <a:xfrm>
              <a:off x="0" y="181077"/>
              <a:ext cx="11190674" cy="791505"/>
            </a:xfrm>
            <a:prstGeom prst="roundRect">
              <a:avLst>
                <a:gd name="adj" fmla="val 16667"/>
              </a:avLst>
            </a:prstGeom>
            <a:solidFill>
              <a:srgbClr val="C70E2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 txBox="1"/>
            <p:nvPr/>
          </p:nvSpPr>
          <p:spPr>
            <a:xfrm>
              <a:off x="38638" y="219715"/>
              <a:ext cx="11113398" cy="7142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5725" tIns="125725" rIns="125725" bIns="1257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lang="en-US" sz="33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Proposition</a:t>
              </a:r>
              <a:endParaRPr sz="3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4"/>
          <p:cNvSpPr txBox="1">
            <a:spLocks noGrp="1"/>
          </p:cNvSpPr>
          <p:nvPr>
            <p:ph type="body" idx="2"/>
          </p:nvPr>
        </p:nvSpPr>
        <p:spPr>
          <a:xfrm>
            <a:off x="360984" y="1470135"/>
            <a:ext cx="11190674" cy="487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87469" lvl="1" indent="0">
              <a:buClr>
                <a:srgbClr val="C00000"/>
              </a:buClr>
              <a:buSzPct val="100000"/>
              <a:buNone/>
            </a:pPr>
            <a:endParaRPr lang="en-US" sz="1800" dirty="0">
              <a:latin typeface="Roboto"/>
              <a:ea typeface="Roboto"/>
              <a:sym typeface="Roboto"/>
            </a:endParaRPr>
          </a:p>
          <a:p>
            <a:pPr marL="130269" indent="0">
              <a:buClr>
                <a:srgbClr val="C00000"/>
              </a:buClr>
              <a:buSzPct val="100000"/>
              <a:buNone/>
            </a:pPr>
            <a:endParaRPr dirty="0"/>
          </a:p>
        </p:txBody>
      </p:sp>
      <p:sp>
        <p:nvSpPr>
          <p:cNvPr id="168" name="Google Shape;168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800">
                <a:solidFill>
                  <a:schemeClr val="tx1"/>
                </a:solidFill>
              </a:rPr>
              <a:t>15</a:t>
            </a:fld>
            <a:endParaRPr sz="1800" dirty="0">
              <a:solidFill>
                <a:schemeClr val="tx1"/>
              </a:solidFill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520E54D5-F7C1-43F1-9FC1-180BDF78FF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4376823"/>
              </p:ext>
            </p:extLst>
          </p:nvPr>
        </p:nvGraphicFramePr>
        <p:xfrm>
          <a:off x="792742" y="1342687"/>
          <a:ext cx="82296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40634BFF-C33C-415E-8760-31ADBEA784FD}"/>
              </a:ext>
            </a:extLst>
          </p:cNvPr>
          <p:cNvSpPr/>
          <p:nvPr/>
        </p:nvSpPr>
        <p:spPr>
          <a:xfrm>
            <a:off x="8404515" y="1657350"/>
            <a:ext cx="2000250" cy="1814512"/>
          </a:xfrm>
          <a:prstGeom prst="ellipse">
            <a:avLst/>
          </a:prstGeom>
          <a:solidFill>
            <a:srgbClr val="0070C0"/>
          </a:solidFill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white"/>
                </a:solidFill>
                <a:latin typeface="Gill Sans MT" panose="020B0502020104020203"/>
              </a:rPr>
              <a:t>Parameters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F595886-23F3-4A2B-8F54-FC42F0FFD3A5}"/>
              </a:ext>
            </a:extLst>
          </p:cNvPr>
          <p:cNvSpPr/>
          <p:nvPr/>
        </p:nvSpPr>
        <p:spPr>
          <a:xfrm>
            <a:off x="8404515" y="4863467"/>
            <a:ext cx="2000250" cy="1814512"/>
          </a:xfrm>
          <a:prstGeom prst="ellipse">
            <a:avLst/>
          </a:prstGeom>
          <a:solidFill>
            <a:srgbClr val="0070C0"/>
          </a:solidFill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white"/>
                </a:solidFill>
                <a:latin typeface="Gill Sans MT" panose="020B0502020104020203"/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362717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4"/>
          <p:cNvGrpSpPr/>
          <p:nvPr/>
        </p:nvGrpSpPr>
        <p:grpSpPr>
          <a:xfrm>
            <a:off x="360984" y="551182"/>
            <a:ext cx="11190674" cy="791505"/>
            <a:chOff x="0" y="181077"/>
            <a:chExt cx="11190674" cy="791505"/>
          </a:xfrm>
        </p:grpSpPr>
        <p:sp>
          <p:nvSpPr>
            <p:cNvPr id="165" name="Google Shape;165;p4"/>
            <p:cNvSpPr/>
            <p:nvPr/>
          </p:nvSpPr>
          <p:spPr>
            <a:xfrm>
              <a:off x="0" y="181077"/>
              <a:ext cx="11190674" cy="791505"/>
            </a:xfrm>
            <a:prstGeom prst="roundRect">
              <a:avLst>
                <a:gd name="adj" fmla="val 16667"/>
              </a:avLst>
            </a:prstGeom>
            <a:solidFill>
              <a:srgbClr val="C70E2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 txBox="1"/>
            <p:nvPr/>
          </p:nvSpPr>
          <p:spPr>
            <a:xfrm>
              <a:off x="38638" y="219715"/>
              <a:ext cx="11113398" cy="7142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5725" tIns="125725" rIns="125725" bIns="1257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lang="en-US" sz="33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Proposition</a:t>
              </a:r>
              <a:endParaRPr sz="3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4"/>
          <p:cNvSpPr txBox="1">
            <a:spLocks noGrp="1"/>
          </p:cNvSpPr>
          <p:nvPr>
            <p:ph type="body" idx="2"/>
          </p:nvPr>
        </p:nvSpPr>
        <p:spPr>
          <a:xfrm>
            <a:off x="360984" y="1470135"/>
            <a:ext cx="11190674" cy="1387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0269" indent="0">
              <a:buClr>
                <a:srgbClr val="C00000"/>
              </a:buClr>
              <a:buSzPct val="100000"/>
              <a:buNone/>
            </a:pPr>
            <a:r>
              <a:rPr lang="en-US" dirty="0">
                <a:solidFill>
                  <a:schemeClr val="tx1"/>
                </a:solidFill>
              </a:rPr>
              <a:t>We generate this model using source files:</a:t>
            </a:r>
          </a:p>
          <a:p>
            <a:pPr marL="416019" indent="-285750">
              <a:buClr>
                <a:srgbClr val="00B05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B050"/>
                </a:solidFill>
              </a:rPr>
              <a:t>CUDA File (.cu File)</a:t>
            </a:r>
          </a:p>
          <a:p>
            <a:pPr marL="416019" indent="-285750">
              <a:buClr>
                <a:srgbClr val="00B05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B050"/>
                </a:solidFill>
              </a:rPr>
              <a:t>Specification File (.txt File)</a:t>
            </a:r>
          </a:p>
          <a:p>
            <a:pPr marL="130269" indent="0">
              <a:buClr>
                <a:srgbClr val="C00000"/>
              </a:buClr>
              <a:buSzPct val="100000"/>
              <a:buNone/>
            </a:pPr>
            <a:endParaRPr lang="en-US" dirty="0"/>
          </a:p>
        </p:txBody>
      </p:sp>
      <p:sp>
        <p:nvSpPr>
          <p:cNvPr id="168" name="Google Shape;168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800">
                <a:solidFill>
                  <a:schemeClr val="tx1"/>
                </a:solidFill>
              </a:rPr>
              <a:t>16</a:t>
            </a:fld>
            <a:endParaRPr sz="1800" dirty="0">
              <a:solidFill>
                <a:schemeClr val="tx1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61B0B95-2F84-4413-A6A6-8BEFAD7EF1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7139229"/>
              </p:ext>
            </p:extLst>
          </p:nvPr>
        </p:nvGraphicFramePr>
        <p:xfrm>
          <a:off x="1985963" y="2300287"/>
          <a:ext cx="8729664" cy="4400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loud 3">
            <a:extLst>
              <a:ext uri="{FF2B5EF4-FFF2-40B4-BE49-F238E27FC236}">
                <a16:creationId xmlns:a16="http://schemas.microsoft.com/office/drawing/2014/main" id="{159902F3-D2EF-48C9-9055-11CA5179ECE9}"/>
              </a:ext>
            </a:extLst>
          </p:cNvPr>
          <p:cNvSpPr/>
          <p:nvPr/>
        </p:nvSpPr>
        <p:spPr>
          <a:xfrm>
            <a:off x="2514600" y="4934834"/>
            <a:ext cx="1857375" cy="1585846"/>
          </a:xfrm>
          <a:prstGeom prst="cloud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/>
              <a:t>.cu File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1DDFC1B9-C2AA-4051-9FB8-F3C36E311ED6}"/>
              </a:ext>
            </a:extLst>
          </p:cNvPr>
          <p:cNvSpPr/>
          <p:nvPr/>
        </p:nvSpPr>
        <p:spPr>
          <a:xfrm>
            <a:off x="5027633" y="5092133"/>
            <a:ext cx="1857375" cy="1585846"/>
          </a:xfrm>
          <a:prstGeom prst="cloud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/>
              <a:t>.txt File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400A92EB-8C11-44E7-979E-A35FAF7D5897}"/>
              </a:ext>
            </a:extLst>
          </p:cNvPr>
          <p:cNvSpPr/>
          <p:nvPr/>
        </p:nvSpPr>
        <p:spPr>
          <a:xfrm>
            <a:off x="8347580" y="5092133"/>
            <a:ext cx="1857375" cy="1585846"/>
          </a:xfrm>
          <a:prstGeom prst="cloud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/>
              <a:t>.xml File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188C34-C776-44FD-B623-700058580944}"/>
              </a:ext>
            </a:extLst>
          </p:cNvPr>
          <p:cNvSpPr txBox="1"/>
          <p:nvPr/>
        </p:nvSpPr>
        <p:spPr>
          <a:xfrm>
            <a:off x="500062" y="3024998"/>
            <a:ext cx="5214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Produced file: </a:t>
            </a:r>
            <a:r>
              <a:rPr lang="en-US" b="1" dirty="0">
                <a:latin typeface="Roboto" panose="020B0604020202020204" charset="0"/>
                <a:ea typeface="Roboto" panose="020B0604020202020204" charset="0"/>
              </a:rPr>
              <a:t>XML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8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4" grpId="0" animBg="1"/>
      <p:bldP spid="10" grpId="0" animBg="1"/>
      <p:bldP spid="11" grpId="0" animBg="1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4"/>
          <p:cNvGrpSpPr/>
          <p:nvPr/>
        </p:nvGrpSpPr>
        <p:grpSpPr>
          <a:xfrm>
            <a:off x="360984" y="551182"/>
            <a:ext cx="11190674" cy="791505"/>
            <a:chOff x="0" y="181077"/>
            <a:chExt cx="11190674" cy="791505"/>
          </a:xfrm>
        </p:grpSpPr>
        <p:sp>
          <p:nvSpPr>
            <p:cNvPr id="165" name="Google Shape;165;p4"/>
            <p:cNvSpPr/>
            <p:nvPr/>
          </p:nvSpPr>
          <p:spPr>
            <a:xfrm>
              <a:off x="0" y="181077"/>
              <a:ext cx="11190674" cy="791505"/>
            </a:xfrm>
            <a:prstGeom prst="roundRect">
              <a:avLst>
                <a:gd name="adj" fmla="val 16667"/>
              </a:avLst>
            </a:prstGeom>
            <a:solidFill>
              <a:srgbClr val="C70E2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 txBox="1"/>
            <p:nvPr/>
          </p:nvSpPr>
          <p:spPr>
            <a:xfrm>
              <a:off x="38638" y="219715"/>
              <a:ext cx="11113398" cy="7142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5725" tIns="125725" rIns="125725" bIns="1257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lang="en-US" sz="33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Proposition</a:t>
              </a:r>
              <a:endParaRPr sz="3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4"/>
          <p:cNvSpPr txBox="1">
            <a:spLocks noGrp="1"/>
          </p:cNvSpPr>
          <p:nvPr>
            <p:ph type="body" idx="2"/>
          </p:nvPr>
        </p:nvSpPr>
        <p:spPr>
          <a:xfrm>
            <a:off x="360984" y="1470135"/>
            <a:ext cx="11190674" cy="930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6019" indent="-285750">
              <a:buClr>
                <a:srgbClr val="C000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b="1" dirty="0">
                <a:latin typeface="Roboto"/>
                <a:ea typeface="Roboto"/>
                <a:sym typeface="Roboto"/>
              </a:rPr>
              <a:t>Why CUDA Files?</a:t>
            </a:r>
          </a:p>
          <a:p>
            <a:pPr marL="416019" indent="-285750">
              <a:buClrTx/>
              <a:buSzPct val="100000"/>
              <a:buFont typeface="Wingdings" panose="05000000000000000000" pitchFamily="2" charset="2"/>
              <a:buChar char="à"/>
            </a:pPr>
            <a:r>
              <a:rPr lang="en-US" dirty="0"/>
              <a:t>Deploying a DNN over a Nvidia GPU.</a:t>
            </a:r>
            <a:endParaRPr lang="en-US" sz="1800" dirty="0">
              <a:latin typeface="Roboto"/>
              <a:ea typeface="Roboto"/>
              <a:sym typeface="Roboto"/>
            </a:endParaRPr>
          </a:p>
          <a:p>
            <a:pPr marL="130269" indent="0">
              <a:buClr>
                <a:srgbClr val="C00000"/>
              </a:buClr>
              <a:buSzPct val="100000"/>
              <a:buNone/>
            </a:pPr>
            <a:endParaRPr dirty="0"/>
          </a:p>
        </p:txBody>
      </p:sp>
      <p:sp>
        <p:nvSpPr>
          <p:cNvPr id="168" name="Google Shape;168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800">
                <a:solidFill>
                  <a:schemeClr val="tx1"/>
                </a:solidFill>
              </a:rPr>
              <a:t>17</a:t>
            </a:fld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E3A395-6410-43BD-87C1-2D34A5D5060A}"/>
              </a:ext>
            </a:extLst>
          </p:cNvPr>
          <p:cNvSpPr txBox="1"/>
          <p:nvPr/>
        </p:nvSpPr>
        <p:spPr>
          <a:xfrm>
            <a:off x="360984" y="2702355"/>
            <a:ext cx="9654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6019" indent="-285750">
              <a:buClr>
                <a:srgbClr val="C000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dirty="0">
                <a:latin typeface="Roboto" panose="020B0604020202020204" charset="0"/>
                <a:ea typeface="Roboto" panose="020B0604020202020204" charset="0"/>
              </a:rPr>
              <a:t>Why Specification Files?</a:t>
            </a:r>
          </a:p>
          <a:p>
            <a:pPr marL="416019" indent="-285750">
              <a:buClrTx/>
              <a:buSzPct val="100000"/>
              <a:buFont typeface="Wingdings" panose="05000000000000000000" pitchFamily="2" charset="2"/>
              <a:buChar char="à"/>
            </a:pPr>
            <a:r>
              <a:rPr lang="en-US" dirty="0">
                <a:latin typeface="Roboto" panose="020B0604020202020204" charset="0"/>
                <a:ea typeface="Roboto" panose="020B0604020202020204" charset="0"/>
                <a:sym typeface="Wingdings" panose="05000000000000000000" pitchFamily="2" charset="2"/>
              </a:rPr>
              <a:t>Contains real-time system parameters.</a:t>
            </a:r>
            <a:endParaRPr lang="en-US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215C03-D56A-4AE8-9A17-C6464B87CB37}"/>
              </a:ext>
            </a:extLst>
          </p:cNvPr>
          <p:cNvSpPr txBox="1"/>
          <p:nvPr/>
        </p:nvSpPr>
        <p:spPr>
          <a:xfrm>
            <a:off x="360984" y="3750778"/>
            <a:ext cx="10101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6019" indent="-285750">
              <a:buClr>
                <a:srgbClr val="C000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dirty="0">
                <a:latin typeface="Roboto" panose="020B0604020202020204" charset="0"/>
                <a:ea typeface="Roboto" panose="020B0604020202020204" charset="0"/>
                <a:sym typeface="Wingdings" panose="05000000000000000000" pitchFamily="2" charset="2"/>
              </a:rPr>
              <a:t>Why XML File?</a:t>
            </a:r>
          </a:p>
          <a:p>
            <a:pPr marL="130269" indent="0">
              <a:buClr>
                <a:srgbClr val="C00000"/>
              </a:buClr>
              <a:buSzPct val="100000"/>
              <a:buNone/>
            </a:pPr>
            <a:r>
              <a:rPr lang="en-US" b="1" dirty="0">
                <a:latin typeface="Roboto" panose="020B0604020202020204" charset="0"/>
                <a:ea typeface="Roboto" panose="020B0604020202020204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Roboto" panose="020B0604020202020204" charset="0"/>
                <a:ea typeface="Roboto" panose="020B0604020202020204" charset="0"/>
                <a:sym typeface="Wingdings" panose="05000000000000000000" pitchFamily="2" charset="2"/>
              </a:rPr>
              <a:t>Using the file as input for scheduling analysis tool called “</a:t>
            </a:r>
            <a:r>
              <a:rPr lang="en-US" i="1" dirty="0">
                <a:latin typeface="Roboto" panose="020B0604020202020204" charset="0"/>
                <a:ea typeface="Roboto" panose="020B0604020202020204" charset="0"/>
                <a:sym typeface="Wingdings" panose="05000000000000000000" pitchFamily="2" charset="2"/>
              </a:rPr>
              <a:t>Cheddar</a:t>
            </a:r>
            <a:r>
              <a:rPr lang="en-US" dirty="0">
                <a:latin typeface="Roboto" panose="020B0604020202020204" charset="0"/>
                <a:ea typeface="Roboto" panose="020B0604020202020204" charset="0"/>
                <a:sym typeface="Wingdings" panose="05000000000000000000" pitchFamily="2" charset="2"/>
              </a:rPr>
              <a:t>”.</a:t>
            </a:r>
            <a:endParaRPr lang="en-US" b="1" dirty="0">
              <a:latin typeface="Roboto" panose="020B0604020202020204" charset="0"/>
              <a:ea typeface="Roboto" panose="020B0604020202020204" charset="0"/>
              <a:sym typeface="Roboto"/>
            </a:endParaRPr>
          </a:p>
          <a:p>
            <a:endParaRPr lang="en-US" dirty="0">
              <a:latin typeface="Roboto" panose="020B0604020202020204" charset="0"/>
              <a:ea typeface="Roboto" panose="020B0604020202020204" charset="0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410BEAF-FF8F-46AF-BB01-8725C6F8C7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529607"/>
              </p:ext>
            </p:extLst>
          </p:nvPr>
        </p:nvGraphicFramePr>
        <p:xfrm>
          <a:off x="6566176" y="849174"/>
          <a:ext cx="4946844" cy="3102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Cloud 10">
            <a:extLst>
              <a:ext uri="{FF2B5EF4-FFF2-40B4-BE49-F238E27FC236}">
                <a16:creationId xmlns:a16="http://schemas.microsoft.com/office/drawing/2014/main" id="{D330201B-7CBD-4826-A8FB-781CACE8C968}"/>
              </a:ext>
            </a:extLst>
          </p:cNvPr>
          <p:cNvSpPr/>
          <p:nvPr/>
        </p:nvSpPr>
        <p:spPr>
          <a:xfrm>
            <a:off x="6866213" y="2653295"/>
            <a:ext cx="1052520" cy="1117972"/>
          </a:xfrm>
          <a:prstGeom prst="cloud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/>
              <a:t>.cu File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4B075C68-840A-4CE7-AEF9-7CA621A291E2}"/>
              </a:ext>
            </a:extLst>
          </p:cNvPr>
          <p:cNvSpPr/>
          <p:nvPr/>
        </p:nvSpPr>
        <p:spPr>
          <a:xfrm>
            <a:off x="8331894" y="2659654"/>
            <a:ext cx="1052520" cy="1117972"/>
          </a:xfrm>
          <a:prstGeom prst="cloud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/>
              <a:t>.txt File</a:t>
            </a:r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7D15E410-F3CB-4216-B70F-859E68B5CCDE}"/>
              </a:ext>
            </a:extLst>
          </p:cNvPr>
          <p:cNvSpPr/>
          <p:nvPr/>
        </p:nvSpPr>
        <p:spPr>
          <a:xfrm>
            <a:off x="10265934" y="2683398"/>
            <a:ext cx="1052520" cy="1117972"/>
          </a:xfrm>
          <a:prstGeom prst="cloud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/>
              <a:t>.xml File</a:t>
            </a:r>
          </a:p>
        </p:txBody>
      </p:sp>
    </p:spTree>
    <p:extLst>
      <p:ext uri="{BB962C8B-B14F-4D97-AF65-F5344CB8AC3E}">
        <p14:creationId xmlns:p14="http://schemas.microsoft.com/office/powerpoint/2010/main" val="259238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Graphic spid="10" grpId="0">
        <p:bldAsOne/>
      </p:bldGraphic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4"/>
          <p:cNvGrpSpPr/>
          <p:nvPr/>
        </p:nvGrpSpPr>
        <p:grpSpPr>
          <a:xfrm>
            <a:off x="360984" y="551182"/>
            <a:ext cx="11190674" cy="791505"/>
            <a:chOff x="0" y="181077"/>
            <a:chExt cx="11190674" cy="791505"/>
          </a:xfrm>
        </p:grpSpPr>
        <p:sp>
          <p:nvSpPr>
            <p:cNvPr id="165" name="Google Shape;165;p4"/>
            <p:cNvSpPr/>
            <p:nvPr/>
          </p:nvSpPr>
          <p:spPr>
            <a:xfrm>
              <a:off x="0" y="181077"/>
              <a:ext cx="11190674" cy="791505"/>
            </a:xfrm>
            <a:prstGeom prst="roundRect">
              <a:avLst>
                <a:gd name="adj" fmla="val 16667"/>
              </a:avLst>
            </a:prstGeom>
            <a:solidFill>
              <a:srgbClr val="C70E2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 txBox="1"/>
            <p:nvPr/>
          </p:nvSpPr>
          <p:spPr>
            <a:xfrm>
              <a:off x="38638" y="219715"/>
              <a:ext cx="11113398" cy="7142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5725" tIns="125725" rIns="125725" bIns="1257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lang="en-US" sz="33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Implementation - Rules</a:t>
              </a:r>
              <a:endParaRPr sz="3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4"/>
          <p:cNvSpPr txBox="1">
            <a:spLocks noGrp="1"/>
          </p:cNvSpPr>
          <p:nvPr>
            <p:ph type="body" idx="2"/>
          </p:nvPr>
        </p:nvSpPr>
        <p:spPr>
          <a:xfrm>
            <a:off x="360984" y="1470136"/>
            <a:ext cx="11190674" cy="1315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6019" indent="-285750">
              <a:buClr>
                <a:srgbClr val="C000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b="1" dirty="0">
                <a:latin typeface="Roboto"/>
                <a:ea typeface="Roboto"/>
                <a:sym typeface="Roboto"/>
              </a:rPr>
              <a:t>How do we collect the parameters from CUDA Files?</a:t>
            </a:r>
          </a:p>
          <a:p>
            <a:pPr marL="416019" indent="-285750">
              <a:buClrTx/>
              <a:buSzPct val="100000"/>
              <a:buFont typeface="Wingdings" panose="05000000000000000000" pitchFamily="2" charset="2"/>
              <a:buChar char="à"/>
            </a:pPr>
            <a:r>
              <a:rPr lang="en-US" sz="1800" dirty="0">
                <a:latin typeface="Roboto"/>
                <a:ea typeface="Roboto"/>
                <a:sym typeface="Roboto"/>
              </a:rPr>
              <a:t>We propose a set of 10 </a:t>
            </a:r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sym typeface="Roboto"/>
              </a:rPr>
              <a:t>Rules</a:t>
            </a:r>
            <a:r>
              <a:rPr lang="en-US" sz="1800" dirty="0">
                <a:latin typeface="Roboto"/>
                <a:ea typeface="Roboto"/>
                <a:sym typeface="Roboto"/>
              </a:rPr>
              <a:t> to be applied in order to </a:t>
            </a:r>
            <a:r>
              <a:rPr lang="en-US" sz="1800" u="sng" dirty="0">
                <a:latin typeface="Roboto"/>
                <a:ea typeface="Roboto"/>
                <a:sym typeface="Roboto"/>
              </a:rPr>
              <a:t>accurately detect and capture</a:t>
            </a:r>
            <a:r>
              <a:rPr lang="en-US" sz="1800" dirty="0">
                <a:latin typeface="Roboto"/>
                <a:ea typeface="Roboto"/>
                <a:sym typeface="Roboto"/>
              </a:rPr>
              <a:t> the parameters in the CUDA file.</a:t>
            </a:r>
          </a:p>
          <a:p>
            <a:pPr marL="130269" indent="0">
              <a:buClr>
                <a:srgbClr val="C00000"/>
              </a:buClr>
              <a:buSzPct val="100000"/>
              <a:buNone/>
            </a:pPr>
            <a:endParaRPr lang="en-US" sz="1800" dirty="0">
              <a:latin typeface="Roboto"/>
              <a:ea typeface="Roboto"/>
              <a:sym typeface="Roboto"/>
            </a:endParaRPr>
          </a:p>
          <a:p>
            <a:pPr marL="130269" indent="0">
              <a:buClr>
                <a:srgbClr val="C00000"/>
              </a:buClr>
              <a:buSzPct val="100000"/>
              <a:buNone/>
            </a:pPr>
            <a:endParaRPr dirty="0"/>
          </a:p>
        </p:txBody>
      </p:sp>
      <p:sp>
        <p:nvSpPr>
          <p:cNvPr id="168" name="Google Shape;168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800">
                <a:solidFill>
                  <a:schemeClr val="tx1"/>
                </a:solidFill>
              </a:rPr>
              <a:t>18</a:t>
            </a:fld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CBD277-1E6B-4E2C-B74D-E5E50302F7D4}"/>
              </a:ext>
            </a:extLst>
          </p:cNvPr>
          <p:cNvSpPr txBox="1"/>
          <p:nvPr/>
        </p:nvSpPr>
        <p:spPr>
          <a:xfrm>
            <a:off x="399622" y="2786064"/>
            <a:ext cx="113447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b="1" dirty="0"/>
              <a:t>Rules:</a:t>
            </a:r>
          </a:p>
          <a:p>
            <a:pPr marL="342900" indent="-342900" algn="justLow">
              <a:buFont typeface="+mj-lt"/>
              <a:buAutoNum type="arabicPeriod"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CUDA kernel function name: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Example: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/>
              <a:t>__global__ void FullyConnected(float *input, float *output)</a:t>
            </a:r>
            <a:r>
              <a:rPr lang="en-US" dirty="0"/>
              <a:t>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>
                <a:latin typeface="Roboto" panose="020B0604020202020204" charset="0"/>
                <a:ea typeface="Roboto" panose="020B0604020202020204" charset="0"/>
                <a:sym typeface="Wingdings" panose="05000000000000000000" pitchFamily="2" charset="2"/>
              </a:rPr>
              <a:t>GPU Task</a:t>
            </a:r>
          </a:p>
          <a:p>
            <a:endParaRPr lang="en-US" b="1" i="1" dirty="0">
              <a:latin typeface="Roboto" panose="020B0604020202020204" charset="0"/>
              <a:ea typeface="Roboto" panose="020B060402020202020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>
                <a:sym typeface="Wingdings" panose="05000000000000000000" pitchFamily="2" charset="2"/>
              </a:rPr>
              <a:t>host void Kernel(int data)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>
                <a:latin typeface="Roboto" panose="020B0604020202020204" charset="0"/>
                <a:ea typeface="Roboto" panose="020B0604020202020204" charset="0"/>
                <a:sym typeface="Wingdings" panose="05000000000000000000" pitchFamily="2" charset="2"/>
              </a:rPr>
              <a:t>CPU Task</a:t>
            </a:r>
            <a:endParaRPr lang="en-US" i="1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EEE21F-A2CB-42E5-BBDC-823094FAB0D7}"/>
              </a:ext>
            </a:extLst>
          </p:cNvPr>
          <p:cNvSpPr txBox="1"/>
          <p:nvPr/>
        </p:nvSpPr>
        <p:spPr>
          <a:xfrm>
            <a:off x="4067713" y="3337788"/>
            <a:ext cx="2257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i="1" dirty="0"/>
              <a:t>host</a:t>
            </a:r>
            <a:r>
              <a:rPr lang="en-US" dirty="0"/>
              <a:t>”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>
                <a:solidFill>
                  <a:srgbClr val="007434"/>
                </a:solidFill>
              </a:rPr>
              <a:t>CPU Task.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A54DAB-1C58-4E38-B19C-736487E51CAF}"/>
              </a:ext>
            </a:extLst>
          </p:cNvPr>
          <p:cNvSpPr txBox="1"/>
          <p:nvPr/>
        </p:nvSpPr>
        <p:spPr>
          <a:xfrm>
            <a:off x="4029075" y="2877260"/>
            <a:ext cx="237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i="1" dirty="0"/>
              <a:t>global</a:t>
            </a:r>
            <a:r>
              <a:rPr lang="en-US" dirty="0"/>
              <a:t>”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>
                <a:solidFill>
                  <a:srgbClr val="007434"/>
                </a:solidFill>
              </a:rPr>
              <a:t>GPU Task.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B41C86A5-5A52-4EDC-8711-862EEED128F2}"/>
              </a:ext>
            </a:extLst>
          </p:cNvPr>
          <p:cNvSpPr/>
          <p:nvPr/>
        </p:nvSpPr>
        <p:spPr>
          <a:xfrm>
            <a:off x="3696238" y="2877260"/>
            <a:ext cx="371475" cy="76509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5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4"/>
          <p:cNvGrpSpPr/>
          <p:nvPr/>
        </p:nvGrpSpPr>
        <p:grpSpPr>
          <a:xfrm>
            <a:off x="360984" y="551182"/>
            <a:ext cx="11190674" cy="791505"/>
            <a:chOff x="0" y="181077"/>
            <a:chExt cx="11190674" cy="791505"/>
          </a:xfrm>
        </p:grpSpPr>
        <p:sp>
          <p:nvSpPr>
            <p:cNvPr id="165" name="Google Shape;165;p4"/>
            <p:cNvSpPr/>
            <p:nvPr/>
          </p:nvSpPr>
          <p:spPr>
            <a:xfrm>
              <a:off x="0" y="181077"/>
              <a:ext cx="11190674" cy="791505"/>
            </a:xfrm>
            <a:prstGeom prst="roundRect">
              <a:avLst>
                <a:gd name="adj" fmla="val 16667"/>
              </a:avLst>
            </a:prstGeom>
            <a:solidFill>
              <a:srgbClr val="C70E2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 txBox="1"/>
            <p:nvPr/>
          </p:nvSpPr>
          <p:spPr>
            <a:xfrm>
              <a:off x="38638" y="219715"/>
              <a:ext cx="11113398" cy="7142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5725" tIns="125725" rIns="125725" bIns="1257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lang="en-US" sz="33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Implementation - Rules</a:t>
              </a:r>
              <a:endParaRPr sz="3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800">
                <a:solidFill>
                  <a:schemeClr val="tx1"/>
                </a:solidFill>
              </a:rPr>
              <a:t>19</a:t>
            </a:fld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CBD277-1E6B-4E2C-B74D-E5E50302F7D4}"/>
              </a:ext>
            </a:extLst>
          </p:cNvPr>
          <p:cNvSpPr txBox="1"/>
          <p:nvPr/>
        </p:nvSpPr>
        <p:spPr>
          <a:xfrm>
            <a:off x="360984" y="1620851"/>
            <a:ext cx="113447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b="1" dirty="0"/>
              <a:t>Rules:</a:t>
            </a:r>
          </a:p>
          <a:p>
            <a:pPr marL="342900" indent="-342900" algn="justLow">
              <a:buFont typeface="+mj-lt"/>
              <a:buAutoNum type="arabicPeriod" startAt="2"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Identification of the </a:t>
            </a:r>
            <a:r>
              <a:rPr lang="en-US" i="1" dirty="0">
                <a:latin typeface="Roboto" panose="020B0604020202020204" charset="0"/>
                <a:ea typeface="Roboto" panose="020B0604020202020204" charset="0"/>
              </a:rPr>
              <a:t>Stream</a:t>
            </a:r>
            <a:r>
              <a:rPr lang="en-US" b="1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parameter:</a:t>
            </a:r>
          </a:p>
          <a:p>
            <a:pPr marL="285750" indent="-285750" algn="justLow">
              <a:buFont typeface="Wingdings" panose="05000000000000000000" pitchFamily="2" charset="2"/>
              <a:buChar char="à"/>
            </a:pPr>
            <a:r>
              <a:rPr lang="en-US" dirty="0">
                <a:solidFill>
                  <a:srgbClr val="007434"/>
                </a:solidFill>
                <a:latin typeface="Roboto" panose="020B0604020202020204" charset="0"/>
                <a:ea typeface="Roboto" panose="020B0604020202020204" charset="0"/>
              </a:rPr>
              <a:t>Through the </a:t>
            </a:r>
            <a:r>
              <a:rPr lang="en-US" i="1" dirty="0">
                <a:solidFill>
                  <a:srgbClr val="007434"/>
                </a:solidFill>
                <a:latin typeface="Roboto" panose="020B0604020202020204" charset="0"/>
                <a:ea typeface="Roboto" panose="020B0604020202020204" charset="0"/>
              </a:rPr>
              <a:t>arguments</a:t>
            </a:r>
            <a:r>
              <a:rPr lang="en-US" dirty="0">
                <a:solidFill>
                  <a:srgbClr val="007434"/>
                </a:solidFill>
                <a:latin typeface="Roboto" panose="020B0604020202020204" charset="0"/>
                <a:ea typeface="Roboto" panose="020B0604020202020204" charset="0"/>
              </a:rPr>
              <a:t> when calling the kernel function.</a:t>
            </a:r>
          </a:p>
          <a:p>
            <a:pPr marL="285750" indent="-285750" algn="justLow">
              <a:buFont typeface="Wingdings" panose="05000000000000000000" pitchFamily="2" charset="2"/>
              <a:buChar char="à"/>
            </a:pPr>
            <a:endParaRPr lang="en-US" dirty="0">
              <a:solidFill>
                <a:srgbClr val="00B050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algn="justLow"/>
            <a:r>
              <a:rPr lang="en-US" dirty="0">
                <a:latin typeface="Roboto" panose="020B0604020202020204" charset="0"/>
                <a:ea typeface="Roboto" panose="020B0604020202020204" charset="0"/>
              </a:rPr>
              <a:t>3. Identification of the </a:t>
            </a:r>
            <a:r>
              <a:rPr lang="en-US" i="1" dirty="0">
                <a:latin typeface="Roboto" panose="020B0604020202020204" charset="0"/>
                <a:ea typeface="Roboto" panose="020B0604020202020204" charset="0"/>
              </a:rPr>
              <a:t>Next</a:t>
            </a:r>
            <a:r>
              <a:rPr lang="en-US" b="1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parameter:</a:t>
            </a:r>
          </a:p>
          <a:p>
            <a:pPr algn="justLow"/>
            <a:r>
              <a:rPr lang="en-US" dirty="0">
                <a:solidFill>
                  <a:srgbClr val="007434"/>
                </a:solidFill>
                <a:latin typeface="Roboto" panose="020B0604020202020204" charset="0"/>
                <a:ea typeface="Roboto" panose="020B0604020202020204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B050"/>
                </a:solidFill>
                <a:latin typeface="Roboto" panose="020B0604020202020204" charset="0"/>
                <a:ea typeface="Roboto" panose="020B0604020202020204" charset="0"/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007434"/>
                </a:solidFill>
                <a:latin typeface="Roboto" panose="020B0604020202020204" charset="0"/>
                <a:ea typeface="Roboto" panose="020B0604020202020204" charset="0"/>
                <a:sym typeface="Wingdings" panose="05000000000000000000" pitchFamily="2" charset="2"/>
              </a:rPr>
              <a:t>The n</a:t>
            </a:r>
            <a:r>
              <a:rPr lang="en-US" dirty="0">
                <a:solidFill>
                  <a:srgbClr val="007434"/>
                </a:solidFill>
                <a:latin typeface="Roboto" panose="020B0604020202020204" charset="0"/>
                <a:ea typeface="Roboto" panose="020B0604020202020204" charset="0"/>
              </a:rPr>
              <a:t>ext kernel to execute is just the following kernel function in the queue of its stream.</a:t>
            </a:r>
          </a:p>
          <a:p>
            <a:pPr algn="justLow"/>
            <a:endParaRPr lang="en-US" dirty="0">
              <a:latin typeface="Roboto" panose="020B0604020202020204" charset="0"/>
              <a:ea typeface="Roboto" panose="020B0604020202020204" charset="0"/>
            </a:endParaRPr>
          </a:p>
          <a:p>
            <a:pPr algn="justLow"/>
            <a:endParaRPr lang="en-US" dirty="0">
              <a:solidFill>
                <a:srgbClr val="00B050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9655E3-8397-4859-AF0D-CFAACD7F8DF6}"/>
              </a:ext>
            </a:extLst>
          </p:cNvPr>
          <p:cNvSpPr/>
          <p:nvPr/>
        </p:nvSpPr>
        <p:spPr>
          <a:xfrm>
            <a:off x="360984" y="3623861"/>
            <a:ext cx="61722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Example: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/>
              <a:t>DNN_Kernel_1&lt;&lt;&lt;grid, block, 0, stream_A&gt;&gt;&gt;(data1, data2);</a:t>
            </a:r>
          </a:p>
          <a:p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>
                <a:latin typeface="Roboto" panose="020B0604020202020204" charset="0"/>
                <a:ea typeface="Roboto" panose="020B0604020202020204" charset="0"/>
                <a:sym typeface="Wingdings" panose="05000000000000000000" pitchFamily="2" charset="2"/>
              </a:rPr>
              <a:t>Stream_A</a:t>
            </a:r>
          </a:p>
          <a:p>
            <a:endParaRPr lang="en-US" b="1" i="1" dirty="0">
              <a:latin typeface="Roboto" panose="020B0604020202020204" charset="0"/>
              <a:ea typeface="Roboto" panose="020B060402020202020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/>
              <a:t>DNN_Kernel_2&lt;&lt;&lt;grid, block, 0, </a:t>
            </a:r>
            <a:r>
              <a:rPr lang="en-US" i="1" dirty="0" err="1"/>
              <a:t>stream_B</a:t>
            </a:r>
            <a:r>
              <a:rPr lang="en-US" i="1" dirty="0"/>
              <a:t>&gt;&gt;&gt;(data3, data4);</a:t>
            </a:r>
          </a:p>
          <a:p>
            <a:r>
              <a:rPr lang="en-US" i="1" dirty="0"/>
              <a:t>-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>
                <a:latin typeface="Roboto" panose="020B0604020202020204" charset="0"/>
                <a:ea typeface="Roboto" panose="020B0604020202020204" charset="0"/>
                <a:sym typeface="Wingdings" panose="05000000000000000000" pitchFamily="2" charset="2"/>
              </a:rPr>
              <a:t>Stream_B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502E72-FA83-4DE8-948D-9421F732E040}"/>
              </a:ext>
            </a:extLst>
          </p:cNvPr>
          <p:cNvSpPr txBox="1"/>
          <p:nvPr/>
        </p:nvSpPr>
        <p:spPr>
          <a:xfrm>
            <a:off x="6393800" y="4177858"/>
            <a:ext cx="595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/>
              <a:t>DNN_Kernel_1&lt;&lt;&lt;grid, block, 0, </a:t>
            </a:r>
            <a:r>
              <a:rPr lang="en-US" i="1" dirty="0">
                <a:solidFill>
                  <a:srgbClr val="7030A0"/>
                </a:solidFill>
              </a:rPr>
              <a:t>stream_A</a:t>
            </a:r>
            <a:r>
              <a:rPr lang="en-US" i="1" dirty="0"/>
              <a:t>&gt;&gt;&gt;(data1, data2);</a:t>
            </a:r>
          </a:p>
          <a:p>
            <a:r>
              <a:rPr lang="en-US" i="1" dirty="0"/>
              <a:t>DNN_Kernel_2&lt;&lt;&lt;grid, block, 0, stream_B&gt;&gt;&gt;(data3, data4);</a:t>
            </a:r>
          </a:p>
          <a:p>
            <a:r>
              <a:rPr lang="en-US" i="1" dirty="0"/>
              <a:t>DNN_Kernel_3&lt;&lt;&lt;grid, block, 0, </a:t>
            </a:r>
            <a:r>
              <a:rPr lang="en-US" i="1" dirty="0">
                <a:solidFill>
                  <a:srgbClr val="7030A0"/>
                </a:solidFill>
              </a:rPr>
              <a:t>stream_A</a:t>
            </a:r>
            <a:r>
              <a:rPr lang="en-US" i="1" dirty="0"/>
              <a:t>&gt;&gt;&gt;(data1, data3);</a:t>
            </a:r>
          </a:p>
          <a:p>
            <a:endParaRPr lang="en-US" i="1" dirty="0"/>
          </a:p>
          <a:p>
            <a:r>
              <a:rPr lang="en-US" b="1" dirty="0">
                <a:latin typeface="Roboto" panose="020B0604020202020204" charset="0"/>
                <a:ea typeface="Roboto" panose="020B0604020202020204" charset="0"/>
                <a:sym typeface="Wingdings" panose="05000000000000000000" pitchFamily="2" charset="2"/>
              </a:rPr>
              <a:t> Next of </a:t>
            </a:r>
            <a:r>
              <a:rPr lang="en-US" b="1" i="1" dirty="0">
                <a:latin typeface="Roboto" panose="020B0604020202020204" charset="0"/>
                <a:ea typeface="Roboto" panose="020B0604020202020204" charset="0"/>
                <a:sym typeface="Wingdings" panose="05000000000000000000" pitchFamily="2" charset="2"/>
              </a:rPr>
              <a:t>DNN_Kernel_1</a:t>
            </a:r>
            <a:r>
              <a:rPr lang="en-US" b="1" dirty="0">
                <a:latin typeface="Roboto" panose="020B0604020202020204" charset="0"/>
                <a:ea typeface="Roboto" panose="020B0604020202020204" charset="0"/>
                <a:sym typeface="Wingdings" panose="05000000000000000000" pitchFamily="2" charset="2"/>
              </a:rPr>
              <a:t>: </a:t>
            </a:r>
            <a:r>
              <a:rPr lang="en-US" b="1" i="1" dirty="0">
                <a:latin typeface="Roboto" panose="020B0604020202020204" charset="0"/>
                <a:ea typeface="Roboto" panose="020B0604020202020204" charset="0"/>
                <a:sym typeface="Wingdings" panose="05000000000000000000" pitchFamily="2" charset="2"/>
              </a:rPr>
              <a:t>DNN_Kernel_3</a:t>
            </a:r>
            <a:endParaRPr lang="en-US" b="1" i="1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6C0E47-C5C6-40D1-8B35-B368B3479A3D}"/>
              </a:ext>
            </a:extLst>
          </p:cNvPr>
          <p:cNvSpPr/>
          <p:nvPr/>
        </p:nvSpPr>
        <p:spPr>
          <a:xfrm>
            <a:off x="360983" y="4039358"/>
            <a:ext cx="5832613" cy="1754327"/>
          </a:xfrm>
          <a:prstGeom prst="roundRect">
            <a:avLst/>
          </a:prstGeom>
          <a:noFill/>
          <a:ln w="19050"/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503A39B-0BCD-42EA-B257-21C46C5763A9}"/>
              </a:ext>
            </a:extLst>
          </p:cNvPr>
          <p:cNvSpPr/>
          <p:nvPr/>
        </p:nvSpPr>
        <p:spPr>
          <a:xfrm>
            <a:off x="6393800" y="4039358"/>
            <a:ext cx="5832613" cy="1754327"/>
          </a:xfrm>
          <a:prstGeom prst="roundRect">
            <a:avLst/>
          </a:prstGeom>
          <a:noFill/>
          <a:ln w="19050"/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5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 Medium"/>
              <a:buNone/>
            </a:pPr>
            <a:r>
              <a:rPr lang="en-US" sz="2800" b="1" dirty="0">
                <a:solidFill>
                  <a:srgbClr val="00B0F0"/>
                </a:solidFill>
                <a:latin typeface="Roboto"/>
                <a:ea typeface="Roboto"/>
                <a:sym typeface="Rubik"/>
              </a:rPr>
              <a:t>Outline</a:t>
            </a:r>
            <a:endParaRPr sz="2800" b="1" dirty="0">
              <a:solidFill>
                <a:srgbClr val="00B0F0"/>
              </a:solidFill>
              <a:latin typeface="Roboto"/>
              <a:ea typeface="Roboto"/>
              <a:sym typeface="Rubik"/>
            </a:endParaRPr>
          </a:p>
        </p:txBody>
      </p:sp>
      <p:sp>
        <p:nvSpPr>
          <p:cNvPr id="148" name="Google Shape;148;p2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73168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" panose="05000000000000000000" pitchFamily="2" charset="2"/>
              <a:buChar char="v"/>
            </a:pPr>
            <a:r>
              <a:rPr lang="en-US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Presentation</a:t>
            </a:r>
          </a:p>
          <a:p>
            <a:pPr marL="473168" indent="-342900">
              <a:buFont typeface="Wingdings" panose="05000000000000000000" pitchFamily="2" charset="2"/>
              <a:buChar char="v"/>
            </a:pPr>
            <a:r>
              <a:rPr lang="en-US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3168" lvl="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3168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Proposition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3168" lvl="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3168" lvl="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3168" lvl="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473168" lvl="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work</a:t>
            </a:r>
          </a:p>
        </p:txBody>
      </p:sp>
      <p:sp>
        <p:nvSpPr>
          <p:cNvPr id="149" name="Google Shape;149;p2"/>
          <p:cNvSpPr txBox="1">
            <a:spLocks noGrp="1"/>
          </p:cNvSpPr>
          <p:nvPr>
            <p:ph type="sldNum" idx="12"/>
          </p:nvPr>
        </p:nvSpPr>
        <p:spPr>
          <a:xfrm>
            <a:off x="11601450" y="6400800"/>
            <a:ext cx="690956" cy="54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800">
                <a:solidFill>
                  <a:schemeClr val="tx1"/>
                </a:solidFill>
              </a:rPr>
              <a:t>2</a:t>
            </a:fld>
            <a:endParaRPr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4"/>
          <p:cNvGrpSpPr/>
          <p:nvPr/>
        </p:nvGrpSpPr>
        <p:grpSpPr>
          <a:xfrm>
            <a:off x="360984" y="551182"/>
            <a:ext cx="11190674" cy="791505"/>
            <a:chOff x="0" y="181077"/>
            <a:chExt cx="11190674" cy="791505"/>
          </a:xfrm>
        </p:grpSpPr>
        <p:sp>
          <p:nvSpPr>
            <p:cNvPr id="165" name="Google Shape;165;p4"/>
            <p:cNvSpPr/>
            <p:nvPr/>
          </p:nvSpPr>
          <p:spPr>
            <a:xfrm>
              <a:off x="0" y="181077"/>
              <a:ext cx="11190674" cy="791505"/>
            </a:xfrm>
            <a:prstGeom prst="roundRect">
              <a:avLst>
                <a:gd name="adj" fmla="val 16667"/>
              </a:avLst>
            </a:prstGeom>
            <a:solidFill>
              <a:srgbClr val="C70E2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 txBox="1"/>
            <p:nvPr/>
          </p:nvSpPr>
          <p:spPr>
            <a:xfrm>
              <a:off x="38638" y="219715"/>
              <a:ext cx="11113398" cy="7142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5725" tIns="125725" rIns="125725" bIns="1257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lang="en-US" sz="33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Implementation - Rules</a:t>
              </a:r>
              <a:endParaRPr sz="3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800">
                <a:solidFill>
                  <a:schemeClr val="tx1"/>
                </a:solidFill>
              </a:rPr>
              <a:t>20</a:t>
            </a:fld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CBD277-1E6B-4E2C-B74D-E5E50302F7D4}"/>
              </a:ext>
            </a:extLst>
          </p:cNvPr>
          <p:cNvSpPr txBox="1"/>
          <p:nvPr/>
        </p:nvSpPr>
        <p:spPr>
          <a:xfrm>
            <a:off x="360984" y="1620851"/>
            <a:ext cx="113447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b="1" dirty="0"/>
              <a:t>Rules:</a:t>
            </a:r>
          </a:p>
          <a:p>
            <a:pPr marL="342900" indent="-342900" algn="justLow">
              <a:buFont typeface="+mj-lt"/>
              <a:buAutoNum type="arabicPeriod" startAt="4"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A GPU task associates a CPU task.</a:t>
            </a:r>
          </a:p>
          <a:p>
            <a:pPr marL="285750" indent="-285750" algn="justLow">
              <a:buFont typeface="Wingdings" panose="05000000000000000000" pitchFamily="2" charset="2"/>
              <a:buChar char="à"/>
            </a:pPr>
            <a:r>
              <a:rPr lang="en-US" dirty="0">
                <a:solidFill>
                  <a:srgbClr val="007434"/>
                </a:solidFill>
                <a:latin typeface="Roboto" panose="020B0604020202020204" charset="0"/>
                <a:ea typeface="Roboto" panose="020B0604020202020204" charset="0"/>
              </a:rPr>
              <a:t>Due to memory management, when a GPU task is detected, a CPU will also be created for it.</a:t>
            </a:r>
          </a:p>
          <a:p>
            <a:pPr marL="285750" indent="-285750" algn="justLow">
              <a:buFont typeface="Wingdings" panose="05000000000000000000" pitchFamily="2" charset="2"/>
              <a:buChar char="à"/>
            </a:pPr>
            <a:endParaRPr lang="en-US" dirty="0">
              <a:solidFill>
                <a:srgbClr val="00B050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indent="-342900" algn="justLow">
              <a:buFont typeface="+mj-lt"/>
              <a:buAutoNum type="arabicPeriod" startAt="5"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Identification of the </a:t>
            </a:r>
            <a:r>
              <a:rPr lang="en-US" i="1" dirty="0">
                <a:latin typeface="Roboto" panose="020B0604020202020204" charset="0"/>
                <a:ea typeface="Roboto" panose="020B0604020202020204" charset="0"/>
              </a:rPr>
              <a:t>size</a:t>
            </a:r>
            <a:r>
              <a:rPr lang="en-US" b="1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parameter:</a:t>
            </a:r>
          </a:p>
          <a:p>
            <a:pPr algn="justLow"/>
            <a:r>
              <a:rPr lang="en-US" dirty="0">
                <a:solidFill>
                  <a:srgbClr val="007434"/>
                </a:solidFill>
                <a:latin typeface="Roboto" panose="020B0604020202020204" charset="0"/>
                <a:ea typeface="Roboto" panose="020B0604020202020204" charset="0"/>
                <a:sym typeface="Wingdings" panose="05000000000000000000" pitchFamily="2" charset="2"/>
              </a:rPr>
              <a:t> The size is the number of blocks which can be determined in the code through dimensions of the </a:t>
            </a:r>
            <a:r>
              <a:rPr lang="en-US" i="1" u="sng" dirty="0">
                <a:solidFill>
                  <a:srgbClr val="007434"/>
                </a:solidFill>
                <a:latin typeface="Roboto" panose="020B0604020202020204" charset="0"/>
                <a:ea typeface="Roboto" panose="020B0604020202020204" charset="0"/>
                <a:sym typeface="Wingdings" panose="05000000000000000000" pitchFamily="2" charset="2"/>
              </a:rPr>
              <a:t>dim3 gridDim</a:t>
            </a:r>
            <a:r>
              <a:rPr lang="en-US" dirty="0">
                <a:solidFill>
                  <a:srgbClr val="007434"/>
                </a:solidFill>
                <a:latin typeface="Roboto" panose="020B0604020202020204" charset="0"/>
                <a:ea typeface="Roboto" panose="020B0604020202020204" charset="0"/>
                <a:sym typeface="Wingdings" panose="05000000000000000000" pitchFamily="2" charset="2"/>
              </a:rPr>
              <a:t> function.</a:t>
            </a:r>
            <a:endParaRPr lang="en-US" dirty="0">
              <a:solidFill>
                <a:srgbClr val="007434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algn="justLow"/>
            <a:endParaRPr lang="en-US" dirty="0">
              <a:solidFill>
                <a:srgbClr val="00B050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9655E3-8397-4859-AF0D-CFAACD7F8DF6}"/>
              </a:ext>
            </a:extLst>
          </p:cNvPr>
          <p:cNvSpPr/>
          <p:nvPr/>
        </p:nvSpPr>
        <p:spPr>
          <a:xfrm>
            <a:off x="360984" y="3623861"/>
            <a:ext cx="61722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Example: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/>
              <a:t>__global__ void FullyConnected(float *input, float *output)</a:t>
            </a:r>
            <a:r>
              <a:rPr lang="en-US" dirty="0"/>
              <a:t> </a:t>
            </a:r>
            <a:endParaRPr lang="en-US" b="1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>
                <a:latin typeface="Roboto" panose="020B0604020202020204" charset="0"/>
                <a:ea typeface="Roboto" panose="020B0604020202020204" charset="0"/>
                <a:sym typeface="Wingdings" panose="05000000000000000000" pitchFamily="2" charset="2"/>
              </a:rPr>
              <a:t>GPU Task detected</a:t>
            </a:r>
          </a:p>
          <a:p>
            <a:endParaRPr lang="en-US" b="1" i="1" dirty="0">
              <a:latin typeface="Roboto" panose="020B0604020202020204" charset="0"/>
              <a:ea typeface="Roboto" panose="020B0604020202020204" charset="0"/>
              <a:sym typeface="Wingdings" panose="05000000000000000000" pitchFamily="2" charset="2"/>
            </a:endParaRPr>
          </a:p>
          <a:p>
            <a:r>
              <a:rPr lang="en-US" b="1" i="1" dirty="0">
                <a:latin typeface="Roboto" panose="020B0604020202020204" charset="0"/>
                <a:ea typeface="Roboto" panose="020B0604020202020204" charset="0"/>
                <a:sym typeface="Wingdings" panose="05000000000000000000" pitchFamily="2" charset="2"/>
              </a:rPr>
              <a:t>Tasks: </a:t>
            </a:r>
          </a:p>
          <a:p>
            <a:r>
              <a:rPr lang="en-US" b="1" i="1" dirty="0">
                <a:latin typeface="Roboto" panose="020B0604020202020204" charset="0"/>
                <a:ea typeface="Roboto" panose="020B0604020202020204" charset="0"/>
                <a:sym typeface="Wingdings" panose="05000000000000000000" pitchFamily="2" charset="2"/>
              </a:rPr>
              <a:t>GPU Task </a:t>
            </a:r>
            <a:r>
              <a:rPr lang="en-US" b="1" i="1" dirty="0">
                <a:latin typeface="Roboto" panose="020B0604020202020204" charset="0"/>
                <a:ea typeface="Roboto" panose="020B0604020202020204" charset="0"/>
              </a:rPr>
              <a:t>ζ</a:t>
            </a:r>
            <a:r>
              <a:rPr lang="en-US" b="1" i="1" baseline="-25000" dirty="0">
                <a:latin typeface="Roboto" panose="020B0604020202020204" charset="0"/>
                <a:ea typeface="Roboto" panose="020B0604020202020204" charset="0"/>
                <a:sym typeface="Wingdings" panose="05000000000000000000" pitchFamily="2" charset="2"/>
              </a:rPr>
              <a:t>1</a:t>
            </a:r>
            <a:r>
              <a:rPr lang="en-US" b="1" i="1" dirty="0">
                <a:latin typeface="Roboto" panose="020B0604020202020204" charset="0"/>
                <a:ea typeface="Roboto" panose="020B0604020202020204" charset="0"/>
                <a:sym typeface="Wingdings" panose="05000000000000000000" pitchFamily="2" charset="2"/>
              </a:rPr>
              <a:t> , CPU Task </a:t>
            </a:r>
            <a:r>
              <a:rPr lang="en-US" b="1" i="1" dirty="0">
                <a:latin typeface="Roboto" panose="020B0604020202020204" charset="0"/>
                <a:ea typeface="Roboto" panose="020B0604020202020204" charset="0"/>
              </a:rPr>
              <a:t>ζ</a:t>
            </a:r>
            <a:r>
              <a:rPr lang="en-US" b="1" i="1" baseline="-25000" dirty="0">
                <a:latin typeface="Roboto" panose="020B0604020202020204" charset="0"/>
                <a:ea typeface="Roboto" panose="020B0604020202020204" charset="0"/>
                <a:sym typeface="Wingdings" panose="05000000000000000000" pitchFamily="2" charset="2"/>
              </a:rPr>
              <a:t>1</a:t>
            </a:r>
            <a:r>
              <a:rPr lang="en-US" b="1" i="1" dirty="0">
                <a:latin typeface="Roboto" panose="020B0604020202020204" charset="0"/>
                <a:ea typeface="Roboto" panose="020B0604020202020204" charset="0"/>
                <a:sym typeface="Wingdings" panose="05000000000000000000" pitchFamily="2" charset="2"/>
              </a:rPr>
              <a:t> .</a:t>
            </a:r>
            <a:endParaRPr lang="en-US" b="1" i="1" baseline="-25000" dirty="0">
              <a:latin typeface="Roboto" panose="020B0604020202020204" charset="0"/>
              <a:ea typeface="Roboto" panose="020B0604020202020204" charset="0"/>
              <a:sym typeface="Wingdings" panose="05000000000000000000" pitchFamily="2" charset="2"/>
            </a:endParaRPr>
          </a:p>
          <a:p>
            <a:endParaRPr lang="en-US" b="1" i="1" baseline="-25000" dirty="0">
              <a:latin typeface="Roboto" panose="020B0604020202020204" charset="0"/>
              <a:ea typeface="Roboto" panose="020B0604020202020204" charset="0"/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502E72-FA83-4DE8-948D-9421F732E040}"/>
              </a:ext>
            </a:extLst>
          </p:cNvPr>
          <p:cNvSpPr txBox="1"/>
          <p:nvPr/>
        </p:nvSpPr>
        <p:spPr>
          <a:xfrm>
            <a:off x="6393800" y="4177858"/>
            <a:ext cx="595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/>
              <a:t>Dim3 gridDim(3,2);</a:t>
            </a:r>
          </a:p>
          <a:p>
            <a:endParaRPr lang="en-US" i="1" dirty="0"/>
          </a:p>
          <a:p>
            <a:r>
              <a:rPr lang="en-US" b="1" dirty="0">
                <a:latin typeface="Roboto" panose="020B0604020202020204" charset="0"/>
                <a:ea typeface="Roboto" panose="020B0604020202020204" charset="0"/>
                <a:sym typeface="Wingdings" panose="05000000000000000000" pitchFamily="2" charset="2"/>
              </a:rPr>
              <a:t> Size = nb of blocks = 3*2 = 6 blocks.</a:t>
            </a:r>
            <a:endParaRPr lang="en-US" b="1" i="1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6C0E47-C5C6-40D1-8B35-B368B3479A3D}"/>
              </a:ext>
            </a:extLst>
          </p:cNvPr>
          <p:cNvSpPr/>
          <p:nvPr/>
        </p:nvSpPr>
        <p:spPr>
          <a:xfrm>
            <a:off x="360983" y="4039358"/>
            <a:ext cx="5832613" cy="1754327"/>
          </a:xfrm>
          <a:prstGeom prst="roundRect">
            <a:avLst/>
          </a:prstGeom>
          <a:noFill/>
          <a:ln w="19050"/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503A39B-0BCD-42EA-B257-21C46C5763A9}"/>
              </a:ext>
            </a:extLst>
          </p:cNvPr>
          <p:cNvSpPr/>
          <p:nvPr/>
        </p:nvSpPr>
        <p:spPr>
          <a:xfrm>
            <a:off x="6393800" y="4039358"/>
            <a:ext cx="5832613" cy="1754327"/>
          </a:xfrm>
          <a:prstGeom prst="roundRect">
            <a:avLst/>
          </a:prstGeom>
          <a:noFill/>
          <a:ln w="19050"/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5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4"/>
          <p:cNvGrpSpPr/>
          <p:nvPr/>
        </p:nvGrpSpPr>
        <p:grpSpPr>
          <a:xfrm>
            <a:off x="360984" y="551182"/>
            <a:ext cx="11190674" cy="791505"/>
            <a:chOff x="0" y="181077"/>
            <a:chExt cx="11190674" cy="791505"/>
          </a:xfrm>
        </p:grpSpPr>
        <p:sp>
          <p:nvSpPr>
            <p:cNvPr id="165" name="Google Shape;165;p4"/>
            <p:cNvSpPr/>
            <p:nvPr/>
          </p:nvSpPr>
          <p:spPr>
            <a:xfrm>
              <a:off x="0" y="181077"/>
              <a:ext cx="11190674" cy="791505"/>
            </a:xfrm>
            <a:prstGeom prst="roundRect">
              <a:avLst>
                <a:gd name="adj" fmla="val 16667"/>
              </a:avLst>
            </a:prstGeom>
            <a:solidFill>
              <a:srgbClr val="C70E2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 txBox="1"/>
            <p:nvPr/>
          </p:nvSpPr>
          <p:spPr>
            <a:xfrm>
              <a:off x="38638" y="219715"/>
              <a:ext cx="11113398" cy="7142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5725" tIns="125725" rIns="125725" bIns="1257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lang="en-US" sz="33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Implementation - Program</a:t>
              </a:r>
              <a:endParaRPr sz="3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800">
                <a:solidFill>
                  <a:schemeClr val="tx1"/>
                </a:solidFill>
              </a:rPr>
              <a:t>21</a:t>
            </a:fld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CBD277-1E6B-4E2C-B74D-E5E50302F7D4}"/>
              </a:ext>
            </a:extLst>
          </p:cNvPr>
          <p:cNvSpPr txBox="1"/>
          <p:nvPr/>
        </p:nvSpPr>
        <p:spPr>
          <a:xfrm>
            <a:off x="360984" y="1620851"/>
            <a:ext cx="113447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b="1" dirty="0"/>
              <a:t>Program:</a:t>
            </a:r>
          </a:p>
          <a:p>
            <a:pPr>
              <a:buClr>
                <a:srgbClr val="C00000"/>
              </a:buClr>
            </a:pPr>
            <a:endParaRPr lang="en-US" b="1" dirty="0"/>
          </a:p>
          <a:p>
            <a:pPr marL="285750" indent="-285750" algn="justLow">
              <a:buFont typeface="Wingdings" panose="05000000000000000000" pitchFamily="2" charset="2"/>
              <a:buChar char="ü"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Written in python.</a:t>
            </a:r>
          </a:p>
          <a:p>
            <a:pPr marL="285750" indent="-285750" algn="justLow">
              <a:buFont typeface="Wingdings" panose="05000000000000000000" pitchFamily="2" charset="2"/>
              <a:buChar char="ü"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Takes .cu and .txt files as input</a:t>
            </a:r>
          </a:p>
          <a:p>
            <a:pPr marL="285750" indent="-285750" algn="justLow">
              <a:buFont typeface="Wingdings" panose="05000000000000000000" pitchFamily="2" charset="2"/>
              <a:buChar char="ü"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Applies the proposed rules.</a:t>
            </a:r>
          </a:p>
          <a:p>
            <a:pPr marL="285750" indent="-285750" algn="justLow">
              <a:buFont typeface="Wingdings" panose="05000000000000000000" pitchFamily="2" charset="2"/>
              <a:buChar char="ü"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Generates task model in xml format.</a:t>
            </a:r>
          </a:p>
          <a:p>
            <a:pPr algn="justLow"/>
            <a:endParaRPr lang="en-US" dirty="0">
              <a:solidFill>
                <a:srgbClr val="00B050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78F40-25A5-47D6-8915-584D795BDCA8}"/>
              </a:ext>
            </a:extLst>
          </p:cNvPr>
          <p:cNvSpPr txBox="1"/>
          <p:nvPr/>
        </p:nvSpPr>
        <p:spPr>
          <a:xfrm>
            <a:off x="356759" y="4509426"/>
            <a:ext cx="77866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b="1" dirty="0"/>
              <a:t>Steps</a:t>
            </a:r>
            <a:r>
              <a:rPr lang="en-US" dirty="0"/>
              <a:t>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Reading our input files.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Scanning our files for keywords.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Applying the specific rule to each associated keyword.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Deduce the specific parameter of our task.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Write the parameter in the .xml file.</a:t>
            </a:r>
          </a:p>
          <a:p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7A7972C6-B1D4-4B6F-AE4D-B5EBB5185CE3}"/>
              </a:ext>
            </a:extLst>
          </p:cNvPr>
          <p:cNvSpPr/>
          <p:nvPr/>
        </p:nvSpPr>
        <p:spPr>
          <a:xfrm>
            <a:off x="5252080" y="3278286"/>
            <a:ext cx="1571197" cy="1243013"/>
          </a:xfrm>
          <a:prstGeom prst="hexagon">
            <a:avLst/>
          </a:prstGeom>
          <a:solidFill>
            <a:srgbClr val="00B0F0"/>
          </a:solidFill>
          <a:ln w="28575"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B0604020202020204" charset="0"/>
                <a:ea typeface="Roboto" panose="020B0604020202020204" charset="0"/>
              </a:rPr>
              <a:t>.cu 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105C1B-81F8-4BCE-895D-CB55833845B3}"/>
              </a:ext>
            </a:extLst>
          </p:cNvPr>
          <p:cNvSpPr/>
          <p:nvPr/>
        </p:nvSpPr>
        <p:spPr>
          <a:xfrm>
            <a:off x="7279527" y="3278286"/>
            <a:ext cx="1727839" cy="1243013"/>
          </a:xfrm>
          <a:prstGeom prst="rect">
            <a:avLst/>
          </a:prstGeom>
          <a:solidFill>
            <a:srgbClr val="FFC000"/>
          </a:solidFill>
          <a:ln w="28575"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B0604020202020204" charset="0"/>
                <a:ea typeface="Roboto" panose="020B0604020202020204" charset="0"/>
              </a:rPr>
              <a:t>DNN Task Model Generator (DTGM)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09D23E5E-ADE3-4FAB-A09F-EB7CCF2A08DF}"/>
              </a:ext>
            </a:extLst>
          </p:cNvPr>
          <p:cNvSpPr/>
          <p:nvPr/>
        </p:nvSpPr>
        <p:spPr>
          <a:xfrm>
            <a:off x="9463616" y="3278286"/>
            <a:ext cx="1572575" cy="1243013"/>
          </a:xfrm>
          <a:prstGeom prst="diamond">
            <a:avLst/>
          </a:prstGeom>
          <a:solidFill>
            <a:srgbClr val="92D050"/>
          </a:solidFill>
          <a:ln w="28575"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B0604020202020204" charset="0"/>
                <a:ea typeface="Roboto" panose="020B0604020202020204" charset="0"/>
              </a:rPr>
              <a:t>.xml File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DC0BB7-C09C-4843-BC89-7431CD1416C5}"/>
              </a:ext>
            </a:extLst>
          </p:cNvPr>
          <p:cNvCxnSpPr/>
          <p:nvPr/>
        </p:nvCxnSpPr>
        <p:spPr>
          <a:xfrm>
            <a:off x="6837137" y="3878361"/>
            <a:ext cx="4562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BA404A-1EF3-49C8-88CA-1655FCEB2A11}"/>
              </a:ext>
            </a:extLst>
          </p:cNvPr>
          <p:cNvCxnSpPr/>
          <p:nvPr/>
        </p:nvCxnSpPr>
        <p:spPr>
          <a:xfrm>
            <a:off x="9007366" y="3878361"/>
            <a:ext cx="4562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BBEF975-0226-49E2-88DA-A4C82056C5C9}"/>
              </a:ext>
            </a:extLst>
          </p:cNvPr>
          <p:cNvSpPr txBox="1"/>
          <p:nvPr/>
        </p:nvSpPr>
        <p:spPr>
          <a:xfrm>
            <a:off x="5155649" y="2942735"/>
            <a:ext cx="204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B0604020202020204" charset="0"/>
                <a:ea typeface="Roboto" panose="020B0604020202020204" charset="0"/>
              </a:rPr>
              <a:t>CUDA Source File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8C3A88-93B2-4E7C-962C-073743C5CF85}"/>
              </a:ext>
            </a:extLst>
          </p:cNvPr>
          <p:cNvSpPr txBox="1"/>
          <p:nvPr/>
        </p:nvSpPr>
        <p:spPr>
          <a:xfrm>
            <a:off x="7421500" y="2901639"/>
            <a:ext cx="144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B0604020202020204" charset="0"/>
                <a:ea typeface="Roboto" panose="020B0604020202020204" charset="0"/>
              </a:rPr>
              <a:t>Python File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15B100-985C-485D-80C7-FADDE7C4FC89}"/>
              </a:ext>
            </a:extLst>
          </p:cNvPr>
          <p:cNvSpPr txBox="1"/>
          <p:nvPr/>
        </p:nvSpPr>
        <p:spPr>
          <a:xfrm>
            <a:off x="9449756" y="2946392"/>
            <a:ext cx="192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B0604020202020204" charset="0"/>
                <a:ea typeface="Roboto" panose="020B0604020202020204" charset="0"/>
              </a:rPr>
              <a:t>DNN Task Model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D9638C03-43D7-498D-B094-55D14B1CB62F}"/>
              </a:ext>
            </a:extLst>
          </p:cNvPr>
          <p:cNvSpPr/>
          <p:nvPr/>
        </p:nvSpPr>
        <p:spPr>
          <a:xfrm>
            <a:off x="4799411" y="3305176"/>
            <a:ext cx="229314" cy="1250328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B28B8E-E004-43D2-B554-57B4D4425B38}"/>
              </a:ext>
            </a:extLst>
          </p:cNvPr>
          <p:cNvSpPr txBox="1"/>
          <p:nvPr/>
        </p:nvSpPr>
        <p:spPr>
          <a:xfrm>
            <a:off x="2109164" y="3607174"/>
            <a:ext cx="279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  <a:latin typeface="Roboto" panose="020B0604020202020204" charset="0"/>
                <a:ea typeface="Roboto" panose="020B0604020202020204" charset="0"/>
              </a:rPr>
              <a:t>CPU-GPU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  <a:latin typeface="Roboto" panose="020B0604020202020204" charset="0"/>
                <a:ea typeface="Roboto" panose="020B0604020202020204" charset="0"/>
              </a:rPr>
              <a:t>DNN Application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3AA6F876-FFB3-49B6-BD5E-DE5AB5FBE291}"/>
              </a:ext>
            </a:extLst>
          </p:cNvPr>
          <p:cNvSpPr/>
          <p:nvPr/>
        </p:nvSpPr>
        <p:spPr>
          <a:xfrm rot="5400000">
            <a:off x="9917329" y="4101791"/>
            <a:ext cx="665147" cy="1572574"/>
          </a:xfrm>
          <a:prstGeom prst="rightBrace">
            <a:avLst>
              <a:gd name="adj1" fmla="val 8333"/>
              <a:gd name="adj2" fmla="val 4909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67D3D6-F4EB-4806-AE34-6762B5FC85E1}"/>
              </a:ext>
            </a:extLst>
          </p:cNvPr>
          <p:cNvSpPr txBox="1"/>
          <p:nvPr/>
        </p:nvSpPr>
        <p:spPr>
          <a:xfrm>
            <a:off x="9235491" y="5254857"/>
            <a:ext cx="2666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latin typeface="Roboto" panose="020B0604020202020204" charset="0"/>
                <a:ea typeface="Roboto" panose="020B0604020202020204" charset="0"/>
              </a:rPr>
              <a:t>CPU Task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latin typeface="Roboto" panose="020B0604020202020204" charset="0"/>
                <a:ea typeface="Roboto" panose="020B0604020202020204" charset="0"/>
              </a:rPr>
              <a:t>GPU Task Set</a:t>
            </a:r>
          </a:p>
        </p:txBody>
      </p:sp>
    </p:spTree>
    <p:extLst>
      <p:ext uri="{BB962C8B-B14F-4D97-AF65-F5344CB8AC3E}">
        <p14:creationId xmlns:p14="http://schemas.microsoft.com/office/powerpoint/2010/main" val="158482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14" grpId="0"/>
      <p:bldP spid="15" grpId="0"/>
      <p:bldP spid="16" grpId="0"/>
      <p:bldP spid="18" grpId="0" animBg="1"/>
      <p:bldP spid="19" grpId="0"/>
      <p:bldP spid="20" grpId="0" animBg="1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4"/>
          <p:cNvGrpSpPr/>
          <p:nvPr/>
        </p:nvGrpSpPr>
        <p:grpSpPr>
          <a:xfrm>
            <a:off x="360984" y="551182"/>
            <a:ext cx="11190674" cy="791505"/>
            <a:chOff x="0" y="181077"/>
            <a:chExt cx="11190674" cy="791505"/>
          </a:xfrm>
        </p:grpSpPr>
        <p:sp>
          <p:nvSpPr>
            <p:cNvPr id="165" name="Google Shape;165;p4"/>
            <p:cNvSpPr/>
            <p:nvPr/>
          </p:nvSpPr>
          <p:spPr>
            <a:xfrm>
              <a:off x="0" y="181077"/>
              <a:ext cx="11190674" cy="791505"/>
            </a:xfrm>
            <a:prstGeom prst="roundRect">
              <a:avLst>
                <a:gd name="adj" fmla="val 16667"/>
              </a:avLst>
            </a:prstGeom>
            <a:solidFill>
              <a:srgbClr val="C70E2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 txBox="1"/>
            <p:nvPr/>
          </p:nvSpPr>
          <p:spPr>
            <a:xfrm>
              <a:off x="38638" y="219715"/>
              <a:ext cx="11113398" cy="7142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5725" tIns="125725" rIns="125725" bIns="1257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lang="en-US" sz="33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Experiment</a:t>
              </a:r>
              <a:endParaRPr sz="3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800">
                <a:solidFill>
                  <a:schemeClr val="tx1"/>
                </a:solidFill>
              </a:rPr>
              <a:t>22</a:t>
            </a:fld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CBD277-1E6B-4E2C-B74D-E5E50302F7D4}"/>
              </a:ext>
            </a:extLst>
          </p:cNvPr>
          <p:cNvSpPr txBox="1"/>
          <p:nvPr/>
        </p:nvSpPr>
        <p:spPr>
          <a:xfrm>
            <a:off x="360984" y="1620851"/>
            <a:ext cx="113447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b="1" dirty="0"/>
              <a:t>DNNs:</a:t>
            </a:r>
          </a:p>
          <a:p>
            <a:pPr>
              <a:buClr>
                <a:srgbClr val="C00000"/>
              </a:buClr>
            </a:pPr>
            <a:endParaRPr lang="en-US" b="1" dirty="0"/>
          </a:p>
          <a:p>
            <a:pPr marL="285750" indent="-285750" algn="justLow">
              <a:buFont typeface="Wingdings" panose="05000000000000000000" pitchFamily="2" charset="2"/>
              <a:buChar char="ü"/>
            </a:pPr>
            <a:r>
              <a:rPr lang="en-US" i="1" dirty="0">
                <a:latin typeface="Roboto" panose="020B0604020202020204" charset="0"/>
                <a:ea typeface="Roboto" panose="020B0604020202020204" charset="0"/>
              </a:rPr>
              <a:t>YOLO v3-tiny</a:t>
            </a:r>
          </a:p>
          <a:p>
            <a:pPr marL="285750" indent="-285750" algn="justLow">
              <a:buFont typeface="Wingdings" panose="05000000000000000000" pitchFamily="2" charset="2"/>
              <a:buChar char="ü"/>
            </a:pPr>
            <a:r>
              <a:rPr lang="en-US" i="1" dirty="0">
                <a:latin typeface="Roboto" panose="020B0604020202020204" charset="0"/>
                <a:ea typeface="Roboto" panose="020B0604020202020204" charset="0"/>
              </a:rPr>
              <a:t>ResNet-18</a:t>
            </a:r>
          </a:p>
          <a:p>
            <a:pPr algn="justLow"/>
            <a:endParaRPr lang="en-US" dirty="0">
              <a:solidFill>
                <a:srgbClr val="00B050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C2F39C-F0E9-46FB-AF45-D60CDF8C66FF}"/>
              </a:ext>
            </a:extLst>
          </p:cNvPr>
          <p:cNvSpPr txBox="1"/>
          <p:nvPr/>
        </p:nvSpPr>
        <p:spPr>
          <a:xfrm>
            <a:off x="360983" y="3098179"/>
            <a:ext cx="6711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b="1" dirty="0">
                <a:latin typeface="Roboto" panose="020B0604020202020204" charset="0"/>
                <a:ea typeface="Roboto" panose="020B0604020202020204" charset="0"/>
              </a:rPr>
              <a:t>YOLO v3-tiny:</a:t>
            </a:r>
          </a:p>
          <a:p>
            <a:pPr>
              <a:buClr>
                <a:srgbClr val="C00000"/>
              </a:buClr>
            </a:pPr>
            <a:endParaRPr lang="en-US" b="1" dirty="0">
              <a:latin typeface="Roboto" panose="020B0604020202020204" charset="0"/>
              <a:ea typeface="Roboto" panose="020B0604020202020204" charset="0"/>
            </a:endParaRPr>
          </a:p>
          <a:p>
            <a:pPr>
              <a:buClr>
                <a:srgbClr val="C00000"/>
              </a:buClr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Purpose</a:t>
            </a:r>
            <a:r>
              <a:rPr lang="en-US" b="1" dirty="0">
                <a:latin typeface="Roboto" panose="020B0604020202020204" charset="0"/>
                <a:ea typeface="Roboto" panose="020B0604020202020204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Object detection</a:t>
            </a:r>
          </a:p>
          <a:p>
            <a:pPr>
              <a:buClr>
                <a:srgbClr val="C00000"/>
              </a:buClr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It can identify and locate objects in images and video streams.</a:t>
            </a:r>
            <a:endParaRPr lang="en-US" dirty="0">
              <a:solidFill>
                <a:srgbClr val="FF0000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7EB675-7E96-45DC-AC1A-510A7A7F2F73}"/>
              </a:ext>
            </a:extLst>
          </p:cNvPr>
          <p:cNvSpPr txBox="1"/>
          <p:nvPr/>
        </p:nvSpPr>
        <p:spPr>
          <a:xfrm>
            <a:off x="360982" y="4575507"/>
            <a:ext cx="6711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b="1" dirty="0">
                <a:latin typeface="Roboto" panose="020B0604020202020204" charset="0"/>
                <a:ea typeface="Roboto" panose="020B0604020202020204" charset="0"/>
              </a:rPr>
              <a:t>ResNet-18:</a:t>
            </a:r>
          </a:p>
          <a:p>
            <a:pPr>
              <a:buClr>
                <a:srgbClr val="C00000"/>
              </a:buClr>
            </a:pPr>
            <a:endParaRPr lang="en-US" b="1" dirty="0">
              <a:latin typeface="Roboto" panose="020B0604020202020204" charset="0"/>
              <a:ea typeface="Roboto" panose="020B0604020202020204" charset="0"/>
            </a:endParaRPr>
          </a:p>
          <a:p>
            <a:pPr>
              <a:buClr>
                <a:srgbClr val="C00000"/>
              </a:buClr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B0604020202020204" charset="0"/>
                <a:ea typeface="Roboto" panose="020B0604020202020204" charset="0"/>
              </a:rPr>
              <a:t>Purpose</a:t>
            </a:r>
            <a:r>
              <a:rPr lang="en-US" b="1" dirty="0">
                <a:latin typeface="Roboto" panose="020B0604020202020204" charset="0"/>
                <a:ea typeface="Roboto" panose="020B0604020202020204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Roboto" panose="020B0604020202020204" charset="0"/>
                <a:ea typeface="Roboto" panose="020B0604020202020204" charset="0"/>
              </a:rPr>
              <a:t>Image classification</a:t>
            </a:r>
          </a:p>
          <a:p>
            <a:pPr>
              <a:buClr>
                <a:srgbClr val="C00000"/>
              </a:buClr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Known for its skip connections or residual connections. 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47724ED4-D350-4841-9398-4E1089195FA6}"/>
              </a:ext>
            </a:extLst>
          </p:cNvPr>
          <p:cNvSpPr/>
          <p:nvPr/>
        </p:nvSpPr>
        <p:spPr>
          <a:xfrm>
            <a:off x="7403035" y="2341121"/>
            <a:ext cx="3971927" cy="1957387"/>
          </a:xfrm>
          <a:prstGeom prst="round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13 Convolutional Layers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6 Maxpool Layers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2 Route Layers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2 YOLO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1 Up-sampling Layer</a:t>
            </a:r>
          </a:p>
        </p:txBody>
      </p:sp>
      <p:sp>
        <p:nvSpPr>
          <p:cNvPr id="23" name="Rectangle: Diagonal Corners Rounded 22">
            <a:extLst>
              <a:ext uri="{FF2B5EF4-FFF2-40B4-BE49-F238E27FC236}">
                <a16:creationId xmlns:a16="http://schemas.microsoft.com/office/drawing/2014/main" id="{ED451337-F6D9-4B86-AC07-3868664B99C4}"/>
              </a:ext>
            </a:extLst>
          </p:cNvPr>
          <p:cNvSpPr/>
          <p:nvPr/>
        </p:nvSpPr>
        <p:spPr>
          <a:xfrm>
            <a:off x="7403035" y="4575507"/>
            <a:ext cx="3971927" cy="1957387"/>
          </a:xfrm>
          <a:prstGeom prst="round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17 Convolutional Layers</a:t>
            </a:r>
          </a:p>
          <a:p>
            <a:pPr lvl="0"/>
            <a:endParaRPr lang="en-US" b="1" dirty="0">
              <a:solidFill>
                <a:schemeClr val="accent3">
                  <a:lumMod val="75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1 Fully Connected Layer Followed by a SoftMax Activation Function </a:t>
            </a:r>
          </a:p>
        </p:txBody>
      </p:sp>
    </p:spTree>
    <p:extLst>
      <p:ext uri="{BB962C8B-B14F-4D97-AF65-F5344CB8AC3E}">
        <p14:creationId xmlns:p14="http://schemas.microsoft.com/office/powerpoint/2010/main" val="71025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  <p:bldP spid="8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4"/>
          <p:cNvGrpSpPr/>
          <p:nvPr/>
        </p:nvGrpSpPr>
        <p:grpSpPr>
          <a:xfrm>
            <a:off x="360984" y="551182"/>
            <a:ext cx="11190674" cy="791505"/>
            <a:chOff x="0" y="181077"/>
            <a:chExt cx="11190674" cy="791505"/>
          </a:xfrm>
        </p:grpSpPr>
        <p:sp>
          <p:nvSpPr>
            <p:cNvPr id="165" name="Google Shape;165;p4"/>
            <p:cNvSpPr/>
            <p:nvPr/>
          </p:nvSpPr>
          <p:spPr>
            <a:xfrm>
              <a:off x="0" y="181077"/>
              <a:ext cx="11190674" cy="791505"/>
            </a:xfrm>
            <a:prstGeom prst="roundRect">
              <a:avLst>
                <a:gd name="adj" fmla="val 16667"/>
              </a:avLst>
            </a:prstGeom>
            <a:solidFill>
              <a:srgbClr val="C70E2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 txBox="1"/>
            <p:nvPr/>
          </p:nvSpPr>
          <p:spPr>
            <a:xfrm>
              <a:off x="38638" y="219715"/>
              <a:ext cx="11113398" cy="7142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5725" tIns="125725" rIns="125725" bIns="1257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lang="en-US" sz="33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Results</a:t>
              </a:r>
              <a:endParaRPr sz="3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800">
                <a:solidFill>
                  <a:schemeClr val="tx1"/>
                </a:solidFill>
              </a:rPr>
              <a:t>23</a:t>
            </a:fld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CBD277-1E6B-4E2C-B74D-E5E50302F7D4}"/>
              </a:ext>
            </a:extLst>
          </p:cNvPr>
          <p:cNvSpPr txBox="1"/>
          <p:nvPr/>
        </p:nvSpPr>
        <p:spPr>
          <a:xfrm>
            <a:off x="499848" y="1470015"/>
            <a:ext cx="113447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b="1" dirty="0"/>
              <a:t>We develop CUDA files:</a:t>
            </a:r>
          </a:p>
          <a:p>
            <a:pPr>
              <a:buClr>
                <a:srgbClr val="C00000"/>
              </a:buClr>
            </a:pPr>
            <a:endParaRPr lang="en-US" b="1" dirty="0"/>
          </a:p>
          <a:p>
            <a:pPr marL="285750" indent="-285750" algn="justLow">
              <a:buFont typeface="Wingdings" panose="05000000000000000000" pitchFamily="2" charset="2"/>
              <a:buChar char="ü"/>
            </a:pPr>
            <a:r>
              <a:rPr lang="en-US" i="1" dirty="0">
                <a:latin typeface="Roboto" panose="020B0604020202020204" charset="0"/>
                <a:ea typeface="Roboto" panose="020B0604020202020204" charset="0"/>
              </a:rPr>
              <a:t>YOLO v3-tiny</a:t>
            </a:r>
          </a:p>
          <a:p>
            <a:pPr marL="285750" indent="-285750" algn="justLow">
              <a:buFont typeface="Wingdings" panose="05000000000000000000" pitchFamily="2" charset="2"/>
              <a:buChar char="ü"/>
            </a:pPr>
            <a:r>
              <a:rPr lang="en-US" i="1" dirty="0">
                <a:latin typeface="Roboto" panose="020B0604020202020204" charset="0"/>
                <a:ea typeface="Roboto" panose="020B0604020202020204" charset="0"/>
              </a:rPr>
              <a:t>ResNet-18</a:t>
            </a:r>
          </a:p>
          <a:p>
            <a:pPr algn="justLow"/>
            <a:endParaRPr lang="en-US" dirty="0">
              <a:solidFill>
                <a:srgbClr val="00B050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4C8642A2-3E25-4A48-9860-4828D3134956}"/>
              </a:ext>
            </a:extLst>
          </p:cNvPr>
          <p:cNvSpPr/>
          <p:nvPr/>
        </p:nvSpPr>
        <p:spPr>
          <a:xfrm>
            <a:off x="2386012" y="1921525"/>
            <a:ext cx="714375" cy="84866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3873F-0A4E-4C46-A42B-01B3EDC439C3}"/>
              </a:ext>
            </a:extLst>
          </p:cNvPr>
          <p:cNvSpPr txBox="1"/>
          <p:nvPr/>
        </p:nvSpPr>
        <p:spPr>
          <a:xfrm>
            <a:off x="3329201" y="2022691"/>
            <a:ext cx="331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 panose="020B0604020202020204" charset="0"/>
                <a:ea typeface="Roboto" panose="020B0604020202020204" charset="0"/>
              </a:rPr>
              <a:t>1 Stream-File</a:t>
            </a:r>
          </a:p>
          <a:p>
            <a:r>
              <a:rPr lang="en-US" b="1" dirty="0">
                <a:latin typeface="Roboto" panose="020B0604020202020204" charset="0"/>
                <a:ea typeface="Roboto" panose="020B0604020202020204" charset="0"/>
              </a:rPr>
              <a:t>2 Streams-File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AB6AE86C-995D-425F-8B39-978E3B4003D6}"/>
              </a:ext>
            </a:extLst>
          </p:cNvPr>
          <p:cNvSpPr/>
          <p:nvPr/>
        </p:nvSpPr>
        <p:spPr>
          <a:xfrm>
            <a:off x="5343524" y="1921524"/>
            <a:ext cx="714375" cy="84866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E598C4-E945-4A0C-96B5-9A67E2F0E480}"/>
              </a:ext>
            </a:extLst>
          </p:cNvPr>
          <p:cNvSpPr txBox="1"/>
          <p:nvPr/>
        </p:nvSpPr>
        <p:spPr>
          <a:xfrm>
            <a:off x="6315182" y="2165607"/>
            <a:ext cx="22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 panose="020B0604020202020204" charset="0"/>
                <a:ea typeface="Roboto" panose="020B0604020202020204" charset="0"/>
              </a:rPr>
              <a:t>4 CUDA Files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7D5FB8-BB29-4981-A975-C4CA92F1FC1F}"/>
              </a:ext>
            </a:extLst>
          </p:cNvPr>
          <p:cNvSpPr txBox="1"/>
          <p:nvPr/>
        </p:nvSpPr>
        <p:spPr>
          <a:xfrm>
            <a:off x="3851631" y="2728438"/>
            <a:ext cx="441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Output of DTM Generator (XML Files)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AC4F93-84F0-4C84-87F4-F1C545B5C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91" y="3074671"/>
            <a:ext cx="11183911" cy="1629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81A085-6147-4614-8709-5F4FC6C41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91" y="4717688"/>
            <a:ext cx="11183911" cy="213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9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4"/>
          <p:cNvGrpSpPr/>
          <p:nvPr/>
        </p:nvGrpSpPr>
        <p:grpSpPr>
          <a:xfrm>
            <a:off x="360984" y="494032"/>
            <a:ext cx="11190674" cy="791505"/>
            <a:chOff x="0" y="181077"/>
            <a:chExt cx="11190674" cy="791505"/>
          </a:xfrm>
        </p:grpSpPr>
        <p:sp>
          <p:nvSpPr>
            <p:cNvPr id="165" name="Google Shape;165;p4"/>
            <p:cNvSpPr/>
            <p:nvPr/>
          </p:nvSpPr>
          <p:spPr>
            <a:xfrm>
              <a:off x="0" y="181077"/>
              <a:ext cx="11190674" cy="791505"/>
            </a:xfrm>
            <a:prstGeom prst="roundRect">
              <a:avLst>
                <a:gd name="adj" fmla="val 16667"/>
              </a:avLst>
            </a:prstGeom>
            <a:solidFill>
              <a:srgbClr val="C70E2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 txBox="1"/>
            <p:nvPr/>
          </p:nvSpPr>
          <p:spPr>
            <a:xfrm>
              <a:off x="38638" y="219715"/>
              <a:ext cx="11113398" cy="7142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5725" tIns="125725" rIns="125725" bIns="1257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lang="en-US" sz="33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Conclusion &amp; Future Work</a:t>
              </a:r>
              <a:endParaRPr sz="3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800">
                <a:solidFill>
                  <a:schemeClr val="tx1"/>
                </a:solidFill>
              </a:rPr>
              <a:t>24</a:t>
            </a:fld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CBD277-1E6B-4E2C-B74D-E5E50302F7D4}"/>
              </a:ext>
            </a:extLst>
          </p:cNvPr>
          <p:cNvSpPr txBox="1"/>
          <p:nvPr/>
        </p:nvSpPr>
        <p:spPr>
          <a:xfrm>
            <a:off x="499848" y="1684328"/>
            <a:ext cx="113447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We introduced a DNN Task Model Generator:</a:t>
            </a:r>
          </a:p>
          <a:p>
            <a:pPr>
              <a:buClr>
                <a:srgbClr val="C00000"/>
              </a:buClr>
            </a:pPr>
            <a:endParaRPr lang="en-US" dirty="0"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CPU-GPU Architecture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Real-time DNN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Notion of streams</a:t>
            </a:r>
          </a:p>
          <a:p>
            <a:pPr>
              <a:buClr>
                <a:srgbClr val="C00000"/>
              </a:buClr>
            </a:pPr>
            <a:endParaRPr lang="en-US" dirty="0"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From CUDA and specification source files, we are now able to automatically generate a Task Model.</a:t>
            </a:r>
          </a:p>
          <a:p>
            <a:pPr>
              <a:buClr>
                <a:srgbClr val="C00000"/>
              </a:buClr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15C2F2-AECF-48A6-BD8B-4077E35669C2}"/>
              </a:ext>
            </a:extLst>
          </p:cNvPr>
          <p:cNvSpPr txBox="1"/>
          <p:nvPr/>
        </p:nvSpPr>
        <p:spPr>
          <a:xfrm>
            <a:off x="499848" y="4157663"/>
            <a:ext cx="106444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In future work, we intend to make use of a generated model</a:t>
            </a:r>
          </a:p>
          <a:p>
            <a:endParaRPr lang="en-US" dirty="0"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XML File integrated in </a:t>
            </a:r>
            <a:r>
              <a:rPr lang="en-US" i="1" dirty="0">
                <a:latin typeface="Roboto" panose="020B0604020202020204" charset="0"/>
                <a:ea typeface="Roboto" panose="020B0604020202020204" charset="0"/>
              </a:rPr>
              <a:t>Cheddar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Conduct a scheduling analysis of the system.</a:t>
            </a:r>
          </a:p>
          <a:p>
            <a:endParaRPr lang="en-US" dirty="0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5" name="Graphic 4" descr="Lightbulb and gear">
            <a:extLst>
              <a:ext uri="{FF2B5EF4-FFF2-40B4-BE49-F238E27FC236}">
                <a16:creationId xmlns:a16="http://schemas.microsoft.com/office/drawing/2014/main" id="{0CC81D90-743A-4FFD-9466-9B441D8C53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5274" y="4157663"/>
            <a:ext cx="1528763" cy="152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1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4"/>
          <p:cNvGrpSpPr/>
          <p:nvPr/>
        </p:nvGrpSpPr>
        <p:grpSpPr>
          <a:xfrm>
            <a:off x="360984" y="494032"/>
            <a:ext cx="11190674" cy="791505"/>
            <a:chOff x="0" y="181077"/>
            <a:chExt cx="11190674" cy="791505"/>
          </a:xfrm>
        </p:grpSpPr>
        <p:sp>
          <p:nvSpPr>
            <p:cNvPr id="165" name="Google Shape;165;p4"/>
            <p:cNvSpPr/>
            <p:nvPr/>
          </p:nvSpPr>
          <p:spPr>
            <a:xfrm>
              <a:off x="0" y="181077"/>
              <a:ext cx="11190674" cy="791505"/>
            </a:xfrm>
            <a:prstGeom prst="roundRect">
              <a:avLst>
                <a:gd name="adj" fmla="val 16667"/>
              </a:avLst>
            </a:prstGeom>
            <a:solidFill>
              <a:srgbClr val="C70E2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 txBox="1"/>
            <p:nvPr/>
          </p:nvSpPr>
          <p:spPr>
            <a:xfrm>
              <a:off x="38638" y="219715"/>
              <a:ext cx="11113398" cy="7142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5725" tIns="125725" rIns="125725" bIns="1257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lang="en-US" sz="33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References</a:t>
              </a:r>
              <a:endParaRPr sz="3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800">
                <a:solidFill>
                  <a:schemeClr val="tx1"/>
                </a:solidFill>
              </a:rPr>
              <a:t>25</a:t>
            </a:fld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CBD277-1E6B-4E2C-B74D-E5E50302F7D4}"/>
              </a:ext>
            </a:extLst>
          </p:cNvPr>
          <p:cNvSpPr txBox="1"/>
          <p:nvPr/>
        </p:nvSpPr>
        <p:spPr>
          <a:xfrm>
            <a:off x="499848" y="1684328"/>
            <a:ext cx="113447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endParaRPr lang="en-US" dirty="0"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Insup Lee, J. Y. (2007). Handbook of real-time and embedded systems. CRC Press.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dirty="0"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Dehua Zheng, W. Z. (January, 2021). Short-term renewable generation and load forecasting in microgrids. In Microgrid Protection and Control (p. 4.4.3.4 Deep neural network).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dirty="0"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Morrison, A. (2023). NVIDIA CUDA ARCHITECTURE.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dirty="0"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Pranav Adarsh, M. K. (2020). YOLO v3-Tiny: Object Detection and Recognition using one stage improved model.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dirty="0"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Paolo Napoletano, F. P. (2018). Anomaly Detection in Nanofibrous Materials by CNN-Based Self- Similarity.</a:t>
            </a:r>
          </a:p>
        </p:txBody>
      </p:sp>
    </p:spTree>
    <p:extLst>
      <p:ext uri="{BB962C8B-B14F-4D97-AF65-F5344CB8AC3E}">
        <p14:creationId xmlns:p14="http://schemas.microsoft.com/office/powerpoint/2010/main" val="190413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sldNum" idx="12"/>
          </p:nvPr>
        </p:nvSpPr>
        <p:spPr>
          <a:xfrm>
            <a:off x="11551661" y="6412299"/>
            <a:ext cx="740745" cy="53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800">
                <a:solidFill>
                  <a:schemeClr val="tx1"/>
                </a:solidFill>
              </a:rPr>
              <a:t>26</a:t>
            </a:fld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CBD277-1E6B-4E2C-B74D-E5E50302F7D4}"/>
              </a:ext>
            </a:extLst>
          </p:cNvPr>
          <p:cNvSpPr txBox="1"/>
          <p:nvPr/>
        </p:nvSpPr>
        <p:spPr>
          <a:xfrm>
            <a:off x="499848" y="2913053"/>
            <a:ext cx="11344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US" sz="2000" b="1" dirty="0">
                <a:latin typeface="Roboto" panose="020B0604020202020204" charset="0"/>
                <a:ea typeface="Roboto" panose="020B0604020202020204" charset="0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40772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4"/>
          <p:cNvGrpSpPr/>
          <p:nvPr/>
        </p:nvGrpSpPr>
        <p:grpSpPr>
          <a:xfrm>
            <a:off x="360984" y="551182"/>
            <a:ext cx="11190674" cy="791505"/>
            <a:chOff x="0" y="181077"/>
            <a:chExt cx="11190674" cy="791505"/>
          </a:xfrm>
        </p:grpSpPr>
        <p:sp>
          <p:nvSpPr>
            <p:cNvPr id="165" name="Google Shape;165;p4"/>
            <p:cNvSpPr/>
            <p:nvPr/>
          </p:nvSpPr>
          <p:spPr>
            <a:xfrm>
              <a:off x="0" y="181077"/>
              <a:ext cx="11190674" cy="791505"/>
            </a:xfrm>
            <a:prstGeom prst="roundRect">
              <a:avLst>
                <a:gd name="adj" fmla="val 16667"/>
              </a:avLst>
            </a:prstGeom>
            <a:solidFill>
              <a:srgbClr val="C70E2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 txBox="1"/>
            <p:nvPr/>
          </p:nvSpPr>
          <p:spPr>
            <a:xfrm>
              <a:off x="38638" y="219715"/>
              <a:ext cx="11113398" cy="7142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5725" tIns="125725" rIns="125725" bIns="1257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lang="en-US" sz="33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Evaluation</a:t>
              </a:r>
              <a:endParaRPr sz="3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800">
                <a:solidFill>
                  <a:schemeClr val="tx1"/>
                </a:solidFill>
              </a:rPr>
              <a:t>27</a:t>
            </a:fld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CBD277-1E6B-4E2C-B74D-E5E50302F7D4}"/>
              </a:ext>
            </a:extLst>
          </p:cNvPr>
          <p:cNvSpPr txBox="1"/>
          <p:nvPr/>
        </p:nvSpPr>
        <p:spPr>
          <a:xfrm>
            <a:off x="499848" y="1470015"/>
            <a:ext cx="113447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We measure the </a:t>
            </a:r>
            <a:r>
              <a:rPr lang="en-US" b="1" dirty="0">
                <a:latin typeface="Roboto" panose="020B0604020202020204" charset="0"/>
                <a:ea typeface="Roboto" panose="020B0604020202020204" charset="0"/>
              </a:rPr>
              <a:t>execution time 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for generating the task model in XML format for each DNN.</a:t>
            </a:r>
          </a:p>
          <a:p>
            <a:pPr>
              <a:buClr>
                <a:srgbClr val="C00000"/>
              </a:buClr>
            </a:pPr>
            <a:endParaRPr lang="en-US" dirty="0"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1 Stream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Roboto" panose="020B0604020202020204" charset="0"/>
                <a:ea typeface="Roboto" panose="020B0604020202020204" charset="0"/>
              </a:rPr>
              <a:t>2 Streams</a:t>
            </a:r>
          </a:p>
          <a:p>
            <a:pPr>
              <a:buClr>
                <a:srgbClr val="C00000"/>
              </a:buClr>
            </a:pPr>
            <a:endParaRPr lang="en-US" dirty="0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2F363348-2664-4A25-B3A9-D60E0CEC79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7107617"/>
              </p:ext>
            </p:extLst>
          </p:nvPr>
        </p:nvGraphicFramePr>
        <p:xfrm>
          <a:off x="6172199" y="1942147"/>
          <a:ext cx="6486525" cy="4171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D4F3B9-A8FE-48C5-82F7-7F49CB67E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36989"/>
              </p:ext>
            </p:extLst>
          </p:nvPr>
        </p:nvGraphicFramePr>
        <p:xfrm>
          <a:off x="184171" y="3471862"/>
          <a:ext cx="57721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050">
                  <a:extLst>
                    <a:ext uri="{9D8B030D-6E8A-4147-A177-3AD203B41FA5}">
                      <a16:colId xmlns:a16="http://schemas.microsoft.com/office/drawing/2014/main" val="2030385707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1867236898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3580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B0604020202020204" charset="0"/>
                          <a:ea typeface="Roboto" panose="020B0604020202020204" charset="0"/>
                        </a:rPr>
                        <a:t>1 </a:t>
                      </a:r>
                      <a:r>
                        <a:rPr lang="en-US" sz="1823" b="1" kern="1200" dirty="0">
                          <a:solidFill>
                            <a:schemeClr val="lt1"/>
                          </a:solidFill>
                          <a:latin typeface="Roboto" panose="020B0604020202020204" charset="0"/>
                          <a:ea typeface="Roboto" panose="020B0604020202020204" charset="0"/>
                          <a:cs typeface="+mn-cs"/>
                        </a:rPr>
                        <a:t>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Streams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160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25830" rtl="0" eaLnBrk="1" latinLnBrk="0" hangingPunct="1"/>
                      <a:r>
                        <a:rPr lang="en-US" sz="1823" b="1" kern="1200" dirty="0">
                          <a:solidFill>
                            <a:schemeClr val="tx1"/>
                          </a:solidFill>
                          <a:latin typeface="Roboto" panose="020B0604020202020204" charset="0"/>
                          <a:ea typeface="Roboto" panose="020B0604020202020204" charset="0"/>
                          <a:cs typeface="+mn-cs"/>
                        </a:rPr>
                        <a:t>YOLO v3-tiny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B0604020202020204" charset="0"/>
                          <a:ea typeface="Roboto" panose="020B0604020202020204" charset="0"/>
                        </a:rPr>
                        <a:t>0.1308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B0604020202020204" charset="0"/>
                          <a:ea typeface="Roboto" panose="020B0604020202020204" charset="0"/>
                        </a:rPr>
                        <a:t>0.1722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93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25830" rtl="0" eaLnBrk="1" latinLnBrk="0" hangingPunct="1"/>
                      <a:r>
                        <a:rPr lang="en-US" sz="1823" b="1" kern="1200" dirty="0">
                          <a:solidFill>
                            <a:schemeClr val="tx1"/>
                          </a:solidFill>
                          <a:latin typeface="Roboto" panose="020B0604020202020204" charset="0"/>
                          <a:ea typeface="Roboto" panose="020B0604020202020204" charset="0"/>
                          <a:cs typeface="+mn-cs"/>
                        </a:rPr>
                        <a:t>ResNet18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B0604020202020204" charset="0"/>
                          <a:ea typeface="Roboto" panose="020B0604020202020204" charset="0"/>
                        </a:rPr>
                        <a:t>0.1191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B0604020202020204" charset="0"/>
                          <a:ea typeface="Roboto" panose="020B0604020202020204" charset="0"/>
                        </a:rPr>
                        <a:t>0.1603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303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66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3"/>
          <p:cNvGrpSpPr/>
          <p:nvPr/>
        </p:nvGrpSpPr>
        <p:grpSpPr>
          <a:xfrm>
            <a:off x="360984" y="551182"/>
            <a:ext cx="11190674" cy="791505"/>
            <a:chOff x="0" y="181077"/>
            <a:chExt cx="11190674" cy="791505"/>
          </a:xfrm>
        </p:grpSpPr>
        <p:sp>
          <p:nvSpPr>
            <p:cNvPr id="155" name="Google Shape;155;p3"/>
            <p:cNvSpPr/>
            <p:nvPr/>
          </p:nvSpPr>
          <p:spPr>
            <a:xfrm>
              <a:off x="0" y="181077"/>
              <a:ext cx="11190674" cy="791505"/>
            </a:xfrm>
            <a:prstGeom prst="roundRect">
              <a:avLst>
                <a:gd name="adj" fmla="val 16667"/>
              </a:avLst>
            </a:prstGeom>
            <a:solidFill>
              <a:srgbClr val="C70E2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 txBox="1"/>
            <p:nvPr/>
          </p:nvSpPr>
          <p:spPr>
            <a:xfrm>
              <a:off x="38638" y="219715"/>
              <a:ext cx="11113398" cy="7142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5725" tIns="125725" rIns="125725" bIns="1257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lang="en-US" sz="33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Lab Presentation</a:t>
              </a:r>
              <a:endParaRPr sz="3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p3"/>
          <p:cNvSpPr txBox="1">
            <a:spLocks noGrp="1"/>
          </p:cNvSpPr>
          <p:nvPr>
            <p:ph type="body" idx="2"/>
          </p:nvPr>
        </p:nvSpPr>
        <p:spPr>
          <a:xfrm>
            <a:off x="360984" y="1610561"/>
            <a:ext cx="11190674" cy="961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73168" indent="-342900">
              <a:buClr>
                <a:srgbClr val="C000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cs typeface="Arial"/>
                <a:sym typeface="Arial"/>
              </a:rPr>
              <a:t>The</a:t>
            </a:r>
            <a:r>
              <a:rPr lang="en-US" sz="2000" dirty="0"/>
              <a:t> Laboratory Informatique Gaspard Monge is a computer laboratory.</a:t>
            </a:r>
            <a:endParaRPr sz="2000" dirty="0"/>
          </a:p>
          <a:p>
            <a:pPr marL="926009" lvl="1" indent="-342900"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  <a:ea typeface="Roboto"/>
                <a:sym typeface="Roboto"/>
              </a:rPr>
              <a:t>Location: Cité Descartes campus in Champs sur Marne.</a:t>
            </a:r>
            <a:endParaRPr sz="2000" dirty="0">
              <a:latin typeface="Roboto"/>
              <a:ea typeface="Roboto"/>
              <a:sym typeface="Roboto"/>
            </a:endParaRPr>
          </a:p>
        </p:txBody>
      </p:sp>
      <p:sp>
        <p:nvSpPr>
          <p:cNvPr id="158" name="Google Shape;15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800">
                <a:solidFill>
                  <a:schemeClr val="tx1"/>
                </a:solidFill>
              </a:rPr>
              <a:t>3</a:t>
            </a:fld>
            <a:endParaRPr sz="18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55DE0A-95E0-4F5D-AF91-9B4AF93A7CA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576" y="2745326"/>
            <a:ext cx="5155082" cy="36514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D59962-D4E2-4C04-9D29-1C2DE855CDAF}"/>
              </a:ext>
            </a:extLst>
          </p:cNvPr>
          <p:cNvSpPr txBox="1"/>
          <p:nvPr/>
        </p:nvSpPr>
        <p:spPr>
          <a:xfrm>
            <a:off x="360984" y="2828925"/>
            <a:ext cx="599695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3168" lvl="0" indent="-3429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171717"/>
                </a:solidFill>
                <a:latin typeface="Roboto"/>
                <a:ea typeface="Roboto"/>
                <a:sym typeface="Roboto"/>
              </a:rPr>
              <a:t>There are 6 research teams. </a:t>
            </a:r>
          </a:p>
          <a:p>
            <a:pPr marL="473168" lvl="0" indent="-342900">
              <a:buClr>
                <a:srgbClr val="C00000"/>
              </a:buClr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171717"/>
              </a:solidFill>
              <a:latin typeface="Roboto"/>
              <a:ea typeface="Roboto"/>
              <a:sym typeface="Roboto"/>
            </a:endParaRPr>
          </a:p>
          <a:p>
            <a:pPr marL="473168" lvl="0" indent="-342900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171717"/>
                </a:solidFill>
                <a:latin typeface="Roboto"/>
                <a:ea typeface="Roboto"/>
                <a:sym typeface="Roboto"/>
              </a:rPr>
              <a:t>My team and I are a part of the LRT team working in the ESIEE building specializing in the domain of real-time systems. 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4"/>
          <p:cNvGrpSpPr/>
          <p:nvPr/>
        </p:nvGrpSpPr>
        <p:grpSpPr>
          <a:xfrm>
            <a:off x="360984" y="551182"/>
            <a:ext cx="11190674" cy="791505"/>
            <a:chOff x="0" y="181077"/>
            <a:chExt cx="11190674" cy="791505"/>
          </a:xfrm>
        </p:grpSpPr>
        <p:sp>
          <p:nvSpPr>
            <p:cNvPr id="165" name="Google Shape;165;p4"/>
            <p:cNvSpPr/>
            <p:nvPr/>
          </p:nvSpPr>
          <p:spPr>
            <a:xfrm>
              <a:off x="0" y="181077"/>
              <a:ext cx="11190674" cy="791505"/>
            </a:xfrm>
            <a:prstGeom prst="roundRect">
              <a:avLst>
                <a:gd name="adj" fmla="val 16667"/>
              </a:avLst>
            </a:prstGeom>
            <a:solidFill>
              <a:srgbClr val="C70E2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 txBox="1"/>
            <p:nvPr/>
          </p:nvSpPr>
          <p:spPr>
            <a:xfrm>
              <a:off x="38638" y="219715"/>
              <a:ext cx="11113398" cy="7142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5725" tIns="125725" rIns="125725" bIns="1257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lang="en-US" sz="33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Introduction - Real Time Systems</a:t>
              </a:r>
              <a:endParaRPr sz="3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4"/>
          <p:cNvSpPr txBox="1">
            <a:spLocks noGrp="1"/>
          </p:cNvSpPr>
          <p:nvPr>
            <p:ph type="body" idx="2"/>
          </p:nvPr>
        </p:nvSpPr>
        <p:spPr>
          <a:xfrm>
            <a:off x="360984" y="1470135"/>
            <a:ext cx="11190674" cy="290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0269" indent="0">
              <a:buClr>
                <a:srgbClr val="C00000"/>
              </a:buClr>
              <a:buSzPct val="100000"/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Real-time systems</a:t>
            </a:r>
            <a:endParaRPr lang="en-US" dirty="0"/>
          </a:p>
          <a:p>
            <a:pPr marL="416019" indent="-285750"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 real-time system is a computing system that must process and produce results within predetermined time limits. </a:t>
            </a:r>
          </a:p>
          <a:p>
            <a:pPr marL="130269" indent="0">
              <a:buClr>
                <a:srgbClr val="C00000"/>
              </a:buClr>
              <a:buSzPct val="100000"/>
              <a:buNone/>
            </a:pPr>
            <a:endParaRPr lang="en-US" dirty="0"/>
          </a:p>
          <a:p>
            <a:pPr marL="416019" indent="-285750">
              <a:buClr>
                <a:srgbClr val="C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Types:</a:t>
            </a:r>
          </a:p>
          <a:p>
            <a:pPr marL="473169" indent="-342900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Hard real-time systems.</a:t>
            </a:r>
          </a:p>
          <a:p>
            <a:pPr marL="473169" indent="-342900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Soft real-time systems.</a:t>
            </a:r>
          </a:p>
          <a:p>
            <a:pPr marL="130269" indent="0">
              <a:buClr>
                <a:srgbClr val="C00000"/>
              </a:buClr>
              <a:buSzPct val="100000"/>
              <a:buNone/>
            </a:pPr>
            <a:endParaRPr lang="en-US" dirty="0"/>
          </a:p>
        </p:txBody>
      </p:sp>
      <p:sp>
        <p:nvSpPr>
          <p:cNvPr id="168" name="Google Shape;168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800">
                <a:solidFill>
                  <a:schemeClr val="tx1"/>
                </a:solidFill>
              </a:rPr>
              <a:t>4</a:t>
            </a:fld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4200AD-A75E-4D1A-8B6B-97ECFEF8998E}"/>
              </a:ext>
            </a:extLst>
          </p:cNvPr>
          <p:cNvSpPr txBox="1"/>
          <p:nvPr/>
        </p:nvSpPr>
        <p:spPr>
          <a:xfrm>
            <a:off x="439265" y="4370497"/>
            <a:ext cx="43681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  <a:latin typeface="Roboto"/>
                <a:ea typeface="Roboto"/>
                <a:sym typeface="Roboto"/>
              </a:rPr>
              <a:t>Examples</a:t>
            </a:r>
            <a:r>
              <a:rPr lang="en-US" dirty="0"/>
              <a:t>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</a:rPr>
              <a:t>Automotive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sym typeface="Roboto"/>
              </a:rPr>
              <a:t>safety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</a:rPr>
              <a:t> systems, medical devices, air traffic control systems.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  <a:ea typeface="Roboto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</a:rPr>
              <a:t>Multimedia streaming, online gaming.</a:t>
            </a:r>
            <a:r>
              <a:rPr lang="en-US" dirty="0">
                <a:latin typeface="Roboto"/>
                <a:ea typeface="Roboto"/>
              </a:rPr>
              <a:t> </a:t>
            </a:r>
          </a:p>
          <a:p>
            <a:pPr marL="342900" indent="-342900">
              <a:buFont typeface="+mj-lt"/>
              <a:buAutoNum type="arabicPeriod" startAt="2"/>
            </a:pPr>
            <a:endParaRPr lang="en-US" dirty="0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ADE400-751E-4E9C-92A9-14C1170F3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329" y="2486025"/>
            <a:ext cx="6200329" cy="34432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D00870-D9B8-4211-8589-80C14EB81229}"/>
              </a:ext>
            </a:extLst>
          </p:cNvPr>
          <p:cNvSpPr txBox="1"/>
          <p:nvPr/>
        </p:nvSpPr>
        <p:spPr>
          <a:xfrm>
            <a:off x="5494204" y="5559980"/>
            <a:ext cx="620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" panose="020B0604020202020204" charset="0"/>
                <a:ea typeface="Roboto" panose="020B0604020202020204" charset="0"/>
              </a:rPr>
              <a:t>We consider the case where tasks are executed by DNNs</a:t>
            </a:r>
          </a:p>
        </p:txBody>
      </p:sp>
    </p:spTree>
    <p:extLst>
      <p:ext uri="{BB962C8B-B14F-4D97-AF65-F5344CB8AC3E}">
        <p14:creationId xmlns:p14="http://schemas.microsoft.com/office/powerpoint/2010/main" val="45513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4"/>
          <p:cNvGrpSpPr/>
          <p:nvPr/>
        </p:nvGrpSpPr>
        <p:grpSpPr>
          <a:xfrm>
            <a:off x="360984" y="551182"/>
            <a:ext cx="11190674" cy="791505"/>
            <a:chOff x="0" y="181077"/>
            <a:chExt cx="11190674" cy="791505"/>
          </a:xfrm>
        </p:grpSpPr>
        <p:sp>
          <p:nvSpPr>
            <p:cNvPr id="165" name="Google Shape;165;p4"/>
            <p:cNvSpPr/>
            <p:nvPr/>
          </p:nvSpPr>
          <p:spPr>
            <a:xfrm>
              <a:off x="0" y="181077"/>
              <a:ext cx="11190674" cy="791505"/>
            </a:xfrm>
            <a:prstGeom prst="roundRect">
              <a:avLst>
                <a:gd name="adj" fmla="val 16667"/>
              </a:avLst>
            </a:prstGeom>
            <a:solidFill>
              <a:srgbClr val="C70E2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 txBox="1"/>
            <p:nvPr/>
          </p:nvSpPr>
          <p:spPr>
            <a:xfrm>
              <a:off x="38638" y="219715"/>
              <a:ext cx="11113398" cy="7142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5725" tIns="125725" rIns="125725" bIns="1257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lang="en-US" sz="33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Introduction - DNNs </a:t>
              </a:r>
              <a:endParaRPr sz="3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4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0269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dirty="0">
                <a:latin typeface="Arial Black" panose="020B0A04020102020204" pitchFamily="34" charset="0"/>
              </a:rPr>
              <a:t>Deep Neural Networks:</a:t>
            </a:r>
            <a:endParaRPr dirty="0"/>
          </a:p>
          <a:p>
            <a:pPr marL="130268" lvl="0" indent="0">
              <a:buClr>
                <a:srgbClr val="C00000"/>
              </a:buClr>
              <a:buSzPct val="100000"/>
              <a:buNone/>
            </a:pPr>
            <a:r>
              <a:rPr lang="en-US" dirty="0"/>
              <a:t>Deep Neural Networks (DNNs) are artificial networks which are inspired by the human brain structure.</a:t>
            </a:r>
          </a:p>
          <a:p>
            <a:pPr marL="130268" indent="0">
              <a:buClr>
                <a:srgbClr val="C00000"/>
              </a:buClr>
              <a:buSzPct val="100000"/>
              <a:buNone/>
            </a:pPr>
            <a:endParaRPr lang="en-US" dirty="0"/>
          </a:p>
          <a:p>
            <a:pPr marL="130268" indent="0">
              <a:buClr>
                <a:srgbClr val="C00000"/>
              </a:buClr>
              <a:buSzPct val="100000"/>
              <a:buNone/>
            </a:pPr>
            <a:r>
              <a:rPr lang="en-US" dirty="0">
                <a:latin typeface="Arial Black" panose="020B0A04020102020204" pitchFamily="34" charset="0"/>
              </a:rPr>
              <a:t>DNNs consist of</a:t>
            </a:r>
          </a:p>
        </p:txBody>
      </p:sp>
      <p:sp>
        <p:nvSpPr>
          <p:cNvPr id="168" name="Google Shape;168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800">
                <a:solidFill>
                  <a:schemeClr val="tx1"/>
                </a:solidFill>
              </a:rPr>
              <a:t>5</a:t>
            </a:fld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5424480-BF13-478D-9F4A-41C16C83BD95}"/>
              </a:ext>
            </a:extLst>
          </p:cNvPr>
          <p:cNvSpPr/>
          <p:nvPr/>
        </p:nvSpPr>
        <p:spPr>
          <a:xfrm>
            <a:off x="1143000" y="3300414"/>
            <a:ext cx="2900363" cy="280035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71717"/>
                </a:solidFill>
                <a:latin typeface="Arial Black" panose="020B0A04020102020204" pitchFamily="34" charset="0"/>
                <a:ea typeface="Roboto"/>
                <a:sym typeface="Roboto"/>
              </a:rPr>
              <a:t>Neurons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4597041-7622-459C-8C2B-6A2754B907AB}"/>
              </a:ext>
            </a:extLst>
          </p:cNvPr>
          <p:cNvSpPr/>
          <p:nvPr/>
        </p:nvSpPr>
        <p:spPr>
          <a:xfrm>
            <a:off x="4414838" y="3300414"/>
            <a:ext cx="1357312" cy="28003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86D801-437E-4486-A2DE-642082B031C0}"/>
              </a:ext>
            </a:extLst>
          </p:cNvPr>
          <p:cNvSpPr/>
          <p:nvPr/>
        </p:nvSpPr>
        <p:spPr>
          <a:xfrm>
            <a:off x="4414835" y="3393279"/>
            <a:ext cx="528638" cy="50006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171717"/>
                </a:solidFill>
                <a:latin typeface="Arial Black" panose="020B0A04020102020204" pitchFamily="34" charset="0"/>
                <a:ea typeface="Roboto"/>
              </a:rPr>
              <a:t>N1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F129F5A-7083-40D4-A797-9C0BF89B47A8}"/>
              </a:ext>
            </a:extLst>
          </p:cNvPr>
          <p:cNvSpPr/>
          <p:nvPr/>
        </p:nvSpPr>
        <p:spPr>
          <a:xfrm>
            <a:off x="4414835" y="4114567"/>
            <a:ext cx="528638" cy="50006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 Black" panose="020B0A04020102020204" pitchFamily="34" charset="0"/>
              </a:rPr>
              <a:t>N2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C6A275-6265-4B3E-AFA6-FBF699C21151}"/>
              </a:ext>
            </a:extLst>
          </p:cNvPr>
          <p:cNvSpPr/>
          <p:nvPr/>
        </p:nvSpPr>
        <p:spPr>
          <a:xfrm>
            <a:off x="4414835" y="4788157"/>
            <a:ext cx="528638" cy="50006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171717"/>
                </a:solidFill>
                <a:latin typeface="Arial Black" panose="020B0A04020102020204" pitchFamily="34" charset="0"/>
                <a:ea typeface="Roboto"/>
              </a:rPr>
              <a:t>N3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B38EEB-BB5E-4EED-A1F5-E54D9DD0DDC2}"/>
              </a:ext>
            </a:extLst>
          </p:cNvPr>
          <p:cNvSpPr/>
          <p:nvPr/>
        </p:nvSpPr>
        <p:spPr>
          <a:xfrm>
            <a:off x="4414835" y="5427174"/>
            <a:ext cx="528638" cy="50006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171717"/>
                </a:solidFill>
                <a:latin typeface="Arial Black" panose="020B0A04020102020204" pitchFamily="34" charset="0"/>
                <a:ea typeface="Roboto"/>
              </a:rPr>
              <a:t>N4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244F19B-6504-4B32-9392-3FB1E822143F}"/>
              </a:ext>
            </a:extLst>
          </p:cNvPr>
          <p:cNvSpPr/>
          <p:nvPr/>
        </p:nvSpPr>
        <p:spPr>
          <a:xfrm>
            <a:off x="6172200" y="4114567"/>
            <a:ext cx="2500313" cy="111730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Grouped Together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4C08BD-85FA-419D-980E-CD910C79C44B}"/>
              </a:ext>
            </a:extLst>
          </p:cNvPr>
          <p:cNvSpPr/>
          <p:nvPr/>
        </p:nvSpPr>
        <p:spPr>
          <a:xfrm>
            <a:off x="9126247" y="3202244"/>
            <a:ext cx="1357312" cy="29575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D387E5-A71F-4100-B9A3-BF4F42B84349}"/>
              </a:ext>
            </a:extLst>
          </p:cNvPr>
          <p:cNvSpPr/>
          <p:nvPr/>
        </p:nvSpPr>
        <p:spPr>
          <a:xfrm>
            <a:off x="9540582" y="3393279"/>
            <a:ext cx="528638" cy="50006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171717"/>
                </a:solidFill>
                <a:latin typeface="Arial Black" panose="020B0A04020102020204" pitchFamily="34" charset="0"/>
                <a:ea typeface="Roboto"/>
              </a:rPr>
              <a:t>N1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46D2522-8F70-4971-9BF3-A5CDC5346C77}"/>
              </a:ext>
            </a:extLst>
          </p:cNvPr>
          <p:cNvSpPr/>
          <p:nvPr/>
        </p:nvSpPr>
        <p:spPr>
          <a:xfrm>
            <a:off x="9540582" y="4114567"/>
            <a:ext cx="528638" cy="50006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 Black" panose="020B0A04020102020204" pitchFamily="34" charset="0"/>
              </a:rPr>
              <a:t>N2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8C7B715-1E0F-4362-B67B-FA2AB4D448AF}"/>
              </a:ext>
            </a:extLst>
          </p:cNvPr>
          <p:cNvSpPr/>
          <p:nvPr/>
        </p:nvSpPr>
        <p:spPr>
          <a:xfrm>
            <a:off x="9540582" y="4788157"/>
            <a:ext cx="528638" cy="50006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171717"/>
                </a:solidFill>
                <a:latin typeface="Arial Black" panose="020B0A04020102020204" pitchFamily="34" charset="0"/>
                <a:ea typeface="Roboto"/>
              </a:rPr>
              <a:t>N3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DEE8787-32CC-4E63-9F4A-2F9A76A3EE70}"/>
              </a:ext>
            </a:extLst>
          </p:cNvPr>
          <p:cNvSpPr/>
          <p:nvPr/>
        </p:nvSpPr>
        <p:spPr>
          <a:xfrm>
            <a:off x="9540582" y="5427174"/>
            <a:ext cx="528638" cy="50006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171717"/>
                </a:solidFill>
                <a:latin typeface="Arial Black" panose="020B0A04020102020204" pitchFamily="34" charset="0"/>
                <a:ea typeface="Roboto"/>
              </a:rPr>
              <a:t>N4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DDADEF94-9E75-46AB-9CD5-D664C51173C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406389" y="4405728"/>
            <a:ext cx="854858" cy="7178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E7C60B2-87DD-499A-904F-9D41C9431680}"/>
              </a:ext>
            </a:extLst>
          </p:cNvPr>
          <p:cNvSpPr/>
          <p:nvPr/>
        </p:nvSpPr>
        <p:spPr>
          <a:xfrm>
            <a:off x="10725980" y="5361741"/>
            <a:ext cx="886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71717"/>
                </a:solidFill>
                <a:latin typeface="Arial Black" panose="020B0A04020102020204" pitchFamily="34" charset="0"/>
                <a:ea typeface="Roboto"/>
                <a:sym typeface="Roboto"/>
              </a:rPr>
              <a:t>Layer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23" grpId="0" animBg="1"/>
      <p:bldP spid="24" grpId="0" animBg="1"/>
      <p:bldP spid="25" grpId="0" animBg="1"/>
      <p:bldP spid="26" grpId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4"/>
          <p:cNvGrpSpPr/>
          <p:nvPr/>
        </p:nvGrpSpPr>
        <p:grpSpPr>
          <a:xfrm>
            <a:off x="360984" y="551182"/>
            <a:ext cx="11190674" cy="791505"/>
            <a:chOff x="0" y="181077"/>
            <a:chExt cx="11190674" cy="791505"/>
          </a:xfrm>
        </p:grpSpPr>
        <p:sp>
          <p:nvSpPr>
            <p:cNvPr id="165" name="Google Shape;165;p4"/>
            <p:cNvSpPr/>
            <p:nvPr/>
          </p:nvSpPr>
          <p:spPr>
            <a:xfrm>
              <a:off x="0" y="181077"/>
              <a:ext cx="11190674" cy="791505"/>
            </a:xfrm>
            <a:prstGeom prst="roundRect">
              <a:avLst>
                <a:gd name="adj" fmla="val 16667"/>
              </a:avLst>
            </a:prstGeom>
            <a:solidFill>
              <a:srgbClr val="C70E2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 txBox="1"/>
            <p:nvPr/>
          </p:nvSpPr>
          <p:spPr>
            <a:xfrm>
              <a:off x="38638" y="219715"/>
              <a:ext cx="11113398" cy="7142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5725" tIns="125725" rIns="125725" bIns="1257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lang="en-US" sz="33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Introduction - DNNs</a:t>
              </a:r>
              <a:endParaRPr sz="3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4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0269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dirty="0">
                <a:latin typeface="Arial Black" panose="020B0A04020102020204" pitchFamily="34" charset="0"/>
              </a:rPr>
              <a:t>Deep Neural Networks:</a:t>
            </a:r>
            <a:endParaRPr dirty="0"/>
          </a:p>
          <a:p>
            <a:pPr marL="130268" lvl="0" indent="0">
              <a:buNone/>
            </a:pPr>
            <a:endParaRPr dirty="0"/>
          </a:p>
        </p:txBody>
      </p:sp>
      <p:sp>
        <p:nvSpPr>
          <p:cNvPr id="168" name="Google Shape;168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800">
                <a:solidFill>
                  <a:schemeClr val="tx1"/>
                </a:solidFill>
              </a:rPr>
              <a:t>6</a:t>
            </a:fld>
            <a:endParaRPr sz="18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85BDF9-7507-4313-8DCE-706DFB85A6D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916" y="2185988"/>
            <a:ext cx="6171771" cy="4014787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623E525-7B4D-4855-8E79-2260BE54E35E}"/>
              </a:ext>
            </a:extLst>
          </p:cNvPr>
          <p:cNvSpPr/>
          <p:nvPr/>
        </p:nvSpPr>
        <p:spPr>
          <a:xfrm>
            <a:off x="4000501" y="2643188"/>
            <a:ext cx="614362" cy="237172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5654434E-6AD0-46B6-ABB5-6EFF39AC7466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 flipV="1">
            <a:off x="2625746" y="4282634"/>
            <a:ext cx="1392820" cy="58476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715BF1D-D546-4148-9533-EAFD1EB48A2F}"/>
              </a:ext>
            </a:extLst>
          </p:cNvPr>
          <p:cNvSpPr/>
          <p:nvPr/>
        </p:nvSpPr>
        <p:spPr>
          <a:xfrm>
            <a:off x="18063" y="4229100"/>
            <a:ext cx="2607683" cy="1276599"/>
          </a:xfrm>
          <a:prstGeom prst="roundRect">
            <a:avLst/>
          </a:prstGeom>
          <a:noFill/>
          <a:ln w="28575"/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First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layer processes input data to the network.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8217E50-6D42-43EE-81B0-1B75B93A3B32}"/>
              </a:ext>
            </a:extLst>
          </p:cNvPr>
          <p:cNvSpPr/>
          <p:nvPr/>
        </p:nvSpPr>
        <p:spPr>
          <a:xfrm>
            <a:off x="6804627" y="2911035"/>
            <a:ext cx="614362" cy="180315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52E85F-A0B0-4643-BDD8-81BB334295A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7251315" y="4569923"/>
            <a:ext cx="2335169" cy="27396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CFDC8C4-FE72-4CE3-AADC-86BBD6C4D16C}"/>
              </a:ext>
            </a:extLst>
          </p:cNvPr>
          <p:cNvSpPr/>
          <p:nvPr/>
        </p:nvSpPr>
        <p:spPr>
          <a:xfrm>
            <a:off x="9586484" y="4229100"/>
            <a:ext cx="2607683" cy="1229571"/>
          </a:xfrm>
          <a:prstGeom prst="roundRect">
            <a:avLst/>
          </a:prstGeom>
          <a:noFill/>
          <a:ln w="28575"/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Final layer yields the output of the network.</a:t>
            </a:r>
          </a:p>
        </p:txBody>
      </p:sp>
    </p:spTree>
    <p:extLst>
      <p:ext uri="{BB962C8B-B14F-4D97-AF65-F5344CB8AC3E}">
        <p14:creationId xmlns:p14="http://schemas.microsoft.com/office/powerpoint/2010/main" val="34780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20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4"/>
          <p:cNvGrpSpPr/>
          <p:nvPr/>
        </p:nvGrpSpPr>
        <p:grpSpPr>
          <a:xfrm>
            <a:off x="360984" y="551182"/>
            <a:ext cx="11190674" cy="791505"/>
            <a:chOff x="0" y="181077"/>
            <a:chExt cx="11190674" cy="791505"/>
          </a:xfrm>
        </p:grpSpPr>
        <p:sp>
          <p:nvSpPr>
            <p:cNvPr id="165" name="Google Shape;165;p4"/>
            <p:cNvSpPr/>
            <p:nvPr/>
          </p:nvSpPr>
          <p:spPr>
            <a:xfrm>
              <a:off x="0" y="181077"/>
              <a:ext cx="11190674" cy="791505"/>
            </a:xfrm>
            <a:prstGeom prst="roundRect">
              <a:avLst>
                <a:gd name="adj" fmla="val 16667"/>
              </a:avLst>
            </a:prstGeom>
            <a:solidFill>
              <a:srgbClr val="C70E2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 txBox="1"/>
            <p:nvPr/>
          </p:nvSpPr>
          <p:spPr>
            <a:xfrm>
              <a:off x="38638" y="219715"/>
              <a:ext cx="11113398" cy="7142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5725" tIns="125725" rIns="125725" bIns="1257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lang="en-US" sz="33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Introduction - DNNs</a:t>
              </a:r>
              <a:endParaRPr sz="3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4"/>
          <p:cNvSpPr txBox="1">
            <a:spLocks noGrp="1"/>
          </p:cNvSpPr>
          <p:nvPr>
            <p:ph type="body" idx="2"/>
          </p:nvPr>
        </p:nvSpPr>
        <p:spPr>
          <a:xfrm>
            <a:off x="360984" y="1470135"/>
            <a:ext cx="11190674" cy="2401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0269" indent="0">
              <a:buClr>
                <a:srgbClr val="C00000"/>
              </a:buClr>
              <a:buSzPct val="100000"/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DNNs have two phases:</a:t>
            </a:r>
            <a:endParaRPr lang="en-US" dirty="0"/>
          </a:p>
          <a:p>
            <a:pPr marL="416019" indent="-285750">
              <a:buClr>
                <a:srgbClr val="C00000"/>
              </a:buClr>
              <a:buSzPct val="100000"/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rgbClr val="FF0000"/>
                </a:solidFill>
              </a:rPr>
              <a:t>Training phase.</a:t>
            </a:r>
          </a:p>
          <a:p>
            <a:pPr marL="416019" indent="-285750"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Teaching the neural network by adjusting its parameters to minimize errors on a labeled dataset.</a:t>
            </a:r>
          </a:p>
          <a:p>
            <a:pPr marL="416019" indent="-285750">
              <a:buClr>
                <a:srgbClr val="C00000"/>
              </a:buClr>
              <a:buSzPct val="100000"/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rgbClr val="FF0000"/>
                </a:solidFill>
              </a:rPr>
              <a:t>Inference phase.</a:t>
            </a:r>
          </a:p>
          <a:p>
            <a:pPr marL="416019" indent="-285750"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Using the trained model on new, unseen data without further parameter updates.</a:t>
            </a:r>
          </a:p>
        </p:txBody>
      </p:sp>
      <p:sp>
        <p:nvSpPr>
          <p:cNvPr id="168" name="Google Shape;168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800">
                <a:solidFill>
                  <a:schemeClr val="tx1"/>
                </a:solidFill>
              </a:rPr>
              <a:t>7</a:t>
            </a:fld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A3A675-74BE-4F6B-8C3E-C6F1AB7ACBBF}"/>
              </a:ext>
            </a:extLst>
          </p:cNvPr>
          <p:cNvSpPr txBox="1"/>
          <p:nvPr/>
        </p:nvSpPr>
        <p:spPr>
          <a:xfrm>
            <a:off x="360984" y="3999361"/>
            <a:ext cx="10801350" cy="1809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6019" indent="-285750" defTabSz="925830">
              <a:lnSpc>
                <a:spcPct val="13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DNNs are computationally intensive</a:t>
            </a:r>
          </a:p>
          <a:p>
            <a:pPr marL="416019" indent="-285750" defTabSz="925830">
              <a:lnSpc>
                <a:spcPct val="13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Require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cs typeface="Roboto"/>
              </a:rPr>
              <a:t> a hardware architecture to deploy them.</a:t>
            </a:r>
            <a:endParaRPr 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  <a:ea typeface="Roboto"/>
              <a:cs typeface="Roboto"/>
              <a:sym typeface="Roboto"/>
            </a:endParaRPr>
          </a:p>
          <a:p>
            <a:pPr marL="128016">
              <a:lnSpc>
                <a:spcPct val="130000"/>
              </a:lnSpc>
            </a:pPr>
            <a:r>
              <a:rPr lang="en-US" dirty="0">
                <a:solidFill>
                  <a:srgbClr val="171717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171717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They are commonly executed on hybrid architectures that combine </a:t>
            </a:r>
            <a:r>
              <a:rPr lang="en-US" b="1" dirty="0">
                <a:solidFill>
                  <a:srgbClr val="171717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Central Processing Units (CPUs) </a:t>
            </a:r>
            <a:r>
              <a:rPr lang="en-US" dirty="0">
                <a:solidFill>
                  <a:srgbClr val="171717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and </a:t>
            </a:r>
            <a:r>
              <a:rPr lang="en-US" b="1" dirty="0">
                <a:solidFill>
                  <a:srgbClr val="171717"/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Graphics Processing Units. (GPUs)</a:t>
            </a:r>
            <a:endParaRPr lang="en-US" dirty="0"/>
          </a:p>
          <a:p>
            <a:pPr marL="130269" indent="0">
              <a:buClr>
                <a:srgbClr val="C00000"/>
              </a:buClr>
              <a:buSzPct val="100000"/>
              <a:buNone/>
            </a:pPr>
            <a:endParaRPr lang="en-US" dirty="0">
              <a:solidFill>
                <a:srgbClr val="171717"/>
              </a:solidFill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2238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4"/>
          <p:cNvGrpSpPr/>
          <p:nvPr/>
        </p:nvGrpSpPr>
        <p:grpSpPr>
          <a:xfrm>
            <a:off x="360984" y="551182"/>
            <a:ext cx="11190674" cy="791505"/>
            <a:chOff x="0" y="181077"/>
            <a:chExt cx="11190674" cy="791505"/>
          </a:xfrm>
        </p:grpSpPr>
        <p:sp>
          <p:nvSpPr>
            <p:cNvPr id="165" name="Google Shape;165;p4"/>
            <p:cNvSpPr/>
            <p:nvPr/>
          </p:nvSpPr>
          <p:spPr>
            <a:xfrm>
              <a:off x="0" y="181077"/>
              <a:ext cx="11190674" cy="791505"/>
            </a:xfrm>
            <a:prstGeom prst="roundRect">
              <a:avLst>
                <a:gd name="adj" fmla="val 16667"/>
              </a:avLst>
            </a:prstGeom>
            <a:solidFill>
              <a:srgbClr val="C70E2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 txBox="1"/>
            <p:nvPr/>
          </p:nvSpPr>
          <p:spPr>
            <a:xfrm>
              <a:off x="38638" y="219715"/>
              <a:ext cx="11113398" cy="7142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5725" tIns="125725" rIns="125725" bIns="1257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lang="en-US" sz="33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Introduction - GPU</a:t>
              </a:r>
              <a:endParaRPr sz="3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4"/>
          <p:cNvSpPr txBox="1">
            <a:spLocks noGrp="1"/>
          </p:cNvSpPr>
          <p:nvPr>
            <p:ph type="body" idx="2"/>
          </p:nvPr>
        </p:nvSpPr>
        <p:spPr>
          <a:xfrm>
            <a:off x="360984" y="1610561"/>
            <a:ext cx="11190674" cy="186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0269" lvl="0" indent="0">
              <a:buNone/>
            </a:pPr>
            <a:r>
              <a:rPr lang="en-US" dirty="0">
                <a:latin typeface="Arial Black" panose="020B0A04020102020204" pitchFamily="34" charset="0"/>
              </a:rPr>
              <a:t>Graphics Processing Unit </a:t>
            </a:r>
          </a:p>
          <a:p>
            <a:pPr marL="416019" indent="-285750"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Graphics Processing Unit (GPU) is a specialized hardware component designed to accelerate the processing of graphics-related tasks.</a:t>
            </a:r>
          </a:p>
          <a:p>
            <a:pPr marL="416019" indent="-285750"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They have evolved into handling a wide range of computationally intensive tasks beyond graphics.</a:t>
            </a:r>
          </a:p>
          <a:p>
            <a:pPr marL="130269" indent="0">
              <a:buClr>
                <a:srgbClr val="C00000"/>
              </a:buClr>
              <a:buSzPct val="100000"/>
              <a:buNone/>
            </a:pPr>
            <a:endParaRPr lang="en-US" dirty="0"/>
          </a:p>
          <a:p>
            <a:pPr marL="130269" indent="0">
              <a:buClr>
                <a:srgbClr val="C00000"/>
              </a:buClr>
              <a:buSzPct val="100000"/>
              <a:buNone/>
            </a:pPr>
            <a:endParaRPr dirty="0"/>
          </a:p>
        </p:txBody>
      </p:sp>
      <p:sp>
        <p:nvSpPr>
          <p:cNvPr id="168" name="Google Shape;168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800">
                <a:solidFill>
                  <a:schemeClr val="tx1"/>
                </a:solidFill>
              </a:rPr>
              <a:t>8</a:t>
            </a:fld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AD5166-83C2-4D20-9947-D21085BC9D7D}"/>
              </a:ext>
            </a:extLst>
          </p:cNvPr>
          <p:cNvSpPr txBox="1"/>
          <p:nvPr/>
        </p:nvSpPr>
        <p:spPr>
          <a:xfrm>
            <a:off x="399622" y="3385366"/>
            <a:ext cx="11190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>
                <a:latin typeface="Arial Black" panose="020B0A04020102020204" pitchFamily="34" charset="0"/>
              </a:rPr>
              <a:t>Nvidia GPUs </a:t>
            </a:r>
          </a:p>
          <a:p>
            <a:pPr>
              <a:buClr>
                <a:srgbClr val="C00000"/>
              </a:buClr>
            </a:pPr>
            <a:endParaRPr lang="en-US" sz="1800" dirty="0">
              <a:solidFill>
                <a:srgbClr val="171717"/>
              </a:solidFill>
              <a:latin typeface="Roboto"/>
              <a:ea typeface="Roboto"/>
              <a:sym typeface="Roboto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71717"/>
                </a:solidFill>
                <a:latin typeface="Roboto"/>
                <a:ea typeface="Roboto"/>
                <a:sym typeface="Roboto"/>
              </a:rPr>
              <a:t>They are known for their advanced </a:t>
            </a:r>
            <a:r>
              <a:rPr lang="en-US" sz="1800" dirty="0">
                <a:solidFill>
                  <a:srgbClr val="7030A0"/>
                </a:solidFill>
                <a:latin typeface="Roboto"/>
                <a:ea typeface="Roboto"/>
                <a:sym typeface="Roboto"/>
              </a:rPr>
              <a:t>CUDA</a:t>
            </a:r>
            <a:r>
              <a:rPr lang="en-US" sz="1800" dirty="0">
                <a:solidFill>
                  <a:srgbClr val="171717"/>
                </a:solidFill>
                <a:latin typeface="Roboto"/>
                <a:ea typeface="Roboto"/>
                <a:sym typeface="Roboto"/>
              </a:rPr>
              <a:t> architecture, and they are specialized for </a:t>
            </a:r>
            <a:r>
              <a:rPr lang="en-US" sz="1800" i="1" dirty="0">
                <a:solidFill>
                  <a:srgbClr val="171717"/>
                </a:solidFill>
                <a:latin typeface="Roboto"/>
                <a:ea typeface="Roboto"/>
                <a:sym typeface="Roboto"/>
              </a:rPr>
              <a:t>parallel processing </a:t>
            </a:r>
            <a:r>
              <a:rPr lang="en-US" sz="1800" dirty="0">
                <a:solidFill>
                  <a:srgbClr val="171717"/>
                </a:solidFill>
                <a:latin typeface="Roboto"/>
                <a:ea typeface="Roboto"/>
                <a:sym typeface="Roboto"/>
              </a:rPr>
              <a:t>tasks.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D26628-4D79-4394-9FF7-3F11D9C66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036" y="4585697"/>
            <a:ext cx="4075292" cy="21266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889BCD-B45D-4CA1-9D4B-4B48328A2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125" y="4585696"/>
            <a:ext cx="3005517" cy="21266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06E69B-C524-4889-B5C2-BCBD6F3CAA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214" y="4585695"/>
            <a:ext cx="3005517" cy="212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5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4"/>
          <p:cNvGrpSpPr/>
          <p:nvPr/>
        </p:nvGrpSpPr>
        <p:grpSpPr>
          <a:xfrm>
            <a:off x="360984" y="551182"/>
            <a:ext cx="11190674" cy="791505"/>
            <a:chOff x="0" y="181077"/>
            <a:chExt cx="11190674" cy="791505"/>
          </a:xfrm>
        </p:grpSpPr>
        <p:sp>
          <p:nvSpPr>
            <p:cNvPr id="165" name="Google Shape;165;p4"/>
            <p:cNvSpPr/>
            <p:nvPr/>
          </p:nvSpPr>
          <p:spPr>
            <a:xfrm>
              <a:off x="0" y="181077"/>
              <a:ext cx="11190674" cy="791505"/>
            </a:xfrm>
            <a:prstGeom prst="roundRect">
              <a:avLst>
                <a:gd name="adj" fmla="val 16667"/>
              </a:avLst>
            </a:prstGeom>
            <a:solidFill>
              <a:srgbClr val="C70E2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 txBox="1"/>
            <p:nvPr/>
          </p:nvSpPr>
          <p:spPr>
            <a:xfrm>
              <a:off x="38638" y="219715"/>
              <a:ext cx="11113398" cy="7142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5725" tIns="125725" rIns="125725" bIns="1257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lang="en-US" sz="33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Introduction - GPU</a:t>
              </a:r>
              <a:endParaRPr sz="3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4"/>
          <p:cNvSpPr txBox="1">
            <a:spLocks noGrp="1"/>
          </p:cNvSpPr>
          <p:nvPr>
            <p:ph type="body" idx="2"/>
          </p:nvPr>
        </p:nvSpPr>
        <p:spPr>
          <a:xfrm>
            <a:off x="360984" y="1541912"/>
            <a:ext cx="11190674" cy="79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0269" indent="0">
              <a:buClr>
                <a:srgbClr val="C00000"/>
              </a:buClr>
              <a:buSzPct val="100000"/>
              <a:buNone/>
            </a:pPr>
            <a:r>
              <a:rPr lang="en-US" dirty="0"/>
              <a:t>GPUs consist of multiple elements. Some of these elements are:</a:t>
            </a:r>
          </a:p>
          <a:p>
            <a:pPr marL="130269" indent="0">
              <a:buClr>
                <a:srgbClr val="C00000"/>
              </a:buClr>
              <a:buSzPct val="100000"/>
              <a:buNone/>
            </a:pPr>
            <a:endParaRPr lang="en-US" dirty="0"/>
          </a:p>
        </p:txBody>
      </p:sp>
      <p:sp>
        <p:nvSpPr>
          <p:cNvPr id="168" name="Google Shape;168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800">
                <a:solidFill>
                  <a:schemeClr val="tx1"/>
                </a:solidFill>
              </a:rPr>
              <a:t>9</a:t>
            </a:fld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BC4C07-5BCB-4541-AB1B-ED1936FE8308}"/>
              </a:ext>
            </a:extLst>
          </p:cNvPr>
          <p:cNvSpPr txBox="1"/>
          <p:nvPr/>
        </p:nvSpPr>
        <p:spPr>
          <a:xfrm>
            <a:off x="399622" y="2185728"/>
            <a:ext cx="11190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6019" indent="-285750"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latin typeface="Roboto" panose="020B0604020202020204" charset="0"/>
                <a:ea typeface="Roboto" panose="020B0604020202020204" charset="0"/>
              </a:rPr>
              <a:t>Streaming Multiprocessors (SMs):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dirty="0">
                <a:solidFill>
                  <a:srgbClr val="171717"/>
                </a:solidFill>
                <a:latin typeface="Roboto"/>
                <a:ea typeface="Roboto"/>
                <a:sym typeface="Roboto"/>
              </a:rPr>
              <a:t>It consists of multiple processing cores and various components necessary for executing instructions in parallel.</a:t>
            </a:r>
          </a:p>
          <a:p>
            <a:pPr marL="416019" indent="-285750"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latin typeface="Roboto" panose="020B0604020202020204" charset="0"/>
                <a:ea typeface="Roboto" panose="020B0604020202020204" charset="0"/>
              </a:rPr>
              <a:t>Kernels: </a:t>
            </a:r>
            <a:r>
              <a:rPr lang="en-US" dirty="0">
                <a:solidFill>
                  <a:srgbClr val="171717"/>
                </a:solidFill>
                <a:latin typeface="Roboto"/>
                <a:ea typeface="Roboto"/>
              </a:rPr>
              <a:t>They are functions that are designed to execute in parallel.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36B9AA-E4B4-415C-B2DA-7E6B2FA9708E}"/>
              </a:ext>
            </a:extLst>
          </p:cNvPr>
          <p:cNvSpPr/>
          <p:nvPr/>
        </p:nvSpPr>
        <p:spPr>
          <a:xfrm>
            <a:off x="857251" y="3391852"/>
            <a:ext cx="1514475" cy="335184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9E0783-B4E6-4B6D-89B7-87387A15854C}"/>
              </a:ext>
            </a:extLst>
          </p:cNvPr>
          <p:cNvSpPr/>
          <p:nvPr/>
        </p:nvSpPr>
        <p:spPr>
          <a:xfrm>
            <a:off x="2857500" y="3391852"/>
            <a:ext cx="7800975" cy="335184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940A51-762E-4ECF-8B38-4B99917A2CF0}"/>
              </a:ext>
            </a:extLst>
          </p:cNvPr>
          <p:cNvSpPr/>
          <p:nvPr/>
        </p:nvSpPr>
        <p:spPr>
          <a:xfrm>
            <a:off x="3086100" y="4116775"/>
            <a:ext cx="3657600" cy="2428875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BD36BC-0BE4-4B8A-9BE6-1D3C2A12A6EC}"/>
              </a:ext>
            </a:extLst>
          </p:cNvPr>
          <p:cNvSpPr/>
          <p:nvPr/>
        </p:nvSpPr>
        <p:spPr>
          <a:xfrm>
            <a:off x="6865144" y="4116774"/>
            <a:ext cx="3657600" cy="2428875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BD809E-B14B-46F4-AAF7-9B3149E9C1A0}"/>
              </a:ext>
            </a:extLst>
          </p:cNvPr>
          <p:cNvSpPr/>
          <p:nvPr/>
        </p:nvSpPr>
        <p:spPr>
          <a:xfrm>
            <a:off x="3175572" y="4597281"/>
            <a:ext cx="1092995" cy="7942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Block(0,0)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F9FDD5-CA95-4FF7-96A6-DCD603A1460D}"/>
              </a:ext>
            </a:extLst>
          </p:cNvPr>
          <p:cNvSpPr/>
          <p:nvPr/>
        </p:nvSpPr>
        <p:spPr>
          <a:xfrm>
            <a:off x="4415011" y="4597281"/>
            <a:ext cx="1092995" cy="7942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700" dirty="0">
                <a:solidFill>
                  <a:prstClr val="white"/>
                </a:solidFill>
              </a:rPr>
              <a:t>Block(1,0)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4AA2AD-B6D8-467D-8242-91CF50615B3C}"/>
              </a:ext>
            </a:extLst>
          </p:cNvPr>
          <p:cNvSpPr/>
          <p:nvPr/>
        </p:nvSpPr>
        <p:spPr>
          <a:xfrm>
            <a:off x="5588373" y="4597281"/>
            <a:ext cx="1092995" cy="7942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700" dirty="0">
                <a:solidFill>
                  <a:prstClr val="white"/>
                </a:solidFill>
              </a:rPr>
              <a:t>Block(2,0)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C3B41-0D9E-4C6D-8D05-579CB1113414}"/>
              </a:ext>
            </a:extLst>
          </p:cNvPr>
          <p:cNvSpPr/>
          <p:nvPr/>
        </p:nvSpPr>
        <p:spPr>
          <a:xfrm>
            <a:off x="3169429" y="5614622"/>
            <a:ext cx="1092995" cy="7942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700" dirty="0">
                <a:solidFill>
                  <a:prstClr val="white"/>
                </a:solidFill>
              </a:rPr>
              <a:t>Block(0,1)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8FA373-5D72-41D7-9D04-651932518CC2}"/>
              </a:ext>
            </a:extLst>
          </p:cNvPr>
          <p:cNvSpPr/>
          <p:nvPr/>
        </p:nvSpPr>
        <p:spPr>
          <a:xfrm>
            <a:off x="4408868" y="5614622"/>
            <a:ext cx="1092995" cy="7942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700" dirty="0">
                <a:solidFill>
                  <a:prstClr val="white"/>
                </a:solidFill>
              </a:rPr>
              <a:t>Block(1,1)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949018-5370-46B0-A405-2CFA7A50398A}"/>
              </a:ext>
            </a:extLst>
          </p:cNvPr>
          <p:cNvSpPr/>
          <p:nvPr/>
        </p:nvSpPr>
        <p:spPr>
          <a:xfrm>
            <a:off x="5582230" y="5614622"/>
            <a:ext cx="1092995" cy="7942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700" dirty="0">
                <a:solidFill>
                  <a:prstClr val="white"/>
                </a:solidFill>
              </a:rPr>
              <a:t>Block(2,1)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F8071-B1AB-4843-9362-0542F33EFCEE}"/>
              </a:ext>
            </a:extLst>
          </p:cNvPr>
          <p:cNvSpPr txBox="1"/>
          <p:nvPr/>
        </p:nvSpPr>
        <p:spPr>
          <a:xfrm>
            <a:off x="3169429" y="4227949"/>
            <a:ext cx="152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Grid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740791-BFB8-4CCB-B7C4-F1D6065D9D09}"/>
              </a:ext>
            </a:extLst>
          </p:cNvPr>
          <p:cNvSpPr txBox="1"/>
          <p:nvPr/>
        </p:nvSpPr>
        <p:spPr>
          <a:xfrm>
            <a:off x="6986587" y="4209581"/>
            <a:ext cx="152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Grid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4BC070-3FF7-440C-A309-B9E7E34C8B60}"/>
              </a:ext>
            </a:extLst>
          </p:cNvPr>
          <p:cNvSpPr txBox="1"/>
          <p:nvPr/>
        </p:nvSpPr>
        <p:spPr>
          <a:xfrm>
            <a:off x="975232" y="3535709"/>
            <a:ext cx="122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42FA3B-EA76-4A6A-90AD-223A2C047244}"/>
              </a:ext>
            </a:extLst>
          </p:cNvPr>
          <p:cNvSpPr/>
          <p:nvPr/>
        </p:nvSpPr>
        <p:spPr>
          <a:xfrm>
            <a:off x="3010284" y="3534613"/>
            <a:ext cx="910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Device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0CF5AD-C8F2-4C81-B6F1-1A2923B0E833}"/>
              </a:ext>
            </a:extLst>
          </p:cNvPr>
          <p:cNvCxnSpPr>
            <a:cxnSpLocks/>
          </p:cNvCxnSpPr>
          <p:nvPr/>
        </p:nvCxnSpPr>
        <p:spPr>
          <a:xfrm>
            <a:off x="1064325" y="4068518"/>
            <a:ext cx="0" cy="24771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701B285-5080-40DA-A925-E90779FB4A39}"/>
              </a:ext>
            </a:extLst>
          </p:cNvPr>
          <p:cNvSpPr/>
          <p:nvPr/>
        </p:nvSpPr>
        <p:spPr>
          <a:xfrm>
            <a:off x="1171528" y="4273531"/>
            <a:ext cx="1092995" cy="7942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 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0EBBD26-69B9-4F29-8D8F-D3A72DE2B256}"/>
              </a:ext>
            </a:extLst>
          </p:cNvPr>
          <p:cNvSpPr/>
          <p:nvPr/>
        </p:nvSpPr>
        <p:spPr>
          <a:xfrm>
            <a:off x="1178468" y="5307083"/>
            <a:ext cx="1092995" cy="7942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 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3DB7D82-C07F-4420-8260-B2779CFE9698}"/>
              </a:ext>
            </a:extLst>
          </p:cNvPr>
          <p:cNvSpPr/>
          <p:nvPr/>
        </p:nvSpPr>
        <p:spPr>
          <a:xfrm>
            <a:off x="6952830" y="4607569"/>
            <a:ext cx="1092995" cy="7942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Block(0,0)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8376CA-E2EF-4273-BCBD-ADFFFBCEDFD8}"/>
              </a:ext>
            </a:extLst>
          </p:cNvPr>
          <p:cNvSpPr/>
          <p:nvPr/>
        </p:nvSpPr>
        <p:spPr>
          <a:xfrm>
            <a:off x="8192269" y="4607569"/>
            <a:ext cx="1092995" cy="7942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700" dirty="0">
                <a:solidFill>
                  <a:prstClr val="white"/>
                </a:solidFill>
              </a:rPr>
              <a:t>Block(1,0)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435298E-50FF-47B1-855F-FA00684E7328}"/>
              </a:ext>
            </a:extLst>
          </p:cNvPr>
          <p:cNvSpPr/>
          <p:nvPr/>
        </p:nvSpPr>
        <p:spPr>
          <a:xfrm>
            <a:off x="9365631" y="4607569"/>
            <a:ext cx="1092995" cy="7942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700" dirty="0">
                <a:solidFill>
                  <a:prstClr val="white"/>
                </a:solidFill>
              </a:rPr>
              <a:t>Block(2,0)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C0B3739-2A03-409D-BA21-6F70C2B42A4B}"/>
              </a:ext>
            </a:extLst>
          </p:cNvPr>
          <p:cNvSpPr/>
          <p:nvPr/>
        </p:nvSpPr>
        <p:spPr>
          <a:xfrm>
            <a:off x="6946687" y="5624910"/>
            <a:ext cx="1092995" cy="7942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700" dirty="0">
                <a:solidFill>
                  <a:prstClr val="white"/>
                </a:solidFill>
              </a:rPr>
              <a:t>Block(0,1)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FFEBD89-D45E-499A-9158-27B040CD5CE5}"/>
              </a:ext>
            </a:extLst>
          </p:cNvPr>
          <p:cNvSpPr/>
          <p:nvPr/>
        </p:nvSpPr>
        <p:spPr>
          <a:xfrm>
            <a:off x="8186126" y="5624910"/>
            <a:ext cx="1092995" cy="7942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700" dirty="0">
                <a:solidFill>
                  <a:prstClr val="white"/>
                </a:solidFill>
              </a:rPr>
              <a:t>Block(1,1)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2730F73-1B34-4A0C-B5DF-86B3A0B8E147}"/>
              </a:ext>
            </a:extLst>
          </p:cNvPr>
          <p:cNvSpPr/>
          <p:nvPr/>
        </p:nvSpPr>
        <p:spPr>
          <a:xfrm>
            <a:off x="9359488" y="5624910"/>
            <a:ext cx="1092995" cy="7942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700" dirty="0">
                <a:solidFill>
                  <a:prstClr val="white"/>
                </a:solidFill>
              </a:rPr>
              <a:t>Block(2,1) 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43AA4B1-D63B-48B1-B6E9-4B326A2BD0AC}"/>
              </a:ext>
            </a:extLst>
          </p:cNvPr>
          <p:cNvCxnSpPr>
            <a:stCxn id="48" idx="3"/>
          </p:cNvCxnSpPr>
          <p:nvPr/>
        </p:nvCxnSpPr>
        <p:spPr>
          <a:xfrm>
            <a:off x="2264523" y="4670653"/>
            <a:ext cx="8215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0A73E38-4FBE-49F4-A5AD-25E6D79F7147}"/>
              </a:ext>
            </a:extLst>
          </p:cNvPr>
          <p:cNvCxnSpPr>
            <a:cxnSpLocks/>
          </p:cNvCxnSpPr>
          <p:nvPr/>
        </p:nvCxnSpPr>
        <p:spPr>
          <a:xfrm>
            <a:off x="2271463" y="5704205"/>
            <a:ext cx="459368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76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6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7" grpId="0"/>
      <p:bldP spid="40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4319</TotalTime>
  <Words>2040</Words>
  <Application>Microsoft Office PowerPoint</Application>
  <PresentationFormat>Custom</PresentationFormat>
  <Paragraphs>371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Times New Roman</vt:lpstr>
      <vt:lpstr>Gill Sans MT</vt:lpstr>
      <vt:lpstr>Arial</vt:lpstr>
      <vt:lpstr>Calibri</vt:lpstr>
      <vt:lpstr>Arial Black</vt:lpstr>
      <vt:lpstr>Montserrat Medium</vt:lpstr>
      <vt:lpstr>Montserrat</vt:lpstr>
      <vt:lpstr>Rubik</vt:lpstr>
      <vt:lpstr>Epilogue</vt:lpstr>
      <vt:lpstr>Roboto</vt:lpstr>
      <vt:lpstr>Wingdings</vt:lpstr>
      <vt:lpstr>Gallery</vt:lpstr>
      <vt:lpstr>Automatic Generation of a Real-Time Task Model for Deep Neural Networks  Internship Defense October 4th, 2023  Hadi MEKDAD  Supervisors: Prof. Mourad DRIDI &amp; Prof. Yasmina ABDEDDAÏM  Defended in front of the jury: Prof. Sahar HOTEIT Prof. Mihai MITREA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Generation of a Real-Time Task Model for Deep Neural Networks  Internship Defense October 4th, 2023  Hadi MEKDAD  Supervisors: Prof. Mourad DRIDI and Prof Yasmina ABDEDDAÏM  Defended in front of the jury: Prof. Sahar HOTEIT Prof. Mihai MITREA</dc:title>
  <dc:creator>Massimo Tornatore</dc:creator>
  <cp:lastModifiedBy>Hadi Mekdad</cp:lastModifiedBy>
  <cp:revision>141</cp:revision>
  <dcterms:modified xsi:type="dcterms:W3CDTF">2024-04-16T18:00:46Z</dcterms:modified>
</cp:coreProperties>
</file>