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8" r:id="rId4"/>
    <p:sldId id="272" r:id="rId5"/>
    <p:sldId id="273" r:id="rId6"/>
    <p:sldId id="27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03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</a:t>
            </a:r>
            <a:r>
              <a:rPr lang="en-US" smtClean="0"/>
              <a:t>Multi-Tasking </a:t>
            </a:r>
            <a:r>
              <a:rPr lang="en-US"/>
              <a:t>in UNIX &amp; LINUX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538D3871-23C2-476D-8670-14794DA5A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E814-3539-425F-802E-1C776C35E0B6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A474-15EF-44DC-847E-7B8E0F940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812088" y="6905625"/>
            <a:ext cx="874712" cy="339725"/>
          </a:xfrm>
          <a:noFill/>
        </p:spPr>
        <p:txBody>
          <a:bodyPr/>
          <a:lstStyle/>
          <a:p>
            <a:fld id="{209D387B-C9B0-4183-A509-6ACCB822B69C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1127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26988"/>
            <a:ext cx="8229600" cy="503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 Process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50825" y="476672"/>
            <a:ext cx="8353623" cy="2391424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/>
              <a:t>Process</a:t>
            </a:r>
            <a:r>
              <a:rPr lang="en-US" dirty="0"/>
              <a:t> 		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is any program which </a:t>
            </a:r>
            <a:r>
              <a:rPr lang="en-US" i="1" dirty="0"/>
              <a:t>is executed</a:t>
            </a:r>
            <a:r>
              <a:rPr lang="en-US" dirty="0"/>
              <a:t>  by computer’s operation system.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/>
              <a:t>Kernel</a:t>
            </a:r>
            <a:r>
              <a:rPr lang="en-US" dirty="0"/>
              <a:t> 		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is Operation System, that interacts with hardware and provides services like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Memory Management, CPU scheduling, </a:t>
            </a:r>
            <a:r>
              <a:rPr lang="en-US" dirty="0" err="1"/>
              <a:t>Filesystem</a:t>
            </a:r>
            <a:r>
              <a:rPr lang="en-US" dirty="0"/>
              <a:t>, I/O Device access, etc.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/>
              <a:t>System Call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is direct entry point, provided by Kernel, through which </a:t>
            </a:r>
            <a:r>
              <a:rPr lang="en-US" dirty="0" smtClean="0"/>
              <a:t>active Process can obtain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/>
              <a:t>service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55638" y="3500016"/>
            <a:ext cx="1754187" cy="360362"/>
          </a:xfrm>
          <a:prstGeom prst="rect">
            <a:avLst/>
          </a:prstGeom>
          <a:solidFill>
            <a:srgbClr val="DFDFF5"/>
          </a:solidFill>
          <a:ln w="12700" algn="ctr">
            <a:noFill/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47700" y="3715916"/>
            <a:ext cx="1763713" cy="71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61988" y="4684291"/>
            <a:ext cx="1755775" cy="1355725"/>
          </a:xfrm>
          <a:prstGeom prst="rect">
            <a:avLst/>
          </a:prstGeom>
          <a:solidFill>
            <a:srgbClr val="00B0F0"/>
          </a:solidFill>
          <a:ln w="12700" algn="ctr">
            <a:noFill/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 altLang="en-US"/>
          </a:p>
        </p:txBody>
      </p:sp>
      <p:sp>
        <p:nvSpPr>
          <p:cNvPr id="53" name="Rectangle 44"/>
          <p:cNvSpPr>
            <a:spLocks noChangeArrowheads="1"/>
          </p:cNvSpPr>
          <p:nvPr/>
        </p:nvSpPr>
        <p:spPr bwMode="auto">
          <a:xfrm>
            <a:off x="661988" y="6038428"/>
            <a:ext cx="1754187" cy="338138"/>
          </a:xfrm>
          <a:prstGeom prst="rect">
            <a:avLst/>
          </a:prstGeom>
          <a:solidFill>
            <a:srgbClr val="00B050"/>
          </a:solidFill>
          <a:ln w="12700" algn="ctr">
            <a:noFill/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r>
              <a:rPr lang="en-US" altLang="en-US" sz="800"/>
              <a:t> </a:t>
            </a:r>
          </a:p>
          <a:p>
            <a:r>
              <a:rPr lang="en-US" altLang="en-US" sz="800"/>
              <a:t> </a:t>
            </a:r>
          </a:p>
        </p:txBody>
      </p:sp>
      <p:sp>
        <p:nvSpPr>
          <p:cNvPr id="54" name="Rectangle 43"/>
          <p:cNvSpPr>
            <a:spLocks noChangeArrowheads="1"/>
          </p:cNvSpPr>
          <p:nvPr/>
        </p:nvSpPr>
        <p:spPr bwMode="auto">
          <a:xfrm>
            <a:off x="658813" y="4336628"/>
            <a:ext cx="1752600" cy="338138"/>
          </a:xfrm>
          <a:prstGeom prst="rect">
            <a:avLst/>
          </a:prstGeom>
          <a:solidFill>
            <a:srgbClr val="FFCC66"/>
          </a:solidFill>
          <a:ln w="12700" algn="ctr">
            <a:noFill/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r>
              <a:rPr lang="en-US" altLang="en-US" sz="800"/>
              <a:t> </a:t>
            </a:r>
          </a:p>
          <a:p>
            <a:endParaRPr lang="en-US" altLang="en-US" sz="800"/>
          </a:p>
        </p:txBody>
      </p:sp>
      <p:sp>
        <p:nvSpPr>
          <p:cNvPr id="55" name="Rectangle 54"/>
          <p:cNvSpPr/>
          <p:nvPr/>
        </p:nvSpPr>
        <p:spPr bwMode="auto">
          <a:xfrm>
            <a:off x="647700" y="3500016"/>
            <a:ext cx="1763713" cy="73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  <p:txBody>
          <a:bodyPr rtlCol="1" anchor="ctr">
            <a:spAutoFit/>
          </a:bodyPr>
          <a:lstStyle/>
          <a:p>
            <a:pPr>
              <a:defRPr/>
            </a:pPr>
            <a:endParaRPr lang="he-IL" dirty="0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658813" y="3500016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none" w="lg" len="med"/>
          </a:ln>
        </p:spPr>
        <p:txBody>
          <a:bodyPr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658813" y="386037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58" name="Rectangle 50"/>
          <p:cNvSpPr>
            <a:spLocks noChangeArrowheads="1"/>
          </p:cNvSpPr>
          <p:nvPr/>
        </p:nvSpPr>
        <p:spPr bwMode="auto">
          <a:xfrm>
            <a:off x="647700" y="3573041"/>
            <a:ext cx="1763713" cy="71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47700" y="3644478"/>
            <a:ext cx="1763713" cy="71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algn="ctr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843213" y="2707853"/>
            <a:ext cx="360045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Process Representation in Memory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58813" y="5987628"/>
            <a:ext cx="17526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US" altLang="en-US"/>
              <a:t>Text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658813" y="5530428"/>
            <a:ext cx="17526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/>
            <a:r>
              <a:rPr lang="en-US" altLang="en-US" sz="1400" b="1" dirty="0"/>
              <a:t>Initialized </a:t>
            </a:r>
            <a:endParaRPr lang="en-US" altLang="en-US" sz="1400" b="1" dirty="0" smtClean="0"/>
          </a:p>
          <a:p>
            <a:pPr algn="ctr"/>
            <a:r>
              <a:rPr lang="en-US" altLang="en-US" sz="1400" b="1" dirty="0" smtClean="0"/>
              <a:t>Read-Only </a:t>
            </a:r>
            <a:r>
              <a:rPr lang="en-US" altLang="en-US" sz="1400" b="1" dirty="0"/>
              <a:t>Data</a:t>
            </a:r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58813" y="5073228"/>
            <a:ext cx="17526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/>
            <a:r>
              <a:rPr lang="en-US" altLang="en-US" sz="1400" b="1" dirty="0" smtClean="0"/>
              <a:t>Initialized</a:t>
            </a:r>
          </a:p>
          <a:p>
            <a:pPr algn="ctr"/>
            <a:r>
              <a:rPr lang="en-US" altLang="en-US" sz="1400" b="1" dirty="0" smtClean="0"/>
              <a:t> </a:t>
            </a:r>
            <a:r>
              <a:rPr lang="en-US" altLang="en-US" sz="1400" b="1" dirty="0"/>
              <a:t>Read-Write Data</a:t>
            </a:r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658813" y="4679528"/>
            <a:ext cx="17526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US" altLang="en-US" sz="1400" b="1" dirty="0"/>
              <a:t>Uninitialized Data</a:t>
            </a: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658813" y="4285828"/>
            <a:ext cx="17526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US" altLang="en-US" sz="1400" b="1" dirty="0"/>
              <a:t>Heap</a:t>
            </a: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658813" y="3893716"/>
            <a:ext cx="1752600" cy="39211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endParaRPr lang="en-GB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658813" y="4339803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>
            <a:off x="658813" y="467952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>
            <a:off x="658813" y="507322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658813" y="5530428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>
            <a:off x="658813" y="6040016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658813" y="6381328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658813" y="3500016"/>
            <a:ext cx="0" cy="2881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2411413" y="3500016"/>
            <a:ext cx="0" cy="2881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lIns="90000" tIns="46800" rIns="90000" bIns="46800" anchor="ctr" anchorCtr="1">
            <a:spAutoFit/>
          </a:bodyPr>
          <a:lstStyle/>
          <a:p>
            <a:endParaRPr lang="en-US"/>
          </a:p>
        </p:txBody>
      </p:sp>
      <p:graphicFrame>
        <p:nvGraphicFramePr>
          <p:cNvPr id="75" name="Group 49"/>
          <p:cNvGraphicFramePr>
            <a:graphicFrameLocks noGrp="1"/>
          </p:cNvGraphicFramePr>
          <p:nvPr/>
        </p:nvGraphicFramePr>
        <p:xfrm>
          <a:off x="6853238" y="3496841"/>
          <a:ext cx="1679575" cy="376237"/>
        </p:xfrm>
        <a:graphic>
          <a:graphicData uri="http://schemas.openxmlformats.org/drawingml/2006/table">
            <a:tbl>
              <a:tblPr/>
              <a:tblGrid>
                <a:gridCol w="1679575"/>
              </a:tblGrid>
              <a:tr h="37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Kernel Data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" name="Line 52"/>
          <p:cNvSpPr>
            <a:spLocks noChangeShapeType="1"/>
          </p:cNvSpPr>
          <p:nvPr/>
        </p:nvSpPr>
        <p:spPr bwMode="auto">
          <a:xfrm>
            <a:off x="1509713" y="386037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53"/>
          <p:cNvSpPr>
            <a:spLocks noChangeShapeType="1"/>
          </p:cNvSpPr>
          <p:nvPr/>
        </p:nvSpPr>
        <p:spPr bwMode="auto">
          <a:xfrm flipV="1">
            <a:off x="1509713" y="4152478"/>
            <a:ext cx="1587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7"/>
          <p:cNvSpPr txBox="1">
            <a:spLocks noChangeArrowheads="1"/>
          </p:cNvSpPr>
          <p:nvPr/>
        </p:nvSpPr>
        <p:spPr bwMode="auto">
          <a:xfrm>
            <a:off x="4932040" y="5373266"/>
            <a:ext cx="1079500" cy="706437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altLang="en-US" sz="1000" b="1" dirty="0"/>
              <a:t>data read from </a:t>
            </a:r>
          </a:p>
          <a:p>
            <a:r>
              <a:rPr lang="en-US" altLang="en-US" sz="1000" b="1" dirty="0"/>
              <a:t>program file </a:t>
            </a:r>
          </a:p>
          <a:p>
            <a:r>
              <a:rPr lang="en-US" altLang="en-US" sz="1000" b="1" dirty="0"/>
              <a:t>when program </a:t>
            </a:r>
          </a:p>
          <a:p>
            <a:r>
              <a:rPr lang="en-US" altLang="en-US" sz="1000" b="1" dirty="0"/>
              <a:t>is launched</a:t>
            </a:r>
          </a:p>
        </p:txBody>
      </p: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1000125" y="3144143"/>
            <a:ext cx="108108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 dirty="0">
                <a:solidFill>
                  <a:schemeClr val="tx2"/>
                </a:solidFill>
              </a:rPr>
              <a:t>User Context</a:t>
            </a:r>
          </a:p>
        </p:txBody>
      </p:sp>
      <p:sp>
        <p:nvSpPr>
          <p:cNvPr id="80" name="Text Box 59"/>
          <p:cNvSpPr txBox="1">
            <a:spLocks noChangeArrowheads="1"/>
          </p:cNvSpPr>
          <p:nvPr/>
        </p:nvSpPr>
        <p:spPr bwMode="auto">
          <a:xfrm>
            <a:off x="7019925" y="3140968"/>
            <a:ext cx="129857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 b="1" dirty="0" smtClean="0">
                <a:solidFill>
                  <a:schemeClr val="tx2"/>
                </a:solidFill>
              </a:rPr>
              <a:t>Kernel Context</a:t>
            </a:r>
            <a:endParaRPr lang="en-US" altLang="en-US" sz="1200" b="1" dirty="0">
              <a:solidFill>
                <a:schemeClr val="tx2"/>
              </a:solidFill>
            </a:endParaRPr>
          </a:p>
        </p:txBody>
      </p:sp>
      <p:sp>
        <p:nvSpPr>
          <p:cNvPr id="81" name="Text Box 60"/>
          <p:cNvSpPr txBox="1">
            <a:spLocks noChangeArrowheads="1"/>
          </p:cNvSpPr>
          <p:nvPr/>
        </p:nvSpPr>
        <p:spPr bwMode="auto">
          <a:xfrm>
            <a:off x="2560638" y="3429000"/>
            <a:ext cx="252095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Dynamically allocated per each function call Stack Frames, containing return address linkage local variables,</a:t>
            </a:r>
          </a:p>
          <a:p>
            <a:pPr eaLnBrk="1" hangingPunct="1">
              <a:defRPr/>
            </a:pPr>
            <a:r>
              <a:rPr lang="en-US" sz="1000" dirty="0" smtClean="0">
                <a:solidFill>
                  <a:schemeClr val="accent6">
                    <a:lumMod val="75000"/>
                  </a:schemeClr>
                </a:solidFill>
              </a:rPr>
              <a:t>function parameters, etc.</a:t>
            </a:r>
          </a:p>
        </p:txBody>
      </p:sp>
      <p:cxnSp>
        <p:nvCxnSpPr>
          <p:cNvPr id="82" name="Shape 36"/>
          <p:cNvCxnSpPr>
            <a:cxnSpLocks noChangeShapeType="1"/>
            <a:stCxn id="51" idx="1"/>
          </p:cNvCxnSpPr>
          <p:nvPr/>
        </p:nvCxnSpPr>
        <p:spPr bwMode="auto">
          <a:xfrm rot="10800000" flipH="1" flipV="1">
            <a:off x="647700" y="3752428"/>
            <a:ext cx="36513" cy="2411413"/>
          </a:xfrm>
          <a:prstGeom prst="bentConnector4">
            <a:avLst>
              <a:gd name="adj1" fmla="val -632083"/>
              <a:gd name="adj2" fmla="val 100014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3" name="TextBox 4"/>
          <p:cNvSpPr txBox="1">
            <a:spLocks noChangeArrowheads="1"/>
          </p:cNvSpPr>
          <p:nvPr/>
        </p:nvSpPr>
        <p:spPr bwMode="auto">
          <a:xfrm rot="16200000">
            <a:off x="-525462" y="4808116"/>
            <a:ext cx="1655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000"/>
              <a:t>program counter</a:t>
            </a:r>
          </a:p>
        </p:txBody>
      </p:sp>
      <p:sp>
        <p:nvSpPr>
          <p:cNvPr id="85" name="Text Box 57"/>
          <p:cNvSpPr txBox="1">
            <a:spLocks noChangeArrowheads="1"/>
          </p:cNvSpPr>
          <p:nvPr/>
        </p:nvSpPr>
        <p:spPr bwMode="auto">
          <a:xfrm>
            <a:off x="2555875" y="4653136"/>
            <a:ext cx="259218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square">
            <a:spAutoFit/>
          </a:bodyPr>
          <a:lstStyle/>
          <a:p>
            <a:r>
              <a:rPr lang="en-US" altLang="en-US" sz="1000" b="1" dirty="0">
                <a:solidFill>
                  <a:srgbClr val="0097CC"/>
                </a:solidFill>
                <a:latin typeface="Arial" pitchFamily="34" charset="0"/>
                <a:cs typeface="Arial" pitchFamily="34" charset="0"/>
              </a:rPr>
              <a:t>Uninitialized (implicitly zeroed) global variables declared in program</a:t>
            </a:r>
          </a:p>
        </p:txBody>
      </p:sp>
      <p:sp>
        <p:nvSpPr>
          <p:cNvPr id="86" name="Text Box 57"/>
          <p:cNvSpPr txBox="1">
            <a:spLocks noChangeArrowheads="1"/>
          </p:cNvSpPr>
          <p:nvPr/>
        </p:nvSpPr>
        <p:spPr bwMode="auto">
          <a:xfrm>
            <a:off x="2555875" y="5116091"/>
            <a:ext cx="219075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altLang="en-US" sz="1000" b="1">
                <a:solidFill>
                  <a:srgbClr val="0097CC"/>
                </a:solidFill>
                <a:latin typeface="Arial" pitchFamily="34" charset="0"/>
                <a:cs typeface="Arial" pitchFamily="34" charset="0"/>
              </a:rPr>
              <a:t>Explicitly initialized global variables declared in program</a:t>
            </a:r>
          </a:p>
        </p:txBody>
      </p:sp>
      <p:sp>
        <p:nvSpPr>
          <p:cNvPr id="87" name="Text Box 57"/>
          <p:cNvSpPr txBox="1">
            <a:spLocks noChangeArrowheads="1"/>
          </p:cNvSpPr>
          <p:nvPr/>
        </p:nvSpPr>
        <p:spPr bwMode="auto">
          <a:xfrm>
            <a:off x="2555875" y="5547891"/>
            <a:ext cx="262255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altLang="en-US" sz="1000" b="1">
                <a:solidFill>
                  <a:srgbClr val="0097CC"/>
                </a:solidFill>
                <a:latin typeface="Arial" pitchFamily="34" charset="0"/>
                <a:cs typeface="Arial" pitchFamily="34" charset="0"/>
              </a:rPr>
              <a:t>Constants and literals</a:t>
            </a:r>
          </a:p>
          <a:p>
            <a:r>
              <a:rPr lang="en-US" altLang="en-US" sz="1000" b="1">
                <a:solidFill>
                  <a:srgbClr val="0097CC"/>
                </a:solidFill>
                <a:latin typeface="Arial" pitchFamily="34" charset="0"/>
                <a:cs typeface="Arial" pitchFamily="34" charset="0"/>
              </a:rPr>
              <a:t>declared in program</a:t>
            </a:r>
          </a:p>
        </p:txBody>
      </p:sp>
      <p:sp>
        <p:nvSpPr>
          <p:cNvPr id="88" name="Text Box 57"/>
          <p:cNvSpPr txBox="1">
            <a:spLocks noChangeArrowheads="1"/>
          </p:cNvSpPr>
          <p:nvPr/>
        </p:nvSpPr>
        <p:spPr bwMode="auto">
          <a:xfrm>
            <a:off x="2555875" y="5979691"/>
            <a:ext cx="2693988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altLang="en-US" sz="10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Actual machine instructions </a:t>
            </a:r>
          </a:p>
          <a:p>
            <a:r>
              <a:rPr lang="en-US" altLang="en-US" sz="1000" b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 be executed by hardware</a:t>
            </a:r>
          </a:p>
        </p:txBody>
      </p:sp>
      <p:sp>
        <p:nvSpPr>
          <p:cNvPr id="89" name="Text Box 57"/>
          <p:cNvSpPr txBox="1">
            <a:spLocks noChangeArrowheads="1"/>
          </p:cNvSpPr>
          <p:nvPr/>
        </p:nvSpPr>
        <p:spPr bwMode="auto">
          <a:xfrm>
            <a:off x="2557463" y="4253026"/>
            <a:ext cx="21605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altLang="en-US" sz="10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Data space, dynamically </a:t>
            </a:r>
          </a:p>
          <a:p>
            <a:r>
              <a:rPr lang="en-US" altLang="en-US" sz="10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allocated by the Process</a:t>
            </a: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658813" y="3500016"/>
            <a:ext cx="1752600" cy="3937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lIns="90000" tIns="46800" rIns="90000" bIns="46800" anchor="ctr" anchorCtr="1"/>
          <a:lstStyle/>
          <a:p>
            <a:pPr algn="ctr">
              <a:spcBef>
                <a:spcPct val="20000"/>
              </a:spcBef>
            </a:pPr>
            <a:r>
              <a:rPr lang="en-US" altLang="en-US" sz="1600" b="1" dirty="0"/>
              <a:t>Stack</a:t>
            </a:r>
          </a:p>
        </p:txBody>
      </p:sp>
      <p:cxnSp>
        <p:nvCxnSpPr>
          <p:cNvPr id="91" name="Straight Connector 9"/>
          <p:cNvCxnSpPr>
            <a:cxnSpLocks noChangeShapeType="1"/>
          </p:cNvCxnSpPr>
          <p:nvPr/>
        </p:nvCxnSpPr>
        <p:spPr bwMode="auto">
          <a:xfrm>
            <a:off x="2409825" y="5073228"/>
            <a:ext cx="219233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med"/>
          </a:ln>
        </p:spPr>
      </p:cxnSp>
      <p:cxnSp>
        <p:nvCxnSpPr>
          <p:cNvPr id="92" name="Straight Connector 54"/>
          <p:cNvCxnSpPr>
            <a:cxnSpLocks noChangeShapeType="1"/>
          </p:cNvCxnSpPr>
          <p:nvPr/>
        </p:nvCxnSpPr>
        <p:spPr bwMode="auto">
          <a:xfrm>
            <a:off x="2411413" y="6379741"/>
            <a:ext cx="219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none" w="lg" len="med"/>
          </a:ln>
        </p:spPr>
      </p:cxnSp>
      <p:sp>
        <p:nvSpPr>
          <p:cNvPr id="93" name="Right Brace 92"/>
          <p:cNvSpPr/>
          <p:nvPr/>
        </p:nvSpPr>
        <p:spPr>
          <a:xfrm>
            <a:off x="4644008" y="5085184"/>
            <a:ext cx="288032" cy="12961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-Right Arrow 93"/>
          <p:cNvSpPr/>
          <p:nvPr/>
        </p:nvSpPr>
        <p:spPr>
          <a:xfrm>
            <a:off x="2445668" y="3140968"/>
            <a:ext cx="4392488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Context Switch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64271A-CA3B-4658-AA85-DDFB42EC623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8229600" cy="503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Thread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3850" y="493713"/>
            <a:ext cx="8207375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b="1" dirty="0"/>
              <a:t>Thread</a:t>
            </a:r>
            <a:r>
              <a:rPr lang="en-US" sz="1400" dirty="0"/>
              <a:t> </a:t>
            </a:r>
            <a:r>
              <a:rPr lang="en-US" dirty="0"/>
              <a:t>is separate part of process, providing it’s specific working flow, and sharing the process data and resources with other threads.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63513" y="1125538"/>
            <a:ext cx="3832225" cy="2309812"/>
            <a:chOff x="103" y="799"/>
            <a:chExt cx="2414" cy="1455"/>
          </a:xfrm>
        </p:grpSpPr>
        <p:sp>
          <p:nvSpPr>
            <p:cNvPr id="12356" name="Rectangle 6"/>
            <p:cNvSpPr>
              <a:spLocks noChangeArrowheads="1"/>
            </p:cNvSpPr>
            <p:nvPr/>
          </p:nvSpPr>
          <p:spPr bwMode="auto">
            <a:xfrm>
              <a:off x="300" y="2096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Text</a:t>
              </a:r>
            </a:p>
          </p:txBody>
        </p:sp>
        <p:sp>
          <p:nvSpPr>
            <p:cNvPr id="12357" name="Rectangle 7"/>
            <p:cNvSpPr>
              <a:spLocks noChangeArrowheads="1"/>
            </p:cNvSpPr>
            <p:nvPr/>
          </p:nvSpPr>
          <p:spPr bwMode="auto">
            <a:xfrm>
              <a:off x="300" y="1916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Read-Only Data</a:t>
              </a:r>
            </a:p>
          </p:txBody>
        </p:sp>
        <p:sp>
          <p:nvSpPr>
            <p:cNvPr id="12358" name="Rectangle 8"/>
            <p:cNvSpPr>
              <a:spLocks noChangeArrowheads="1"/>
            </p:cNvSpPr>
            <p:nvPr/>
          </p:nvSpPr>
          <p:spPr bwMode="auto">
            <a:xfrm>
              <a:off x="300" y="1736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Read-Write Data</a:t>
              </a:r>
            </a:p>
          </p:txBody>
        </p:sp>
        <p:sp>
          <p:nvSpPr>
            <p:cNvPr id="12359" name="Rectangle 9"/>
            <p:cNvSpPr>
              <a:spLocks noChangeArrowheads="1"/>
            </p:cNvSpPr>
            <p:nvPr/>
          </p:nvSpPr>
          <p:spPr bwMode="auto">
            <a:xfrm>
              <a:off x="300" y="1581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Uninitialized Data</a:t>
              </a:r>
            </a:p>
          </p:txBody>
        </p:sp>
        <p:sp>
          <p:nvSpPr>
            <p:cNvPr id="12360" name="Rectangle 10"/>
            <p:cNvSpPr>
              <a:spLocks noChangeArrowheads="1"/>
            </p:cNvSpPr>
            <p:nvPr/>
          </p:nvSpPr>
          <p:spPr bwMode="auto">
            <a:xfrm>
              <a:off x="300" y="1426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Heap</a:t>
              </a:r>
            </a:p>
          </p:txBody>
        </p:sp>
        <p:sp>
          <p:nvSpPr>
            <p:cNvPr id="12361" name="Rectangle 11"/>
            <p:cNvSpPr>
              <a:spLocks noChangeArrowheads="1"/>
            </p:cNvSpPr>
            <p:nvPr/>
          </p:nvSpPr>
          <p:spPr bwMode="auto">
            <a:xfrm>
              <a:off x="300" y="1271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endParaRPr lang="en-GB" sz="1000" b="1"/>
            </a:p>
          </p:txBody>
        </p:sp>
        <p:sp>
          <p:nvSpPr>
            <p:cNvPr id="12362" name="Rectangle 12"/>
            <p:cNvSpPr>
              <a:spLocks noChangeArrowheads="1"/>
            </p:cNvSpPr>
            <p:nvPr/>
          </p:nvSpPr>
          <p:spPr bwMode="auto">
            <a:xfrm>
              <a:off x="300" y="1116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Stack</a:t>
              </a:r>
            </a:p>
          </p:txBody>
        </p:sp>
        <p:sp>
          <p:nvSpPr>
            <p:cNvPr id="12363" name="Line 13"/>
            <p:cNvSpPr>
              <a:spLocks noChangeShapeType="1"/>
            </p:cNvSpPr>
            <p:nvPr/>
          </p:nvSpPr>
          <p:spPr bwMode="auto">
            <a:xfrm>
              <a:off x="300" y="1116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4" name="Line 14"/>
            <p:cNvSpPr>
              <a:spLocks noChangeShapeType="1"/>
            </p:cNvSpPr>
            <p:nvPr/>
          </p:nvSpPr>
          <p:spPr bwMode="auto">
            <a:xfrm>
              <a:off x="300" y="1258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5" name="Line 15"/>
            <p:cNvSpPr>
              <a:spLocks noChangeShapeType="1"/>
            </p:cNvSpPr>
            <p:nvPr/>
          </p:nvSpPr>
          <p:spPr bwMode="auto">
            <a:xfrm>
              <a:off x="300" y="1449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6" name="Line 16"/>
            <p:cNvSpPr>
              <a:spLocks noChangeShapeType="1"/>
            </p:cNvSpPr>
            <p:nvPr/>
          </p:nvSpPr>
          <p:spPr bwMode="auto">
            <a:xfrm>
              <a:off x="300" y="1581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7" name="Line 17"/>
            <p:cNvSpPr>
              <a:spLocks noChangeShapeType="1"/>
            </p:cNvSpPr>
            <p:nvPr/>
          </p:nvSpPr>
          <p:spPr bwMode="auto">
            <a:xfrm>
              <a:off x="300" y="173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8" name="Line 18"/>
            <p:cNvSpPr>
              <a:spLocks noChangeShapeType="1"/>
            </p:cNvSpPr>
            <p:nvPr/>
          </p:nvSpPr>
          <p:spPr bwMode="auto">
            <a:xfrm>
              <a:off x="300" y="191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69" name="Line 19"/>
            <p:cNvSpPr>
              <a:spLocks noChangeShapeType="1"/>
            </p:cNvSpPr>
            <p:nvPr/>
          </p:nvSpPr>
          <p:spPr bwMode="auto">
            <a:xfrm>
              <a:off x="300" y="209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70" name="Line 20"/>
            <p:cNvSpPr>
              <a:spLocks noChangeShapeType="1"/>
            </p:cNvSpPr>
            <p:nvPr/>
          </p:nvSpPr>
          <p:spPr bwMode="auto">
            <a:xfrm>
              <a:off x="300" y="2251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71" name="Line 21"/>
            <p:cNvSpPr>
              <a:spLocks noChangeShapeType="1"/>
            </p:cNvSpPr>
            <p:nvPr/>
          </p:nvSpPr>
          <p:spPr bwMode="auto">
            <a:xfrm>
              <a:off x="300" y="1116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72" name="Line 22"/>
            <p:cNvSpPr>
              <a:spLocks noChangeShapeType="1"/>
            </p:cNvSpPr>
            <p:nvPr/>
          </p:nvSpPr>
          <p:spPr bwMode="auto">
            <a:xfrm>
              <a:off x="1177" y="1116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73" name="Line 23"/>
            <p:cNvSpPr>
              <a:spLocks noChangeShapeType="1"/>
            </p:cNvSpPr>
            <p:nvPr/>
          </p:nvSpPr>
          <p:spPr bwMode="auto">
            <a:xfrm>
              <a:off x="726" y="125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74" name="Line 24"/>
            <p:cNvSpPr>
              <a:spLocks noChangeShapeType="1"/>
            </p:cNvSpPr>
            <p:nvPr/>
          </p:nvSpPr>
          <p:spPr bwMode="auto">
            <a:xfrm flipV="1">
              <a:off x="726" y="136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75" name="Rectangle 47"/>
            <p:cNvSpPr>
              <a:spLocks noChangeArrowheads="1"/>
            </p:cNvSpPr>
            <p:nvPr/>
          </p:nvSpPr>
          <p:spPr bwMode="auto">
            <a:xfrm>
              <a:off x="1419" y="2095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Text</a:t>
              </a:r>
            </a:p>
          </p:txBody>
        </p:sp>
        <p:sp>
          <p:nvSpPr>
            <p:cNvPr id="12376" name="Rectangle 48"/>
            <p:cNvSpPr>
              <a:spLocks noChangeArrowheads="1"/>
            </p:cNvSpPr>
            <p:nvPr/>
          </p:nvSpPr>
          <p:spPr bwMode="auto">
            <a:xfrm>
              <a:off x="1419" y="1915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Read-Only Data</a:t>
              </a:r>
            </a:p>
          </p:txBody>
        </p:sp>
        <p:sp>
          <p:nvSpPr>
            <p:cNvPr id="12377" name="Rectangle 49"/>
            <p:cNvSpPr>
              <a:spLocks noChangeArrowheads="1"/>
            </p:cNvSpPr>
            <p:nvPr/>
          </p:nvSpPr>
          <p:spPr bwMode="auto">
            <a:xfrm>
              <a:off x="1419" y="1735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Read-Write Data</a:t>
              </a:r>
            </a:p>
          </p:txBody>
        </p:sp>
        <p:sp>
          <p:nvSpPr>
            <p:cNvPr id="12378" name="Rectangle 50"/>
            <p:cNvSpPr>
              <a:spLocks noChangeArrowheads="1"/>
            </p:cNvSpPr>
            <p:nvPr/>
          </p:nvSpPr>
          <p:spPr bwMode="auto">
            <a:xfrm>
              <a:off x="1419" y="1580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 dirty="0"/>
                <a:t>Uninitialized Data</a:t>
              </a:r>
            </a:p>
          </p:txBody>
        </p:sp>
        <p:sp>
          <p:nvSpPr>
            <p:cNvPr id="12379" name="Rectangle 51"/>
            <p:cNvSpPr>
              <a:spLocks noChangeArrowheads="1"/>
            </p:cNvSpPr>
            <p:nvPr/>
          </p:nvSpPr>
          <p:spPr bwMode="auto">
            <a:xfrm>
              <a:off x="1419" y="1425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Heap</a:t>
              </a:r>
            </a:p>
          </p:txBody>
        </p:sp>
        <p:sp>
          <p:nvSpPr>
            <p:cNvPr id="12380" name="Rectangle 52"/>
            <p:cNvSpPr>
              <a:spLocks noChangeArrowheads="1"/>
            </p:cNvSpPr>
            <p:nvPr/>
          </p:nvSpPr>
          <p:spPr bwMode="auto">
            <a:xfrm>
              <a:off x="1419" y="1270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endParaRPr lang="en-GB" sz="1000" b="1"/>
            </a:p>
          </p:txBody>
        </p:sp>
        <p:sp>
          <p:nvSpPr>
            <p:cNvPr id="12381" name="Rectangle 53"/>
            <p:cNvSpPr>
              <a:spLocks noChangeArrowheads="1"/>
            </p:cNvSpPr>
            <p:nvPr/>
          </p:nvSpPr>
          <p:spPr bwMode="auto">
            <a:xfrm>
              <a:off x="1419" y="1115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Stack</a:t>
              </a:r>
            </a:p>
          </p:txBody>
        </p:sp>
        <p:sp>
          <p:nvSpPr>
            <p:cNvPr id="12382" name="Line 54"/>
            <p:cNvSpPr>
              <a:spLocks noChangeShapeType="1"/>
            </p:cNvSpPr>
            <p:nvPr/>
          </p:nvSpPr>
          <p:spPr bwMode="auto">
            <a:xfrm>
              <a:off x="1419" y="1115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3" name="Line 55"/>
            <p:cNvSpPr>
              <a:spLocks noChangeShapeType="1"/>
            </p:cNvSpPr>
            <p:nvPr/>
          </p:nvSpPr>
          <p:spPr bwMode="auto">
            <a:xfrm>
              <a:off x="1419" y="1257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4" name="Line 56"/>
            <p:cNvSpPr>
              <a:spLocks noChangeShapeType="1"/>
            </p:cNvSpPr>
            <p:nvPr/>
          </p:nvSpPr>
          <p:spPr bwMode="auto">
            <a:xfrm>
              <a:off x="1419" y="1448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5" name="Line 57"/>
            <p:cNvSpPr>
              <a:spLocks noChangeShapeType="1"/>
            </p:cNvSpPr>
            <p:nvPr/>
          </p:nvSpPr>
          <p:spPr bwMode="auto">
            <a:xfrm>
              <a:off x="1419" y="1580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6" name="Line 58"/>
            <p:cNvSpPr>
              <a:spLocks noChangeShapeType="1"/>
            </p:cNvSpPr>
            <p:nvPr/>
          </p:nvSpPr>
          <p:spPr bwMode="auto">
            <a:xfrm>
              <a:off x="1419" y="1735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7" name="Line 59"/>
            <p:cNvSpPr>
              <a:spLocks noChangeShapeType="1"/>
            </p:cNvSpPr>
            <p:nvPr/>
          </p:nvSpPr>
          <p:spPr bwMode="auto">
            <a:xfrm>
              <a:off x="1419" y="1915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8" name="Line 60"/>
            <p:cNvSpPr>
              <a:spLocks noChangeShapeType="1"/>
            </p:cNvSpPr>
            <p:nvPr/>
          </p:nvSpPr>
          <p:spPr bwMode="auto">
            <a:xfrm>
              <a:off x="1419" y="2095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89" name="Line 61"/>
            <p:cNvSpPr>
              <a:spLocks noChangeShapeType="1"/>
            </p:cNvSpPr>
            <p:nvPr/>
          </p:nvSpPr>
          <p:spPr bwMode="auto">
            <a:xfrm>
              <a:off x="1419" y="2250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90" name="Line 62"/>
            <p:cNvSpPr>
              <a:spLocks noChangeShapeType="1"/>
            </p:cNvSpPr>
            <p:nvPr/>
          </p:nvSpPr>
          <p:spPr bwMode="auto">
            <a:xfrm>
              <a:off x="1419" y="1115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91" name="Line 63"/>
            <p:cNvSpPr>
              <a:spLocks noChangeShapeType="1"/>
            </p:cNvSpPr>
            <p:nvPr/>
          </p:nvSpPr>
          <p:spPr bwMode="auto">
            <a:xfrm>
              <a:off x="2296" y="1115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92" name="Line 64"/>
            <p:cNvSpPr>
              <a:spLocks noChangeShapeType="1"/>
            </p:cNvSpPr>
            <p:nvPr/>
          </p:nvSpPr>
          <p:spPr bwMode="auto">
            <a:xfrm>
              <a:off x="1845" y="1257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93" name="Line 65"/>
            <p:cNvSpPr>
              <a:spLocks noChangeShapeType="1"/>
            </p:cNvSpPr>
            <p:nvPr/>
          </p:nvSpPr>
          <p:spPr bwMode="auto">
            <a:xfrm flipV="1">
              <a:off x="1845" y="1363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94" name="Rectangle 66"/>
            <p:cNvSpPr>
              <a:spLocks noChangeArrowheads="1"/>
            </p:cNvSpPr>
            <p:nvPr/>
          </p:nvSpPr>
          <p:spPr bwMode="auto">
            <a:xfrm>
              <a:off x="300" y="2099"/>
              <a:ext cx="1996" cy="15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000" b="1"/>
                <a:t>Text</a:t>
              </a:r>
            </a:p>
          </p:txBody>
        </p:sp>
        <p:sp>
          <p:nvSpPr>
            <p:cNvPr id="12395" name="AutoShape 88"/>
            <p:cNvSpPr>
              <a:spLocks noChangeArrowheads="1"/>
            </p:cNvSpPr>
            <p:nvPr/>
          </p:nvSpPr>
          <p:spPr bwMode="auto">
            <a:xfrm>
              <a:off x="1219" y="1419"/>
              <a:ext cx="154" cy="270"/>
            </a:xfrm>
            <a:prstGeom prst="rightArrow">
              <a:avLst>
                <a:gd name="adj1" fmla="val 50000"/>
                <a:gd name="adj2" fmla="val 49725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square" anchor="ctr">
              <a:spAutoFit/>
            </a:bodyPr>
            <a:lstStyle/>
            <a:p>
              <a:endParaRPr lang="he-IL" sz="800" b="1" dirty="0"/>
            </a:p>
          </p:txBody>
        </p:sp>
        <p:sp>
          <p:nvSpPr>
            <p:cNvPr id="12396" name="Text Box 89"/>
            <p:cNvSpPr txBox="1">
              <a:spLocks noChangeArrowheads="1"/>
            </p:cNvSpPr>
            <p:nvPr/>
          </p:nvSpPr>
          <p:spPr bwMode="auto">
            <a:xfrm>
              <a:off x="1162" y="1479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/>
                <a:t>fork</a:t>
              </a:r>
            </a:p>
          </p:txBody>
        </p:sp>
        <p:sp>
          <p:nvSpPr>
            <p:cNvPr id="12397" name="Text Box 91"/>
            <p:cNvSpPr txBox="1">
              <a:spLocks noChangeArrowheads="1"/>
            </p:cNvSpPr>
            <p:nvPr/>
          </p:nvSpPr>
          <p:spPr bwMode="auto">
            <a:xfrm>
              <a:off x="255" y="980"/>
              <a:ext cx="590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Process 1</a:t>
              </a:r>
            </a:p>
          </p:txBody>
        </p:sp>
        <p:sp>
          <p:nvSpPr>
            <p:cNvPr id="12398" name="Text Box 92"/>
            <p:cNvSpPr txBox="1">
              <a:spLocks noChangeArrowheads="1"/>
            </p:cNvSpPr>
            <p:nvPr/>
          </p:nvSpPr>
          <p:spPr bwMode="auto">
            <a:xfrm>
              <a:off x="1388" y="980"/>
              <a:ext cx="590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Process 2</a:t>
              </a:r>
            </a:p>
          </p:txBody>
        </p:sp>
        <p:sp>
          <p:nvSpPr>
            <p:cNvPr id="12399" name="Line 93"/>
            <p:cNvSpPr>
              <a:spLocks noChangeShapeType="1"/>
            </p:cNvSpPr>
            <p:nvPr/>
          </p:nvSpPr>
          <p:spPr bwMode="auto">
            <a:xfrm>
              <a:off x="209" y="211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400" name="Line 94"/>
            <p:cNvSpPr>
              <a:spLocks noChangeShapeType="1"/>
            </p:cNvSpPr>
            <p:nvPr/>
          </p:nvSpPr>
          <p:spPr bwMode="auto">
            <a:xfrm flipH="1">
              <a:off x="2296" y="2205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401" name="Text Box 156"/>
            <p:cNvSpPr txBox="1">
              <a:spLocks noChangeArrowheads="1"/>
            </p:cNvSpPr>
            <p:nvPr/>
          </p:nvSpPr>
          <p:spPr bwMode="auto">
            <a:xfrm>
              <a:off x="103" y="1990"/>
              <a:ext cx="227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P1</a:t>
              </a:r>
            </a:p>
          </p:txBody>
        </p:sp>
        <p:sp>
          <p:nvSpPr>
            <p:cNvPr id="12402" name="Text Box 157"/>
            <p:cNvSpPr txBox="1">
              <a:spLocks noChangeArrowheads="1"/>
            </p:cNvSpPr>
            <p:nvPr/>
          </p:nvSpPr>
          <p:spPr bwMode="auto">
            <a:xfrm>
              <a:off x="2290" y="2084"/>
              <a:ext cx="227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P2</a:t>
              </a:r>
            </a:p>
          </p:txBody>
        </p:sp>
        <p:sp>
          <p:nvSpPr>
            <p:cNvPr id="12403" name="Text Box 162"/>
            <p:cNvSpPr txBox="1">
              <a:spLocks noChangeArrowheads="1"/>
            </p:cNvSpPr>
            <p:nvPr/>
          </p:nvSpPr>
          <p:spPr bwMode="auto">
            <a:xfrm>
              <a:off x="793" y="799"/>
              <a:ext cx="1270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Multi-Processing</a:t>
              </a:r>
            </a:p>
          </p:txBody>
        </p:sp>
      </p:grpSp>
      <p:grpSp>
        <p:nvGrpSpPr>
          <p:cNvPr id="3" name="Group 165"/>
          <p:cNvGrpSpPr>
            <a:grpSpLocks/>
          </p:cNvGrpSpPr>
          <p:nvPr/>
        </p:nvGrpSpPr>
        <p:grpSpPr bwMode="auto">
          <a:xfrm>
            <a:off x="4211638" y="1125538"/>
            <a:ext cx="2016125" cy="2305050"/>
            <a:chOff x="2653" y="799"/>
            <a:chExt cx="1270" cy="1452"/>
          </a:xfrm>
        </p:grpSpPr>
        <p:sp>
          <p:nvSpPr>
            <p:cNvPr id="12326" name="Rectangle 69"/>
            <p:cNvSpPr>
              <a:spLocks noChangeArrowheads="1"/>
            </p:cNvSpPr>
            <p:nvPr/>
          </p:nvSpPr>
          <p:spPr bwMode="auto">
            <a:xfrm>
              <a:off x="2846" y="2096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Text</a:t>
              </a:r>
            </a:p>
          </p:txBody>
        </p:sp>
        <p:sp>
          <p:nvSpPr>
            <p:cNvPr id="12327" name="Rectangle 70"/>
            <p:cNvSpPr>
              <a:spLocks noChangeArrowheads="1"/>
            </p:cNvSpPr>
            <p:nvPr/>
          </p:nvSpPr>
          <p:spPr bwMode="auto">
            <a:xfrm>
              <a:off x="2846" y="1916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Read-Only Data</a:t>
              </a:r>
            </a:p>
          </p:txBody>
        </p:sp>
        <p:sp>
          <p:nvSpPr>
            <p:cNvPr id="12328" name="Rectangle 71"/>
            <p:cNvSpPr>
              <a:spLocks noChangeArrowheads="1"/>
            </p:cNvSpPr>
            <p:nvPr/>
          </p:nvSpPr>
          <p:spPr bwMode="auto">
            <a:xfrm>
              <a:off x="2846" y="1736"/>
              <a:ext cx="877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Initialized           Read-Write Data</a:t>
              </a:r>
            </a:p>
          </p:txBody>
        </p:sp>
        <p:sp>
          <p:nvSpPr>
            <p:cNvPr id="12329" name="Rectangle 72"/>
            <p:cNvSpPr>
              <a:spLocks noChangeArrowheads="1"/>
            </p:cNvSpPr>
            <p:nvPr/>
          </p:nvSpPr>
          <p:spPr bwMode="auto">
            <a:xfrm>
              <a:off x="2846" y="1581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 dirty="0"/>
                <a:t>Uninitialized Data</a:t>
              </a:r>
            </a:p>
          </p:txBody>
        </p:sp>
        <p:sp>
          <p:nvSpPr>
            <p:cNvPr id="12330" name="Rectangle 73"/>
            <p:cNvSpPr>
              <a:spLocks noChangeArrowheads="1"/>
            </p:cNvSpPr>
            <p:nvPr/>
          </p:nvSpPr>
          <p:spPr bwMode="auto">
            <a:xfrm>
              <a:off x="2846" y="1426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r>
                <a:rPr lang="en-US" sz="1000" b="1"/>
                <a:t>Heap</a:t>
              </a:r>
            </a:p>
          </p:txBody>
        </p:sp>
        <p:sp>
          <p:nvSpPr>
            <p:cNvPr id="12331" name="Rectangle 74"/>
            <p:cNvSpPr>
              <a:spLocks noChangeArrowheads="1"/>
            </p:cNvSpPr>
            <p:nvPr/>
          </p:nvSpPr>
          <p:spPr bwMode="auto">
            <a:xfrm>
              <a:off x="2846" y="1271"/>
              <a:ext cx="877" cy="15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lIns="90000" tIns="46800" rIns="90000" bIns="46800" anchor="ctr" anchorCtr="1"/>
            <a:lstStyle/>
            <a:p>
              <a:pPr algn="ctr">
                <a:spcBef>
                  <a:spcPct val="20000"/>
                </a:spcBef>
              </a:pPr>
              <a:endParaRPr lang="en-GB" sz="1000" b="1"/>
            </a:p>
          </p:txBody>
        </p:sp>
        <p:sp>
          <p:nvSpPr>
            <p:cNvPr id="12332" name="Line 76"/>
            <p:cNvSpPr>
              <a:spLocks noChangeShapeType="1"/>
            </p:cNvSpPr>
            <p:nvPr/>
          </p:nvSpPr>
          <p:spPr bwMode="auto">
            <a:xfrm>
              <a:off x="2846" y="1116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3" name="Line 78"/>
            <p:cNvSpPr>
              <a:spLocks noChangeShapeType="1"/>
            </p:cNvSpPr>
            <p:nvPr/>
          </p:nvSpPr>
          <p:spPr bwMode="auto">
            <a:xfrm>
              <a:off x="2846" y="1449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4" name="Line 79"/>
            <p:cNvSpPr>
              <a:spLocks noChangeShapeType="1"/>
            </p:cNvSpPr>
            <p:nvPr/>
          </p:nvSpPr>
          <p:spPr bwMode="auto">
            <a:xfrm>
              <a:off x="2846" y="1581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5" name="Line 80"/>
            <p:cNvSpPr>
              <a:spLocks noChangeShapeType="1"/>
            </p:cNvSpPr>
            <p:nvPr/>
          </p:nvSpPr>
          <p:spPr bwMode="auto">
            <a:xfrm>
              <a:off x="2846" y="173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6" name="Line 81"/>
            <p:cNvSpPr>
              <a:spLocks noChangeShapeType="1"/>
            </p:cNvSpPr>
            <p:nvPr/>
          </p:nvSpPr>
          <p:spPr bwMode="auto">
            <a:xfrm>
              <a:off x="2846" y="191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7" name="Line 82"/>
            <p:cNvSpPr>
              <a:spLocks noChangeShapeType="1"/>
            </p:cNvSpPr>
            <p:nvPr/>
          </p:nvSpPr>
          <p:spPr bwMode="auto">
            <a:xfrm>
              <a:off x="2846" y="2096"/>
              <a:ext cx="8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8" name="Line 83"/>
            <p:cNvSpPr>
              <a:spLocks noChangeShapeType="1"/>
            </p:cNvSpPr>
            <p:nvPr/>
          </p:nvSpPr>
          <p:spPr bwMode="auto">
            <a:xfrm>
              <a:off x="2846" y="2251"/>
              <a:ext cx="87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39" name="Line 84"/>
            <p:cNvSpPr>
              <a:spLocks noChangeShapeType="1"/>
            </p:cNvSpPr>
            <p:nvPr/>
          </p:nvSpPr>
          <p:spPr bwMode="auto">
            <a:xfrm>
              <a:off x="2846" y="1116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40" name="Line 85"/>
            <p:cNvSpPr>
              <a:spLocks noChangeShapeType="1"/>
            </p:cNvSpPr>
            <p:nvPr/>
          </p:nvSpPr>
          <p:spPr bwMode="auto">
            <a:xfrm>
              <a:off x="3723" y="1116"/>
              <a:ext cx="0" cy="113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 lIns="90000" tIns="46800" rIns="90000" bIns="46800" anchor="ctr" anchorCtr="1">
              <a:spAutoFit/>
            </a:bodyPr>
            <a:lstStyle/>
            <a:p>
              <a:endParaRPr lang="en-US" b="1"/>
            </a:p>
          </p:txBody>
        </p:sp>
        <p:sp>
          <p:nvSpPr>
            <p:cNvPr id="12341" name="Line 87"/>
            <p:cNvSpPr>
              <a:spLocks noChangeShapeType="1"/>
            </p:cNvSpPr>
            <p:nvPr/>
          </p:nvSpPr>
          <p:spPr bwMode="auto">
            <a:xfrm flipV="1">
              <a:off x="3272" y="136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2" name="Line 144"/>
            <p:cNvSpPr>
              <a:spLocks noChangeShapeType="1"/>
            </p:cNvSpPr>
            <p:nvPr/>
          </p:nvSpPr>
          <p:spPr bwMode="auto">
            <a:xfrm>
              <a:off x="3300" y="1116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3" name="Line 145"/>
            <p:cNvSpPr>
              <a:spLocks noChangeShapeType="1"/>
            </p:cNvSpPr>
            <p:nvPr/>
          </p:nvSpPr>
          <p:spPr bwMode="auto">
            <a:xfrm>
              <a:off x="3300" y="1298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4" name="Line 146"/>
            <p:cNvSpPr>
              <a:spLocks noChangeShapeType="1"/>
            </p:cNvSpPr>
            <p:nvPr/>
          </p:nvSpPr>
          <p:spPr bwMode="auto">
            <a:xfrm>
              <a:off x="2846" y="1252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5" name="Line 147"/>
            <p:cNvSpPr>
              <a:spLocks noChangeShapeType="1"/>
            </p:cNvSpPr>
            <p:nvPr/>
          </p:nvSpPr>
          <p:spPr bwMode="auto">
            <a:xfrm>
              <a:off x="3073" y="1252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6" name="Line 148"/>
            <p:cNvSpPr>
              <a:spLocks noChangeShapeType="1"/>
            </p:cNvSpPr>
            <p:nvPr/>
          </p:nvSpPr>
          <p:spPr bwMode="auto">
            <a:xfrm>
              <a:off x="3527" y="130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47" name="Text Box 150"/>
            <p:cNvSpPr txBox="1">
              <a:spLocks noChangeArrowheads="1"/>
            </p:cNvSpPr>
            <p:nvPr/>
          </p:nvSpPr>
          <p:spPr bwMode="auto">
            <a:xfrm>
              <a:off x="3292" y="1104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Stack 2</a:t>
              </a:r>
            </a:p>
          </p:txBody>
        </p:sp>
        <p:sp>
          <p:nvSpPr>
            <p:cNvPr id="12348" name="Text Box 151"/>
            <p:cNvSpPr txBox="1">
              <a:spLocks noChangeArrowheads="1"/>
            </p:cNvSpPr>
            <p:nvPr/>
          </p:nvSpPr>
          <p:spPr bwMode="auto">
            <a:xfrm>
              <a:off x="2889" y="1104"/>
              <a:ext cx="453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Stack 1</a:t>
              </a:r>
            </a:p>
          </p:txBody>
        </p:sp>
        <p:sp>
          <p:nvSpPr>
            <p:cNvPr id="12349" name="Text Box 152"/>
            <p:cNvSpPr txBox="1">
              <a:spLocks noChangeArrowheads="1"/>
            </p:cNvSpPr>
            <p:nvPr/>
          </p:nvSpPr>
          <p:spPr bwMode="auto">
            <a:xfrm>
              <a:off x="2801" y="980"/>
              <a:ext cx="590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Thread 1</a:t>
              </a:r>
            </a:p>
          </p:txBody>
        </p:sp>
        <p:sp>
          <p:nvSpPr>
            <p:cNvPr id="12350" name="Text Box 153"/>
            <p:cNvSpPr txBox="1">
              <a:spLocks noChangeArrowheads="1"/>
            </p:cNvSpPr>
            <p:nvPr/>
          </p:nvSpPr>
          <p:spPr bwMode="auto">
            <a:xfrm>
              <a:off x="3273" y="980"/>
              <a:ext cx="590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Thread 2</a:t>
              </a:r>
            </a:p>
          </p:txBody>
        </p:sp>
        <p:sp>
          <p:nvSpPr>
            <p:cNvPr id="12351" name="Line 154"/>
            <p:cNvSpPr>
              <a:spLocks noChangeShapeType="1"/>
            </p:cNvSpPr>
            <p:nvPr/>
          </p:nvSpPr>
          <p:spPr bwMode="auto">
            <a:xfrm>
              <a:off x="2755" y="211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wrap="none"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52" name="Line 155"/>
            <p:cNvSpPr>
              <a:spLocks noChangeShapeType="1"/>
            </p:cNvSpPr>
            <p:nvPr/>
          </p:nvSpPr>
          <p:spPr bwMode="auto">
            <a:xfrm flipH="1">
              <a:off x="3720" y="2205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  <p:sp>
          <p:nvSpPr>
            <p:cNvPr id="12353" name="Text Box 158"/>
            <p:cNvSpPr txBox="1">
              <a:spLocks noChangeArrowheads="1"/>
            </p:cNvSpPr>
            <p:nvPr/>
          </p:nvSpPr>
          <p:spPr bwMode="auto">
            <a:xfrm>
              <a:off x="2653" y="1990"/>
              <a:ext cx="227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T1</a:t>
              </a:r>
            </a:p>
          </p:txBody>
        </p:sp>
        <p:sp>
          <p:nvSpPr>
            <p:cNvPr id="12354" name="Text Box 159"/>
            <p:cNvSpPr txBox="1">
              <a:spLocks noChangeArrowheads="1"/>
            </p:cNvSpPr>
            <p:nvPr/>
          </p:nvSpPr>
          <p:spPr bwMode="auto">
            <a:xfrm>
              <a:off x="3696" y="2069"/>
              <a:ext cx="227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T2</a:t>
              </a:r>
            </a:p>
          </p:txBody>
        </p:sp>
        <p:sp>
          <p:nvSpPr>
            <p:cNvPr id="12355" name="Text Box 163"/>
            <p:cNvSpPr txBox="1">
              <a:spLocks noChangeArrowheads="1"/>
            </p:cNvSpPr>
            <p:nvPr/>
          </p:nvSpPr>
          <p:spPr bwMode="auto">
            <a:xfrm>
              <a:off x="2722" y="799"/>
              <a:ext cx="1135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Multi-Threading</a:t>
              </a:r>
            </a:p>
          </p:txBody>
        </p:sp>
      </p:grpSp>
      <p:sp>
        <p:nvSpPr>
          <p:cNvPr id="12296" name="Text Box 164"/>
          <p:cNvSpPr txBox="1">
            <a:spLocks noChangeArrowheads="1"/>
          </p:cNvSpPr>
          <p:nvPr/>
        </p:nvSpPr>
        <p:spPr bwMode="auto">
          <a:xfrm>
            <a:off x="6659563" y="1270000"/>
            <a:ext cx="2089150" cy="221599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r>
              <a:rPr lang="en-US" sz="1200" b="1" u="sng" dirty="0"/>
              <a:t>Thread Attributes: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200" b="1" dirty="0"/>
              <a:t> Thread ID</a:t>
            </a:r>
          </a:p>
          <a:p>
            <a:pPr>
              <a:buFontTx/>
              <a:buChar char="•"/>
            </a:pPr>
            <a:r>
              <a:rPr lang="en-US" sz="1200" b="1" dirty="0"/>
              <a:t> Set of registers</a:t>
            </a:r>
          </a:p>
          <a:p>
            <a:r>
              <a:rPr lang="en-US" sz="1200" b="1" dirty="0"/>
              <a:t>  (stack pointer,</a:t>
            </a:r>
          </a:p>
          <a:p>
            <a:r>
              <a:rPr lang="en-US" sz="1200" b="1" dirty="0"/>
              <a:t>   program counter, etc.)</a:t>
            </a:r>
          </a:p>
          <a:p>
            <a:pPr>
              <a:buFontTx/>
              <a:buChar char="•"/>
            </a:pPr>
            <a:r>
              <a:rPr lang="en-US" sz="1200" b="1" dirty="0"/>
              <a:t> Stack </a:t>
            </a:r>
          </a:p>
          <a:p>
            <a:r>
              <a:rPr lang="en-US" sz="1200" b="1" dirty="0"/>
              <a:t>  (local variables,</a:t>
            </a:r>
          </a:p>
          <a:p>
            <a:r>
              <a:rPr lang="en-US" sz="1200" b="1" dirty="0"/>
              <a:t>   return addresses)</a:t>
            </a:r>
          </a:p>
          <a:p>
            <a:pPr>
              <a:buFontTx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errno</a:t>
            </a:r>
            <a:endParaRPr lang="en-US" sz="1200" b="1" dirty="0"/>
          </a:p>
          <a:p>
            <a:pPr>
              <a:buFontTx/>
              <a:buChar char="•"/>
            </a:pPr>
            <a:r>
              <a:rPr lang="en-US" sz="1200" b="1" dirty="0"/>
              <a:t> Signal mask</a:t>
            </a:r>
          </a:p>
          <a:p>
            <a:pPr>
              <a:buFontTx/>
              <a:buChar char="•"/>
            </a:pPr>
            <a:r>
              <a:rPr lang="en-US" sz="1200" b="1" dirty="0"/>
              <a:t> Priority</a:t>
            </a:r>
          </a:p>
        </p:txBody>
      </p:sp>
      <p:graphicFrame>
        <p:nvGraphicFramePr>
          <p:cNvPr id="372004" name="Group 292"/>
          <p:cNvGraphicFramePr>
            <a:graphicFrameLocks noGrp="1"/>
          </p:cNvGraphicFramePr>
          <p:nvPr>
            <p:ph idx="1"/>
          </p:nvPr>
        </p:nvGraphicFramePr>
        <p:xfrm>
          <a:off x="395288" y="3716338"/>
          <a:ext cx="8229600" cy="263366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19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Multi-Processing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Multi-Threading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 processes created by means of expensive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fork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call, copying memory and descriptors to allocated resources.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 is “light-weight” process. Its creation is        10-100 times faster than process creation, and does not require copying of memory and descriptors.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processes have separate address spaces and resources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Multiple threads directly share memory and resources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Inter-Process communication requires usage of specific IPC mechanisms.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Shared data segment of process is used for inter-thread data exchange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Context switching is expensive.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Context switching is cheap.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Each process uses system calls to allocate its own resources ( IPC, synchronization, other resources).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 uses system calls for synchronization needs. All other resources could be shared.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3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Single-threaded process could be executed each time by single CPU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Multi-threaded process can utilize multiple CPUs for simultaneous execution of multiple threads.</a:t>
                      </a:r>
                    </a:p>
                  </a:txBody>
                  <a:tcPr marT="18289" marB="18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23" name="Line 296"/>
          <p:cNvSpPr>
            <a:spLocks noChangeShapeType="1"/>
          </p:cNvSpPr>
          <p:nvPr/>
        </p:nvSpPr>
        <p:spPr bwMode="auto">
          <a:xfrm flipH="1" flipV="1">
            <a:off x="5867400" y="1547813"/>
            <a:ext cx="974725" cy="809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4" name="Line 297"/>
          <p:cNvSpPr>
            <a:spLocks noChangeShapeType="1"/>
          </p:cNvSpPr>
          <p:nvPr/>
        </p:nvSpPr>
        <p:spPr bwMode="auto">
          <a:xfrm flipH="1" flipV="1">
            <a:off x="5867400" y="1916113"/>
            <a:ext cx="1012825" cy="1444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5" name="Line 298"/>
          <p:cNvSpPr>
            <a:spLocks noChangeShapeType="1"/>
          </p:cNvSpPr>
          <p:nvPr/>
        </p:nvSpPr>
        <p:spPr bwMode="auto">
          <a:xfrm flipH="1">
            <a:off x="6115050" y="2243138"/>
            <a:ext cx="752475" cy="10429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Thread State Diagram</a:t>
            </a:r>
            <a:endParaRPr lang="en-US" sz="2400" dirty="0"/>
          </a:p>
        </p:txBody>
      </p:sp>
      <p:pic>
        <p:nvPicPr>
          <p:cNvPr id="1026" name="Picture 2" descr="Protocol state machine example - Thread States and Life Cycle in Java 6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188" y="692696"/>
            <a:ext cx="7486228" cy="5857425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3923928" y="1556792"/>
            <a:ext cx="792088" cy="360040"/>
          </a:xfrm>
          <a:prstGeom prst="ellipse">
            <a:avLst/>
          </a:prstGeom>
          <a:solidFill>
            <a:srgbClr val="DF2DD7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Scheduler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443"/>
            <a:ext cx="3887663" cy="5032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 Thread &amp; </a:t>
            </a:r>
            <a:r>
              <a:rPr lang="en-US" sz="2400" dirty="0" err="1" smtClean="0"/>
              <a:t>Runnable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58309"/>
            <a:ext cx="48245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// sketch of standard Java core class Thread</a:t>
            </a:r>
          </a:p>
          <a:p>
            <a:r>
              <a:rPr lang="en-US" sz="1600" dirty="0" smtClean="0"/>
              <a:t>class Thread implements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private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r = null;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 public Thread(){}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 public Thread(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r) {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this.r</a:t>
            </a:r>
            <a:r>
              <a:rPr lang="en-US" sz="1600" dirty="0" smtClean="0"/>
              <a:t> = r;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 @Override </a:t>
            </a:r>
          </a:p>
          <a:p>
            <a:r>
              <a:rPr lang="en-US" sz="1600" dirty="0" smtClean="0"/>
              <a:t>     public void run() {</a:t>
            </a:r>
          </a:p>
          <a:p>
            <a:r>
              <a:rPr lang="en-US" sz="1600" b="1" dirty="0" smtClean="0"/>
              <a:t>         if (r!=null) </a:t>
            </a:r>
            <a:r>
              <a:rPr lang="en-US" sz="1600" b="1" dirty="0" err="1" smtClean="0"/>
              <a:t>r.run</a:t>
            </a:r>
            <a:r>
              <a:rPr lang="en-US" sz="1600" b="1" dirty="0" smtClean="0"/>
              <a:t>();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 </a:t>
            </a:r>
          </a:p>
          <a:p>
            <a:r>
              <a:rPr lang="en-US" sz="1600" dirty="0" smtClean="0"/>
              <a:t>     public void start() {</a:t>
            </a:r>
          </a:p>
          <a:p>
            <a:r>
              <a:rPr lang="en-US" sz="1600" dirty="0" smtClean="0"/>
              <a:t>         </a:t>
            </a:r>
            <a:r>
              <a:rPr lang="en-US" sz="1600" b="1" dirty="0" smtClean="0">
                <a:solidFill>
                  <a:srgbClr val="00B050"/>
                </a:solidFill>
              </a:rPr>
              <a:t>// Ask JVM (or Operational System)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       // to create new Stack in our process and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         // to begin  run() method execution on this stack 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 …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332656"/>
            <a:ext cx="4320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//===== variant A</a:t>
            </a:r>
          </a:p>
          <a:p>
            <a:r>
              <a:rPr lang="en-US" sz="1600" dirty="0" smtClean="0"/>
              <a:t>class </a:t>
            </a:r>
            <a:r>
              <a:rPr lang="en-US" sz="1600" b="1" dirty="0" err="1" smtClean="0"/>
              <a:t>MyThread</a:t>
            </a:r>
            <a:r>
              <a:rPr lang="en-US" sz="1600" dirty="0" smtClean="0"/>
              <a:t> extends Thread{</a:t>
            </a:r>
          </a:p>
          <a:p>
            <a:r>
              <a:rPr lang="en-US" sz="1600" dirty="0" smtClean="0"/>
              <a:t>     @Override </a:t>
            </a:r>
          </a:p>
          <a:p>
            <a:r>
              <a:rPr lang="en-US" sz="1600" dirty="0" smtClean="0"/>
              <a:t>     public void run() {</a:t>
            </a:r>
          </a:p>
          <a:p>
            <a:r>
              <a:rPr lang="en-US" sz="1600" dirty="0" smtClean="0"/>
              <a:t>         // do something</a:t>
            </a:r>
          </a:p>
          <a:p>
            <a:r>
              <a:rPr lang="en-US" sz="1600" dirty="0" smtClean="0"/>
              <a:t>     }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//===== variant B</a:t>
            </a:r>
          </a:p>
          <a:p>
            <a:r>
              <a:rPr lang="en-US" sz="1600" dirty="0" smtClean="0"/>
              <a:t>class </a:t>
            </a:r>
            <a:r>
              <a:rPr lang="en-US" sz="1600" b="1" dirty="0" err="1" smtClean="0"/>
              <a:t>MyRunnable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Runnable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 @Override </a:t>
            </a:r>
          </a:p>
          <a:p>
            <a:r>
              <a:rPr lang="en-US" sz="1600" dirty="0" smtClean="0"/>
              <a:t>     public void run() {</a:t>
            </a:r>
          </a:p>
          <a:p>
            <a:r>
              <a:rPr lang="en-US" sz="1600" dirty="0" smtClean="0"/>
              <a:t>         // do something</a:t>
            </a:r>
          </a:p>
          <a:p>
            <a:r>
              <a:rPr lang="en-US" sz="1600" dirty="0" smtClean="0"/>
              <a:t>     }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00B050"/>
                </a:solidFill>
              </a:rPr>
              <a:t>//======= launch the thread =======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// variant A</a:t>
            </a:r>
          </a:p>
          <a:p>
            <a:r>
              <a:rPr lang="en-US" sz="1600" dirty="0" smtClean="0"/>
              <a:t>Thread </a:t>
            </a:r>
            <a:r>
              <a:rPr lang="en-US" sz="1600" b="1" dirty="0" err="1" smtClean="0"/>
              <a:t>myThread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();</a:t>
            </a:r>
          </a:p>
          <a:p>
            <a:r>
              <a:rPr lang="en-US" sz="1600" dirty="0" err="1" smtClean="0"/>
              <a:t>myThread.start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// variant B</a:t>
            </a:r>
          </a:p>
          <a:p>
            <a:r>
              <a:rPr lang="en-US" sz="1600" dirty="0" err="1" smtClean="0"/>
              <a:t>Runnable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myRunnable</a:t>
            </a:r>
            <a:r>
              <a:rPr lang="en-US" sz="1600" dirty="0" smtClean="0"/>
              <a:t> = new </a:t>
            </a:r>
            <a:r>
              <a:rPr lang="en-US" sz="1600" dirty="0" err="1" smtClean="0"/>
              <a:t>MyRunnable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Thread </a:t>
            </a:r>
            <a:r>
              <a:rPr lang="en-US" sz="1600" dirty="0" err="1" smtClean="0"/>
              <a:t>coreThread</a:t>
            </a:r>
            <a:r>
              <a:rPr lang="en-US" sz="1600" dirty="0" smtClean="0"/>
              <a:t> = new Thread(</a:t>
            </a:r>
            <a:r>
              <a:rPr lang="en-US" sz="1600" b="1" dirty="0" err="1" smtClean="0"/>
              <a:t>myRunnable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coreThread.start</a:t>
            </a:r>
            <a:r>
              <a:rPr lang="en-US" sz="1600" dirty="0" smtClean="0"/>
              <a:t>();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88024" y="0"/>
            <a:ext cx="7200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669880" y="1916832"/>
            <a:ext cx="576064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3266232" y="764704"/>
            <a:ext cx="2160240" cy="10261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MyThread</a:t>
            </a:r>
            <a:endParaRPr lang="en-US" u="sng" dirty="0" smtClean="0"/>
          </a:p>
          <a:p>
            <a:pPr algn="ctr"/>
            <a:r>
              <a:rPr lang="en-US" dirty="0" smtClean="0"/>
              <a:t>run()</a:t>
            </a:r>
          </a:p>
          <a:p>
            <a:pPr algn="ctr"/>
            <a:r>
              <a:rPr lang="en-US" dirty="0" smtClean="0"/>
              <a:t>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445744" y="4077072"/>
            <a:ext cx="1152128" cy="100811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57812" y="1700808"/>
            <a:ext cx="36004" cy="23762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5"/>
            <a:endCxn id="4" idx="0"/>
          </p:cNvCxnSpPr>
          <p:nvPr/>
        </p:nvCxnSpPr>
        <p:spPr>
          <a:xfrm flipV="1">
            <a:off x="4345844" y="1916832"/>
            <a:ext cx="612068" cy="21602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228184" y="802804"/>
            <a:ext cx="2150616" cy="70105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Other Runnable</a:t>
            </a:r>
          </a:p>
          <a:p>
            <a:pPr algn="ctr"/>
            <a:r>
              <a:rPr lang="en-US" sz="1400" dirty="0" smtClean="0"/>
              <a:t>run()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90368" y="1268762"/>
            <a:ext cx="2520280" cy="15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4490368" y="1268762"/>
            <a:ext cx="467544" cy="648070"/>
          </a:xfrm>
          <a:prstGeom prst="straightConnector1">
            <a:avLst/>
          </a:prstGeom>
          <a:ln w="158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3445744" y="5589240"/>
            <a:ext cx="1152128" cy="1008112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3949800" y="5157192"/>
            <a:ext cx="216024" cy="378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Thread Start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1520" y="2204864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start()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b="1" dirty="0" smtClean="0"/>
              <a:t>asks JVM to start execution of method run()</a:t>
            </a:r>
            <a:r>
              <a:rPr lang="en-US" dirty="0" smtClean="0"/>
              <a:t> </a:t>
            </a:r>
            <a:r>
              <a:rPr lang="en-US" i="1" dirty="0"/>
              <a:t> </a:t>
            </a:r>
            <a:r>
              <a:rPr lang="en-US" i="1" dirty="0" smtClean="0"/>
              <a:t>- of current Thread object or of other </a:t>
            </a:r>
            <a:r>
              <a:rPr lang="en-US" i="1" dirty="0" err="1" smtClean="0"/>
              <a:t>Runnable</a:t>
            </a:r>
            <a:r>
              <a:rPr lang="en-US" i="1" dirty="0" smtClean="0"/>
              <a:t> object - </a:t>
            </a:r>
            <a:r>
              <a:rPr lang="en-US" b="1" dirty="0" smtClean="0"/>
              <a:t>on new Stack</a:t>
            </a:r>
            <a:endParaRPr lang="en-US" b="1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242574" y="58003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logical object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38440" y="184482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physical  thread</a:t>
            </a:r>
          </a:p>
          <a:p>
            <a:pPr algn="ctr"/>
            <a:r>
              <a:rPr lang="en-US" i="1" dirty="0" smtClean="0"/>
              <a:t>(stack)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62576" y="262389"/>
            <a:ext cx="28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optional Runnable object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157350" y="261497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ask to create new stack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5620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Sketch of “Home-baked” Thread Interruption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60985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{</a:t>
            </a:r>
          </a:p>
          <a:p>
            <a:pPr lvl="1"/>
            <a:r>
              <a:rPr lang="en-US" sz="1600" dirty="0" smtClean="0"/>
              <a:t>….</a:t>
            </a:r>
          </a:p>
          <a:p>
            <a:pPr lvl="1"/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isInterrupted</a:t>
            </a:r>
            <a:r>
              <a:rPr lang="en-US" sz="1600" dirty="0" smtClean="0"/>
              <a:t> = false;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00B050"/>
                </a:solidFill>
              </a:rPr>
              <a:t>// called by interrupting thread</a:t>
            </a:r>
          </a:p>
          <a:p>
            <a:pPr lvl="1"/>
            <a:r>
              <a:rPr lang="en-US" sz="1600" dirty="0" smtClean="0"/>
              <a:t>void interrupt(){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b="1" dirty="0" err="1" smtClean="0"/>
              <a:t>isInterrupted</a:t>
            </a:r>
            <a:r>
              <a:rPr lang="en-US" sz="1600" dirty="0" smtClean="0"/>
              <a:t> = true;</a:t>
            </a:r>
          </a:p>
          <a:p>
            <a:pPr lvl="1"/>
            <a:r>
              <a:rPr lang="en-US" sz="1600" dirty="0" smtClean="0"/>
              <a:t>}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b="1" dirty="0" smtClean="0">
                <a:solidFill>
                  <a:srgbClr val="00B050"/>
                </a:solidFill>
              </a:rPr>
              <a:t>//  thread "sleeping" </a:t>
            </a:r>
          </a:p>
          <a:p>
            <a:pPr lvl="1"/>
            <a:r>
              <a:rPr lang="en-US" sz="1600" dirty="0" smtClean="0"/>
              <a:t>public void sleep(long </a:t>
            </a:r>
            <a:r>
              <a:rPr lang="en-US" sz="1600" dirty="0" err="1" smtClean="0"/>
              <a:t>millisPeriod</a:t>
            </a:r>
            <a:r>
              <a:rPr lang="en-US" sz="1600" dirty="0" smtClean="0"/>
              <a:t>) throws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{</a:t>
            </a:r>
          </a:p>
          <a:p>
            <a:pPr lvl="1"/>
            <a:r>
              <a:rPr lang="en-US" sz="1600" dirty="0" smtClean="0"/>
              <a:t>    long time0 = </a:t>
            </a:r>
            <a:r>
              <a:rPr lang="en-US" sz="1600" dirty="0" err="1" smtClean="0"/>
              <a:t>System.currentTimeMillis</a:t>
            </a:r>
            <a:r>
              <a:rPr lang="en-US" sz="1600" dirty="0" smtClean="0"/>
              <a:t>();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</a:rPr>
              <a:t>currentTimeMillis</a:t>
            </a:r>
            <a:r>
              <a:rPr lang="en-US" sz="1600" b="1" dirty="0" smtClean="0">
                <a:solidFill>
                  <a:srgbClr val="FF0000"/>
                </a:solidFill>
              </a:rPr>
              <a:t>() - time0 &lt; </a:t>
            </a:r>
            <a:r>
              <a:rPr lang="en-US" sz="1600" b="1" dirty="0" err="1" smtClean="0">
                <a:solidFill>
                  <a:srgbClr val="FF0000"/>
                </a:solidFill>
              </a:rPr>
              <a:t>millisPeriod</a:t>
            </a:r>
            <a:r>
              <a:rPr lang="en-US" sz="1600" b="1" dirty="0" smtClean="0">
                <a:solidFill>
                  <a:srgbClr val="FF0000"/>
                </a:solidFill>
              </a:rPr>
              <a:t>){   </a:t>
            </a:r>
            <a:r>
              <a:rPr lang="en-US" sz="1600" b="1" dirty="0" smtClean="0">
                <a:solidFill>
                  <a:srgbClr val="00B050"/>
                </a:solidFill>
              </a:rPr>
              <a:t>// unjustified CPU load</a:t>
            </a:r>
          </a:p>
          <a:p>
            <a:pPr lvl="1"/>
            <a:r>
              <a:rPr lang="en-US" sz="1600" dirty="0" smtClean="0"/>
              <a:t>        if (</a:t>
            </a:r>
            <a:r>
              <a:rPr lang="en-US" sz="1600" b="1" dirty="0" err="1" smtClean="0"/>
              <a:t>isInterrupted</a:t>
            </a:r>
            <a:r>
              <a:rPr lang="en-US" sz="1600" dirty="0" smtClean="0"/>
              <a:t>) {</a:t>
            </a:r>
          </a:p>
          <a:p>
            <a:pPr lvl="1"/>
            <a:r>
              <a:rPr lang="en-US" sz="1600" dirty="0" smtClean="0"/>
              <a:t>            </a:t>
            </a:r>
            <a:r>
              <a:rPr lang="en-US" sz="1600" b="1" dirty="0" err="1" smtClean="0"/>
              <a:t>isInterrupted</a:t>
            </a:r>
            <a:r>
              <a:rPr lang="en-US" sz="1600" dirty="0" smtClean="0"/>
              <a:t> = false;</a:t>
            </a:r>
          </a:p>
          <a:p>
            <a:pPr lvl="1"/>
            <a:r>
              <a:rPr lang="en-US" sz="1600" dirty="0" smtClean="0"/>
              <a:t>            throw new </a:t>
            </a:r>
            <a:r>
              <a:rPr lang="en-US" sz="1600" dirty="0" err="1" smtClean="0"/>
              <a:t>InterruptedException</a:t>
            </a:r>
            <a:r>
              <a:rPr lang="en-US" sz="1600" dirty="0" smtClean="0"/>
              <a:t>();</a:t>
            </a:r>
          </a:p>
          <a:p>
            <a:pPr lvl="1"/>
            <a:r>
              <a:rPr lang="en-US" sz="1600" dirty="0" smtClean="0"/>
              <a:t>        }</a:t>
            </a:r>
          </a:p>
          <a:p>
            <a:pPr lvl="1"/>
            <a:r>
              <a:rPr lang="en-US" sz="1600" dirty="0" smtClean="0"/>
              <a:t>    }</a:t>
            </a:r>
          </a:p>
          <a:p>
            <a:pPr lvl="1"/>
            <a:r>
              <a:rPr lang="en-US" sz="1600" dirty="0" smtClean="0"/>
              <a:t>}</a:t>
            </a:r>
          </a:p>
          <a:p>
            <a:r>
              <a:rPr lang="en-US" sz="1600" dirty="0" smtClean="0"/>
              <a:t>}`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869160"/>
            <a:ext cx="684076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real class Thread, the methods sleep, join and other “slow calls” are executed by JVM (OS) </a:t>
            </a:r>
            <a:r>
              <a:rPr lang="en-US" b="1" dirty="0" smtClean="0"/>
              <a:t>without CPU load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This also requires the “</a:t>
            </a:r>
            <a:r>
              <a:rPr lang="en-US" dirty="0" err="1" smtClean="0"/>
              <a:t>isInterrupted</a:t>
            </a:r>
            <a:r>
              <a:rPr lang="en-US" dirty="0" smtClean="0"/>
              <a:t>” flag to be maintained by JVM on per-thread basis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When thread is not “waiting”, it could ask about flag value from JVM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loud Callout 12"/>
          <p:cNvSpPr/>
          <p:nvPr/>
        </p:nvSpPr>
        <p:spPr>
          <a:xfrm>
            <a:off x="6660232" y="821195"/>
            <a:ext cx="2160240" cy="1008112"/>
          </a:xfrm>
          <a:prstGeom prst="cloudCallout">
            <a:avLst>
              <a:gd name="adj1" fmla="val 45600"/>
              <a:gd name="adj2" fmla="val -18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Thread2</a:t>
            </a:r>
          </a:p>
          <a:p>
            <a:pPr algn="ctr"/>
            <a:r>
              <a:rPr lang="en-US" dirty="0" smtClean="0"/>
              <a:t>run()</a:t>
            </a:r>
          </a:p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391472" y="1916832"/>
            <a:ext cx="576064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889805" y="1790818"/>
            <a:ext cx="576064" cy="244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967794" y="1355879"/>
            <a:ext cx="360040" cy="31503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987824" y="764704"/>
            <a:ext cx="2160240" cy="1026114"/>
          </a:xfrm>
          <a:prstGeom prst="cloudCallout">
            <a:avLst>
              <a:gd name="adj1" fmla="val -22597"/>
              <a:gd name="adj2" fmla="val 25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</a:t>
            </a:r>
          </a:p>
          <a:p>
            <a:pPr algn="ctr"/>
            <a:r>
              <a:rPr lang="en-US" dirty="0" smtClean="0"/>
              <a:t>run()</a:t>
            </a:r>
          </a:p>
          <a:p>
            <a:pPr algn="ctr"/>
            <a:r>
              <a:rPr lang="en-US" dirty="0" smtClean="0"/>
              <a:t>start()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>
            <a:off x="4175448" y="1412776"/>
            <a:ext cx="504056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2"/>
          </p:cNvCxnSpPr>
          <p:nvPr/>
        </p:nvCxnSpPr>
        <p:spPr>
          <a:xfrm flipV="1">
            <a:off x="4803952" y="1670913"/>
            <a:ext cx="2232604" cy="16860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6" idx="3"/>
          </p:cNvCxnSpPr>
          <p:nvPr/>
        </p:nvCxnSpPr>
        <p:spPr>
          <a:xfrm flipH="1" flipV="1">
            <a:off x="7259072" y="1670913"/>
            <a:ext cx="749592" cy="8430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Thread Interruption 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0138" y="2161416"/>
            <a:ext cx="36405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interrupt()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set interruption flag </a:t>
            </a:r>
            <a:r>
              <a:rPr lang="en-US" b="1" dirty="0" smtClean="0"/>
              <a:t>for other thread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interrupted()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check and clean interruption flag </a:t>
            </a:r>
            <a:r>
              <a:rPr lang="en-US" b="1" dirty="0" smtClean="0"/>
              <a:t>for calling thread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leep(), join(), wait() </a:t>
            </a:r>
            <a:r>
              <a:rPr lang="en-US" dirty="0" smtClean="0"/>
              <a:t>– “slow” calls are interrupted immediately by JVM if interruption flag was set, and </a:t>
            </a:r>
            <a:r>
              <a:rPr lang="en-US" i="1" dirty="0" err="1"/>
              <a:t>InterruptedException</a:t>
            </a:r>
            <a:r>
              <a:rPr lang="en-US" dirty="0" smtClean="0"/>
              <a:t> is thrown on stack of </a:t>
            </a:r>
            <a:r>
              <a:rPr lang="en-US" b="1" dirty="0" smtClean="0"/>
              <a:t>“slow” call caller thread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98372" y="11457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interruption</a:t>
            </a:r>
          </a:p>
          <a:p>
            <a:r>
              <a:rPr lang="en-US" i="1" dirty="0"/>
              <a:t>s</a:t>
            </a:r>
            <a:r>
              <a:rPr lang="en-US" i="1" dirty="0" smtClean="0"/>
              <a:t>tatus flag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 rot="19425941">
            <a:off x="4852353" y="2506959"/>
            <a:ext cx="11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set flag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 rot="2727517">
            <a:off x="7062584" y="2092172"/>
            <a:ext cx="11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check flag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831</Words>
  <Application>Microsoft Office PowerPoint</Application>
  <PresentationFormat>On-screen Show (4:3)</PresentationFormat>
  <Paragraphs>204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Process</vt:lpstr>
      <vt:lpstr>Thread</vt:lpstr>
      <vt:lpstr>Java Thread State Diagram</vt:lpstr>
      <vt:lpstr>Java Thread &amp; Runnable</vt:lpstr>
      <vt:lpstr>Thread Start</vt:lpstr>
      <vt:lpstr>Sketch of “Home-baked” Thread Interruption</vt:lpstr>
      <vt:lpstr>Thread Interruption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user</cp:lastModifiedBy>
  <cp:revision>37</cp:revision>
  <dcterms:created xsi:type="dcterms:W3CDTF">2016-06-15T17:53:11Z</dcterms:created>
  <dcterms:modified xsi:type="dcterms:W3CDTF">2018-03-15T21:23:22Z</dcterms:modified>
</cp:coreProperties>
</file>