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  <p:sldId id="267" r:id="rId7"/>
    <p:sldId id="263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8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E814-3539-425F-802E-1C776C35E0B6}" type="datetimeFigureOut">
              <a:rPr lang="en-US" smtClean="0"/>
              <a:pPr/>
              <a:t>09/01/2017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21025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Threads have sharing access to common data . This form of communication is extremely efficient, but makes two kinds of errors possible.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Synchronization Problems </a:t>
            </a:r>
          </a:p>
          <a:p>
            <a:pPr lvl="1"/>
            <a:r>
              <a:rPr lang="en-US" sz="2400" b="1" i="1" dirty="0" smtClean="0"/>
              <a:t>A) Thread Interference  Errors: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1" i="1" dirty="0" smtClean="0"/>
              <a:t> </a:t>
            </a:r>
            <a:r>
              <a:rPr lang="en-US" sz="2400" dirty="0" smtClean="0"/>
              <a:t>Some non-atomic parts of code demand execution by single thread only. Such parts called </a:t>
            </a:r>
            <a:r>
              <a:rPr lang="en-US" sz="2400" b="1" i="1" dirty="0" smtClean="0"/>
              <a:t>critical sections</a:t>
            </a:r>
            <a:endParaRPr lang="en-US" sz="2400" dirty="0" smtClean="0"/>
          </a:p>
          <a:p>
            <a:pPr lvl="1"/>
            <a:r>
              <a:rPr lang="en-US" sz="2400" b="1" i="1" dirty="0" smtClean="0"/>
              <a:t>B) Memory Consistency Errors</a:t>
            </a:r>
            <a:r>
              <a:rPr lang="en-US" sz="2400" dirty="0" smtClean="0"/>
              <a:t> could be result of</a:t>
            </a:r>
            <a:r>
              <a:rPr lang="en-US" sz="2400" b="1" i="1" dirty="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1" i="1" dirty="0" smtClean="0"/>
              <a:t> Operations Reordering </a:t>
            </a:r>
            <a:r>
              <a:rPr lang="en-US" sz="2400" dirty="0" smtClean="0"/>
              <a:t>by optimizing compilers     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i="1" dirty="0" smtClean="0"/>
              <a:t>CPU Cache Coherency </a:t>
            </a:r>
            <a:r>
              <a:rPr lang="en-US" sz="2400" dirty="0" smtClean="0"/>
              <a:t>problem</a:t>
            </a:r>
          </a:p>
          <a:p>
            <a:pPr lvl="2"/>
            <a:endParaRPr lang="en-US" sz="2400" b="1" i="1" dirty="0" smtClean="0"/>
          </a:p>
          <a:p>
            <a:r>
              <a:rPr lang="en-US" sz="2400" b="1" u="sng" dirty="0" smtClean="0"/>
              <a:t>Solution for the Problems</a:t>
            </a:r>
          </a:p>
          <a:p>
            <a:pPr lvl="1"/>
            <a:r>
              <a:rPr lang="en-US" sz="2400" dirty="0" smtClean="0"/>
              <a:t>A)  Enforcing </a:t>
            </a:r>
            <a:r>
              <a:rPr lang="en-US" sz="2400" b="1" i="1" dirty="0" smtClean="0"/>
              <a:t>exclusive access to critical sections </a:t>
            </a:r>
            <a:r>
              <a:rPr lang="en-US" sz="2400" dirty="0" smtClean="0"/>
              <a:t>of code</a:t>
            </a:r>
          </a:p>
          <a:p>
            <a:pPr lvl="1"/>
            <a:r>
              <a:rPr lang="en-US" sz="2400" i="1" dirty="0" smtClean="0"/>
              <a:t>B)  </a:t>
            </a:r>
            <a:r>
              <a:rPr lang="en-US" sz="2400" dirty="0" smtClean="0"/>
              <a:t>Establishing </a:t>
            </a:r>
            <a:r>
              <a:rPr lang="en-US" sz="2400" b="1" i="1" dirty="0" smtClean="0"/>
              <a:t>happens-before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dependency 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Synchronization: Problems &amp; Solutions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Multi-Tasking in UNIX &amp; LINUX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1D1035-C687-4A9A-A9FE-6ADF6B992265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4787900" y="836613"/>
            <a:ext cx="4032250" cy="3384550"/>
            <a:chOff x="68" y="1525"/>
            <a:chExt cx="2540" cy="2132"/>
          </a:xfrm>
        </p:grpSpPr>
        <p:sp>
          <p:nvSpPr>
            <p:cNvPr id="13331" name="Rectangle 47"/>
            <p:cNvSpPr>
              <a:spLocks noChangeArrowheads="1"/>
            </p:cNvSpPr>
            <p:nvPr/>
          </p:nvSpPr>
          <p:spPr bwMode="auto">
            <a:xfrm>
              <a:off x="68" y="1525"/>
              <a:ext cx="470" cy="162"/>
            </a:xfrm>
            <a:prstGeom prst="rect">
              <a:avLst/>
            </a:prstGeom>
            <a:pattFill prst="dkDnDiag">
              <a:fgClr>
                <a:srgbClr val="0000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Thread A</a:t>
              </a:r>
            </a:p>
          </p:txBody>
        </p:sp>
        <p:sp>
          <p:nvSpPr>
            <p:cNvPr id="13332" name="Rectangle 48"/>
            <p:cNvSpPr>
              <a:spLocks noChangeArrowheads="1"/>
            </p:cNvSpPr>
            <p:nvPr/>
          </p:nvSpPr>
          <p:spPr bwMode="auto">
            <a:xfrm>
              <a:off x="684" y="1525"/>
              <a:ext cx="562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Resource X</a:t>
              </a:r>
            </a:p>
          </p:txBody>
        </p:sp>
        <p:sp>
          <p:nvSpPr>
            <p:cNvPr id="13333" name="Rectangle 49"/>
            <p:cNvSpPr>
              <a:spLocks noChangeArrowheads="1"/>
            </p:cNvSpPr>
            <p:nvPr/>
          </p:nvSpPr>
          <p:spPr bwMode="auto">
            <a:xfrm>
              <a:off x="1411" y="1525"/>
              <a:ext cx="562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Resource Y</a:t>
              </a:r>
            </a:p>
          </p:txBody>
        </p:sp>
        <p:sp>
          <p:nvSpPr>
            <p:cNvPr id="13334" name="Rectangle 50" descr="Dark upward diagonal"/>
            <p:cNvSpPr>
              <a:spLocks noChangeArrowheads="1"/>
            </p:cNvSpPr>
            <p:nvPr/>
          </p:nvSpPr>
          <p:spPr bwMode="auto">
            <a:xfrm>
              <a:off x="2138" y="1525"/>
              <a:ext cx="470" cy="162"/>
            </a:xfrm>
            <a:prstGeom prst="rect">
              <a:avLst/>
            </a:prstGeom>
            <a:pattFill prst="dkUp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000" u="sng"/>
                <a:t>Thread B</a:t>
              </a:r>
            </a:p>
          </p:txBody>
        </p:sp>
        <p:sp>
          <p:nvSpPr>
            <p:cNvPr id="13335" name="Line 51"/>
            <p:cNvSpPr>
              <a:spLocks noChangeShapeType="1"/>
            </p:cNvSpPr>
            <p:nvPr/>
          </p:nvSpPr>
          <p:spPr bwMode="auto">
            <a:xfrm>
              <a:off x="295" y="1706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36" name="Line 52"/>
            <p:cNvSpPr>
              <a:spLocks noChangeShapeType="1"/>
            </p:cNvSpPr>
            <p:nvPr/>
          </p:nvSpPr>
          <p:spPr bwMode="auto">
            <a:xfrm>
              <a:off x="971" y="1706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37" name="Line 53"/>
            <p:cNvSpPr>
              <a:spLocks noChangeShapeType="1"/>
            </p:cNvSpPr>
            <p:nvPr/>
          </p:nvSpPr>
          <p:spPr bwMode="auto">
            <a:xfrm>
              <a:off x="1701" y="1706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38" name="Line 54"/>
            <p:cNvSpPr>
              <a:spLocks noChangeShapeType="1"/>
            </p:cNvSpPr>
            <p:nvPr/>
          </p:nvSpPr>
          <p:spPr bwMode="auto">
            <a:xfrm>
              <a:off x="2381" y="1706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39" name="Rectangle 55"/>
            <p:cNvSpPr>
              <a:spLocks noChangeArrowheads="1"/>
            </p:cNvSpPr>
            <p:nvPr/>
          </p:nvSpPr>
          <p:spPr bwMode="auto">
            <a:xfrm>
              <a:off x="926" y="1842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3340" name="Rectangle 56"/>
            <p:cNvSpPr>
              <a:spLocks noChangeArrowheads="1"/>
            </p:cNvSpPr>
            <p:nvPr/>
          </p:nvSpPr>
          <p:spPr bwMode="auto">
            <a:xfrm>
              <a:off x="1655" y="2068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3341" name="Rectangle 57"/>
            <p:cNvSpPr>
              <a:spLocks noChangeArrowheads="1"/>
            </p:cNvSpPr>
            <p:nvPr/>
          </p:nvSpPr>
          <p:spPr bwMode="auto">
            <a:xfrm>
              <a:off x="1655" y="2295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3342" name="Rectangle 58"/>
            <p:cNvSpPr>
              <a:spLocks noChangeArrowheads="1"/>
            </p:cNvSpPr>
            <p:nvPr/>
          </p:nvSpPr>
          <p:spPr bwMode="auto">
            <a:xfrm>
              <a:off x="926" y="2522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3343" name="Rectangle 59"/>
            <p:cNvSpPr>
              <a:spLocks noChangeArrowheads="1"/>
            </p:cNvSpPr>
            <p:nvPr/>
          </p:nvSpPr>
          <p:spPr bwMode="auto">
            <a:xfrm>
              <a:off x="1655" y="2929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44" name="Rectangle 60"/>
            <p:cNvSpPr>
              <a:spLocks noChangeArrowheads="1"/>
            </p:cNvSpPr>
            <p:nvPr/>
          </p:nvSpPr>
          <p:spPr bwMode="auto">
            <a:xfrm>
              <a:off x="1655" y="3157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45" name="Rectangle 61"/>
            <p:cNvSpPr>
              <a:spLocks noChangeArrowheads="1"/>
            </p:cNvSpPr>
            <p:nvPr/>
          </p:nvSpPr>
          <p:spPr bwMode="auto">
            <a:xfrm>
              <a:off x="926" y="3384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46" name="Rectangle 62"/>
            <p:cNvSpPr>
              <a:spLocks noChangeArrowheads="1"/>
            </p:cNvSpPr>
            <p:nvPr/>
          </p:nvSpPr>
          <p:spPr bwMode="auto">
            <a:xfrm>
              <a:off x="250" y="1797"/>
              <a:ext cx="91" cy="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47" name="Rectangle 63"/>
            <p:cNvSpPr>
              <a:spLocks noChangeArrowheads="1"/>
            </p:cNvSpPr>
            <p:nvPr/>
          </p:nvSpPr>
          <p:spPr bwMode="auto">
            <a:xfrm>
              <a:off x="2336" y="1797"/>
              <a:ext cx="90" cy="181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48" name="Line 64"/>
            <p:cNvSpPr>
              <a:spLocks noChangeShapeType="1"/>
            </p:cNvSpPr>
            <p:nvPr/>
          </p:nvSpPr>
          <p:spPr bwMode="auto">
            <a:xfrm>
              <a:off x="340" y="1842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49" name="Line 65"/>
            <p:cNvSpPr>
              <a:spLocks noChangeShapeType="1"/>
            </p:cNvSpPr>
            <p:nvPr/>
          </p:nvSpPr>
          <p:spPr bwMode="auto">
            <a:xfrm>
              <a:off x="340" y="2069"/>
              <a:ext cx="1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0" name="Line 66"/>
            <p:cNvSpPr>
              <a:spLocks noChangeShapeType="1"/>
            </p:cNvSpPr>
            <p:nvPr/>
          </p:nvSpPr>
          <p:spPr bwMode="auto">
            <a:xfrm>
              <a:off x="340" y="2296"/>
              <a:ext cx="1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1" name="Line 67"/>
            <p:cNvSpPr>
              <a:spLocks noChangeShapeType="1"/>
            </p:cNvSpPr>
            <p:nvPr/>
          </p:nvSpPr>
          <p:spPr bwMode="auto">
            <a:xfrm flipV="1">
              <a:off x="340" y="2522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2" name="Line 68"/>
            <p:cNvSpPr>
              <a:spLocks noChangeShapeType="1"/>
            </p:cNvSpPr>
            <p:nvPr/>
          </p:nvSpPr>
          <p:spPr bwMode="auto">
            <a:xfrm flipH="1" flipV="1">
              <a:off x="1020" y="1842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3" name="Line 69"/>
            <p:cNvSpPr>
              <a:spLocks noChangeShapeType="1"/>
            </p:cNvSpPr>
            <p:nvPr/>
          </p:nvSpPr>
          <p:spPr bwMode="auto">
            <a:xfrm flipH="1" flipV="1">
              <a:off x="1746" y="2930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4" name="Line 70"/>
            <p:cNvSpPr>
              <a:spLocks noChangeShapeType="1"/>
            </p:cNvSpPr>
            <p:nvPr/>
          </p:nvSpPr>
          <p:spPr bwMode="auto">
            <a:xfrm flipH="1" flipV="1">
              <a:off x="1746" y="3157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5" name="Line 71"/>
            <p:cNvSpPr>
              <a:spLocks noChangeShapeType="1"/>
            </p:cNvSpPr>
            <p:nvPr/>
          </p:nvSpPr>
          <p:spPr bwMode="auto">
            <a:xfrm flipH="1">
              <a:off x="1020" y="3384"/>
              <a:ext cx="1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6" name="Rectangle 72"/>
            <p:cNvSpPr>
              <a:spLocks noChangeArrowheads="1"/>
            </p:cNvSpPr>
            <p:nvPr/>
          </p:nvSpPr>
          <p:spPr bwMode="auto">
            <a:xfrm>
              <a:off x="926" y="2748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57" name="Line 73"/>
            <p:cNvSpPr>
              <a:spLocks noChangeShapeType="1"/>
            </p:cNvSpPr>
            <p:nvPr/>
          </p:nvSpPr>
          <p:spPr bwMode="auto">
            <a:xfrm>
              <a:off x="1016" y="1842"/>
              <a:ext cx="136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8" name="Line 74"/>
            <p:cNvSpPr>
              <a:spLocks noChangeShapeType="1"/>
            </p:cNvSpPr>
            <p:nvPr/>
          </p:nvSpPr>
          <p:spPr bwMode="auto">
            <a:xfrm>
              <a:off x="1156" y="1887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59" name="Line 75"/>
            <p:cNvSpPr>
              <a:spLocks noChangeShapeType="1"/>
            </p:cNvSpPr>
            <p:nvPr/>
          </p:nvSpPr>
          <p:spPr bwMode="auto">
            <a:xfrm flipH="1">
              <a:off x="1016" y="2703"/>
              <a:ext cx="136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60" name="Rectangle 77" descr="Dark downward diagonal"/>
            <p:cNvSpPr>
              <a:spLocks noChangeArrowheads="1"/>
            </p:cNvSpPr>
            <p:nvPr/>
          </p:nvSpPr>
          <p:spPr bwMode="auto">
            <a:xfrm>
              <a:off x="925" y="1887"/>
              <a:ext cx="91" cy="772"/>
            </a:xfrm>
            <a:prstGeom prst="rect">
              <a:avLst/>
            </a:prstGeom>
            <a:pattFill prst="dkDn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61" name="Rectangle 79" descr="Dark downward diagonal"/>
            <p:cNvSpPr>
              <a:spLocks noChangeArrowheads="1"/>
            </p:cNvSpPr>
            <p:nvPr/>
          </p:nvSpPr>
          <p:spPr bwMode="auto">
            <a:xfrm>
              <a:off x="1655" y="2114"/>
              <a:ext cx="91" cy="318"/>
            </a:xfrm>
            <a:prstGeom prst="rect">
              <a:avLst/>
            </a:prstGeom>
            <a:pattFill prst="dkDn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62" name="Rectangle 81" descr="Dark upward diagonal"/>
            <p:cNvSpPr>
              <a:spLocks noChangeArrowheads="1"/>
            </p:cNvSpPr>
            <p:nvPr/>
          </p:nvSpPr>
          <p:spPr bwMode="auto">
            <a:xfrm>
              <a:off x="925" y="2795"/>
              <a:ext cx="91" cy="725"/>
            </a:xfrm>
            <a:prstGeom prst="rect">
              <a:avLst/>
            </a:prstGeom>
            <a:pattFill prst="dkUp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63" name="Rectangle 83" descr="Dark upward diagonal"/>
            <p:cNvSpPr>
              <a:spLocks noChangeArrowheads="1"/>
            </p:cNvSpPr>
            <p:nvPr/>
          </p:nvSpPr>
          <p:spPr bwMode="auto">
            <a:xfrm>
              <a:off x="1655" y="2976"/>
              <a:ext cx="91" cy="318"/>
            </a:xfrm>
            <a:prstGeom prst="rect">
              <a:avLst/>
            </a:prstGeom>
            <a:pattFill prst="dkUp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3364" name="Text Box 89"/>
            <p:cNvSpPr txBox="1">
              <a:spLocks noChangeArrowheads="1"/>
            </p:cNvSpPr>
            <p:nvPr/>
          </p:nvSpPr>
          <p:spPr bwMode="auto">
            <a:xfrm>
              <a:off x="476" y="1706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3365" name="Text Box 90"/>
            <p:cNvSpPr txBox="1">
              <a:spLocks noChangeArrowheads="1"/>
            </p:cNvSpPr>
            <p:nvPr/>
          </p:nvSpPr>
          <p:spPr bwMode="auto">
            <a:xfrm>
              <a:off x="475" y="2386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unlock</a:t>
              </a:r>
            </a:p>
          </p:txBody>
        </p:sp>
        <p:sp>
          <p:nvSpPr>
            <p:cNvPr id="13366" name="Text Box 91"/>
            <p:cNvSpPr txBox="1">
              <a:spLocks noChangeArrowheads="1"/>
            </p:cNvSpPr>
            <p:nvPr/>
          </p:nvSpPr>
          <p:spPr bwMode="auto">
            <a:xfrm>
              <a:off x="1928" y="3248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unlock</a:t>
              </a:r>
            </a:p>
          </p:txBody>
        </p:sp>
        <p:sp>
          <p:nvSpPr>
            <p:cNvPr id="13367" name="Text Box 92"/>
            <p:cNvSpPr txBox="1">
              <a:spLocks noChangeArrowheads="1"/>
            </p:cNvSpPr>
            <p:nvPr/>
          </p:nvSpPr>
          <p:spPr bwMode="auto">
            <a:xfrm>
              <a:off x="476" y="1933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3368" name="Text Box 93"/>
            <p:cNvSpPr txBox="1">
              <a:spLocks noChangeArrowheads="1"/>
            </p:cNvSpPr>
            <p:nvPr/>
          </p:nvSpPr>
          <p:spPr bwMode="auto">
            <a:xfrm>
              <a:off x="1973" y="1706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3369" name="Text Box 94"/>
            <p:cNvSpPr txBox="1">
              <a:spLocks noChangeArrowheads="1"/>
            </p:cNvSpPr>
            <p:nvPr/>
          </p:nvSpPr>
          <p:spPr bwMode="auto">
            <a:xfrm>
              <a:off x="975" y="1706"/>
              <a:ext cx="465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(blocks)</a:t>
              </a:r>
            </a:p>
          </p:txBody>
        </p:sp>
        <p:sp>
          <p:nvSpPr>
            <p:cNvPr id="13370" name="Text Box 95"/>
            <p:cNvSpPr txBox="1">
              <a:spLocks noChangeArrowheads="1"/>
            </p:cNvSpPr>
            <p:nvPr/>
          </p:nvSpPr>
          <p:spPr bwMode="auto">
            <a:xfrm>
              <a:off x="475" y="2160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unlock</a:t>
              </a:r>
            </a:p>
          </p:txBody>
        </p:sp>
        <p:sp>
          <p:nvSpPr>
            <p:cNvPr id="13371" name="Text Box 96"/>
            <p:cNvSpPr txBox="1">
              <a:spLocks noChangeArrowheads="1"/>
            </p:cNvSpPr>
            <p:nvPr/>
          </p:nvSpPr>
          <p:spPr bwMode="auto">
            <a:xfrm>
              <a:off x="1928" y="3021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unlock</a:t>
              </a:r>
            </a:p>
          </p:txBody>
        </p:sp>
        <p:sp>
          <p:nvSpPr>
            <p:cNvPr id="13372" name="Text Box 97"/>
            <p:cNvSpPr txBox="1">
              <a:spLocks noChangeArrowheads="1"/>
            </p:cNvSpPr>
            <p:nvPr/>
          </p:nvSpPr>
          <p:spPr bwMode="auto">
            <a:xfrm>
              <a:off x="1973" y="2795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</p:grpSp>
      <p:sp>
        <p:nvSpPr>
          <p:cNvPr id="13317" name="Rectangle 24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5032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Deadlock Resolution Example</a:t>
            </a:r>
          </a:p>
        </p:txBody>
      </p:sp>
      <p:sp>
        <p:nvSpPr>
          <p:cNvPr id="13318" name="Text Box 242"/>
          <p:cNvSpPr txBox="1">
            <a:spLocks noChangeArrowheads="1"/>
          </p:cNvSpPr>
          <p:nvPr/>
        </p:nvSpPr>
        <p:spPr bwMode="auto">
          <a:xfrm>
            <a:off x="323850" y="706438"/>
            <a:ext cx="4248150" cy="169277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To avoid </a:t>
            </a:r>
            <a:r>
              <a:rPr lang="en-US" sz="1600" i="1" dirty="0"/>
              <a:t>Deadlock</a:t>
            </a:r>
            <a:r>
              <a:rPr lang="en-US" sz="1600" dirty="0"/>
              <a:t>  in previous example,  both Threads have to follow </a:t>
            </a:r>
            <a:r>
              <a:rPr lang="en-US" sz="1600" i="1" u="sng" dirty="0"/>
              <a:t>the same Resource locking order</a:t>
            </a:r>
            <a:r>
              <a:rPr lang="en-US" sz="1600" dirty="0"/>
              <a:t>. 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In other words, both Threads have to establish </a:t>
            </a:r>
          </a:p>
          <a:p>
            <a:pPr>
              <a:lnSpc>
                <a:spcPct val="130000"/>
              </a:lnSpc>
            </a:pPr>
            <a:r>
              <a:rPr lang="en-US" sz="1600" i="1" u="sng" dirty="0"/>
              <a:t>common Resource locking protocol</a:t>
            </a:r>
            <a:r>
              <a:rPr lang="en-US" sz="1600" i="1" dirty="0"/>
              <a:t>.</a:t>
            </a:r>
            <a:endParaRPr lang="en-US" sz="1600" dirty="0"/>
          </a:p>
        </p:txBody>
      </p:sp>
      <p:sp>
        <p:nvSpPr>
          <p:cNvPr id="13319" name="Text Box 243"/>
          <p:cNvSpPr txBox="1">
            <a:spLocks noChangeArrowheads="1"/>
          </p:cNvSpPr>
          <p:nvPr/>
        </p:nvSpPr>
        <p:spPr bwMode="auto">
          <a:xfrm>
            <a:off x="323528" y="3573016"/>
            <a:ext cx="4535488" cy="2332946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In more sophisticated systems with big number of Locking Resources, the establishing of </a:t>
            </a:r>
            <a:r>
              <a:rPr lang="en-US" sz="1600" i="1" dirty="0"/>
              <a:t>common Resource Locking protocol </a:t>
            </a:r>
            <a:r>
              <a:rPr lang="en-US" sz="1600" dirty="0"/>
              <a:t>could be  problematic or impossible.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In this case the system must provide functionality, </a:t>
            </a:r>
            <a:r>
              <a:rPr lang="en-US" sz="1600" i="1" dirty="0"/>
              <a:t>prohibiting the specific lock operation, which “fastens” the Deadlock chain.</a:t>
            </a:r>
          </a:p>
        </p:txBody>
      </p:sp>
      <p:grpSp>
        <p:nvGrpSpPr>
          <p:cNvPr id="3" name="Group 255"/>
          <p:cNvGrpSpPr>
            <a:grpSpLocks/>
          </p:cNvGrpSpPr>
          <p:nvPr/>
        </p:nvGrpSpPr>
        <p:grpSpPr bwMode="auto">
          <a:xfrm>
            <a:off x="5387975" y="4868863"/>
            <a:ext cx="2855913" cy="576262"/>
            <a:chOff x="3394" y="3067"/>
            <a:chExt cx="1799" cy="363"/>
          </a:xfrm>
        </p:grpSpPr>
        <p:sp>
          <p:nvSpPr>
            <p:cNvPr id="13321" name="Rectangle 245"/>
            <p:cNvSpPr>
              <a:spLocks noChangeArrowheads="1"/>
            </p:cNvSpPr>
            <p:nvPr/>
          </p:nvSpPr>
          <p:spPr bwMode="auto">
            <a:xfrm>
              <a:off x="3394" y="3067"/>
              <a:ext cx="470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Thread A</a:t>
              </a:r>
            </a:p>
          </p:txBody>
        </p:sp>
        <p:sp>
          <p:nvSpPr>
            <p:cNvPr id="13322" name="Rectangle 246"/>
            <p:cNvSpPr>
              <a:spLocks noChangeArrowheads="1"/>
            </p:cNvSpPr>
            <p:nvPr/>
          </p:nvSpPr>
          <p:spPr bwMode="auto">
            <a:xfrm>
              <a:off x="3968" y="3067"/>
              <a:ext cx="470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Thread B</a:t>
              </a:r>
            </a:p>
          </p:txBody>
        </p:sp>
        <p:sp>
          <p:nvSpPr>
            <p:cNvPr id="13323" name="Rectangle 247"/>
            <p:cNvSpPr>
              <a:spLocks noChangeArrowheads="1"/>
            </p:cNvSpPr>
            <p:nvPr/>
          </p:nvSpPr>
          <p:spPr bwMode="auto">
            <a:xfrm>
              <a:off x="4723" y="3067"/>
              <a:ext cx="470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000" u="sng"/>
                <a:t>Thread N</a:t>
              </a:r>
            </a:p>
          </p:txBody>
        </p:sp>
        <p:sp>
          <p:nvSpPr>
            <p:cNvPr id="13324" name="Line 248"/>
            <p:cNvSpPr>
              <a:spLocks noChangeShapeType="1"/>
            </p:cNvSpPr>
            <p:nvPr/>
          </p:nvSpPr>
          <p:spPr bwMode="auto">
            <a:xfrm>
              <a:off x="3871" y="3139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25" name="Line 249"/>
            <p:cNvSpPr>
              <a:spLocks noChangeShapeType="1"/>
            </p:cNvSpPr>
            <p:nvPr/>
          </p:nvSpPr>
          <p:spPr bwMode="auto">
            <a:xfrm>
              <a:off x="4449" y="3139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26" name="Line 250"/>
            <p:cNvSpPr>
              <a:spLocks noChangeShapeType="1"/>
            </p:cNvSpPr>
            <p:nvPr/>
          </p:nvSpPr>
          <p:spPr bwMode="auto">
            <a:xfrm>
              <a:off x="4615" y="3139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3327" name="AutoShape 251"/>
            <p:cNvCxnSpPr>
              <a:cxnSpLocks noChangeShapeType="1"/>
              <a:stCxn id="13323" idx="3"/>
              <a:endCxn id="13321" idx="1"/>
            </p:cNvCxnSpPr>
            <p:nvPr/>
          </p:nvCxnSpPr>
          <p:spPr bwMode="auto">
            <a:xfrm flipH="1">
              <a:off x="3394" y="3148"/>
              <a:ext cx="1799" cy="1"/>
            </a:xfrm>
            <a:prstGeom prst="bentConnector5">
              <a:avLst>
                <a:gd name="adj1" fmla="val -4727"/>
                <a:gd name="adj2" fmla="val 18300009"/>
                <a:gd name="adj3" fmla="val 105611"/>
              </a:avLst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/>
              <a:tailEnd type="stealth" w="lg" len="med"/>
            </a:ln>
          </p:spPr>
        </p:cxnSp>
        <p:sp>
          <p:nvSpPr>
            <p:cNvPr id="13328" name="Text Box 252"/>
            <p:cNvSpPr txBox="1">
              <a:spLocks noChangeArrowheads="1"/>
            </p:cNvSpPr>
            <p:nvPr/>
          </p:nvSpPr>
          <p:spPr bwMode="auto">
            <a:xfrm>
              <a:off x="4467" y="3093"/>
              <a:ext cx="227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…</a:t>
              </a:r>
            </a:p>
          </p:txBody>
        </p:sp>
        <p:sp>
          <p:nvSpPr>
            <p:cNvPr id="13329" name="Line 253"/>
            <p:cNvSpPr>
              <a:spLocks noChangeShapeType="1"/>
            </p:cNvSpPr>
            <p:nvPr/>
          </p:nvSpPr>
          <p:spPr bwMode="auto">
            <a:xfrm>
              <a:off x="4014" y="3249"/>
              <a:ext cx="454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30" name="Line 254"/>
            <p:cNvSpPr>
              <a:spLocks noChangeShapeType="1"/>
            </p:cNvSpPr>
            <p:nvPr/>
          </p:nvSpPr>
          <p:spPr bwMode="auto">
            <a:xfrm flipH="1">
              <a:off x="4014" y="3249"/>
              <a:ext cx="408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11188" y="5214549"/>
            <a:ext cx="1368425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84213" y="5285987"/>
            <a:ext cx="1511300" cy="244475"/>
            <a:chOff x="566" y="3067"/>
            <a:chExt cx="726" cy="154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567" y="3067"/>
              <a:ext cx="589" cy="1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66" y="3067"/>
              <a:ext cx="72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Mutex.        Lock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685800" y="6006712"/>
            <a:ext cx="1509713" cy="244475"/>
            <a:chOff x="566" y="3067"/>
            <a:chExt cx="726" cy="154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567" y="3067"/>
              <a:ext cx="589" cy="1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66" y="3067"/>
              <a:ext cx="72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Mutex.        Unlock</a:t>
              </a:r>
            </a:p>
          </p:txBody>
        </p:sp>
      </p:grp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1187450" y="4854187"/>
            <a:ext cx="287338" cy="1008062"/>
          </a:xfrm>
          <a:prstGeom prst="downArrow">
            <a:avLst>
              <a:gd name="adj1" fmla="val 50000"/>
              <a:gd name="adj2" fmla="val 87707"/>
            </a:avLst>
          </a:prstGeom>
          <a:pattFill prst="dkHorz">
            <a:fgClr>
              <a:srgbClr val="000000"/>
            </a:fgClr>
            <a:bgClr>
              <a:srgbClr val="FFFFFF"/>
            </a:bgClr>
          </a:patt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768475" y="4854187"/>
            <a:ext cx="715963" cy="320675"/>
            <a:chOff x="1066" y="2840"/>
            <a:chExt cx="451" cy="202"/>
          </a:xfrm>
        </p:grpSpPr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1066" y="2840"/>
              <a:ext cx="451" cy="202"/>
            </a:xfrm>
            <a:prstGeom prst="ellipse">
              <a:avLst/>
            </a:prstGeom>
            <a:pattFill prst="dkHorz">
              <a:fgClr>
                <a:srgbClr val="000000"/>
              </a:fgClr>
              <a:bgClr>
                <a:srgbClr val="FFFFFF"/>
              </a:bgClr>
            </a:pattFill>
            <a:ln w="12700" algn="ctr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/>
                <a:t>Mutex</a:t>
              </a: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1156" y="2886"/>
              <a:ext cx="272" cy="9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1129" y="2858"/>
              <a:ext cx="363" cy="1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Mutex</a:t>
              </a:r>
            </a:p>
          </p:txBody>
        </p:sp>
      </p:grp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971550" y="4638287"/>
            <a:ext cx="865188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Thread 1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554288" y="4638287"/>
            <a:ext cx="8651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Thread 2</a:t>
            </a:r>
          </a:p>
        </p:txBody>
      </p:sp>
      <p:sp>
        <p:nvSpPr>
          <p:cNvPr id="18" name="Rectangle 54"/>
          <p:cNvSpPr>
            <a:spLocks noChangeArrowheads="1"/>
          </p:cNvSpPr>
          <p:nvPr/>
        </p:nvSpPr>
        <p:spPr bwMode="auto">
          <a:xfrm>
            <a:off x="2266950" y="5214549"/>
            <a:ext cx="1368425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2339975" y="5285987"/>
            <a:ext cx="1511300" cy="244475"/>
            <a:chOff x="566" y="3067"/>
            <a:chExt cx="726" cy="154"/>
          </a:xfrm>
        </p:grpSpPr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567" y="3067"/>
              <a:ext cx="589" cy="1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566" y="3067"/>
              <a:ext cx="72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Mutex.         Lock</a:t>
              </a:r>
            </a:p>
          </p:txBody>
        </p:sp>
      </p:grpSp>
      <p:grpSp>
        <p:nvGrpSpPr>
          <p:cNvPr id="22" name="Group 58"/>
          <p:cNvGrpSpPr>
            <a:grpSpLocks/>
          </p:cNvGrpSpPr>
          <p:nvPr/>
        </p:nvGrpSpPr>
        <p:grpSpPr bwMode="auto">
          <a:xfrm>
            <a:off x="2341563" y="6006712"/>
            <a:ext cx="1509712" cy="244475"/>
            <a:chOff x="566" y="3067"/>
            <a:chExt cx="726" cy="154"/>
          </a:xfrm>
        </p:grpSpPr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567" y="3067"/>
              <a:ext cx="589" cy="1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24" name="Text Box 60"/>
            <p:cNvSpPr txBox="1">
              <a:spLocks noChangeArrowheads="1"/>
            </p:cNvSpPr>
            <p:nvPr/>
          </p:nvSpPr>
          <p:spPr bwMode="auto">
            <a:xfrm>
              <a:off x="566" y="3067"/>
              <a:ext cx="72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Mutex.        Unlock</a:t>
              </a:r>
            </a:p>
          </p:txBody>
        </p:sp>
      </p:grp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2771775" y="4854187"/>
            <a:ext cx="287338" cy="433387"/>
          </a:xfrm>
          <a:prstGeom prst="downArrow">
            <a:avLst>
              <a:gd name="adj1" fmla="val 50278"/>
              <a:gd name="adj2" fmla="val 70715"/>
            </a:avLst>
          </a:prstGeom>
          <a:pattFill prst="dkVert">
            <a:fgClr>
              <a:srgbClr val="000000"/>
            </a:fgClr>
            <a:bgClr>
              <a:srgbClr val="FFFFFF"/>
            </a:bgClr>
          </a:patt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6" name="Rectangle 61"/>
          <p:cNvSpPr>
            <a:spLocks noChangeArrowheads="1"/>
          </p:cNvSpPr>
          <p:nvPr/>
        </p:nvSpPr>
        <p:spPr bwMode="auto">
          <a:xfrm>
            <a:off x="4859338" y="5214549"/>
            <a:ext cx="1368425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27" name="Group 62"/>
          <p:cNvGrpSpPr>
            <a:grpSpLocks/>
          </p:cNvGrpSpPr>
          <p:nvPr/>
        </p:nvGrpSpPr>
        <p:grpSpPr bwMode="auto">
          <a:xfrm>
            <a:off x="4932363" y="5285987"/>
            <a:ext cx="1511300" cy="244475"/>
            <a:chOff x="566" y="3067"/>
            <a:chExt cx="726" cy="154"/>
          </a:xfrm>
        </p:grpSpPr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567" y="3067"/>
              <a:ext cx="589" cy="1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29" name="Text Box 64"/>
            <p:cNvSpPr txBox="1">
              <a:spLocks noChangeArrowheads="1"/>
            </p:cNvSpPr>
            <p:nvPr/>
          </p:nvSpPr>
          <p:spPr bwMode="auto">
            <a:xfrm>
              <a:off x="566" y="3067"/>
              <a:ext cx="72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Mutex.         Lock</a:t>
              </a:r>
            </a:p>
          </p:txBody>
        </p:sp>
      </p:grpSp>
      <p:grpSp>
        <p:nvGrpSpPr>
          <p:cNvPr id="30" name="Group 65"/>
          <p:cNvGrpSpPr>
            <a:grpSpLocks/>
          </p:cNvGrpSpPr>
          <p:nvPr/>
        </p:nvGrpSpPr>
        <p:grpSpPr bwMode="auto">
          <a:xfrm>
            <a:off x="4933950" y="6006712"/>
            <a:ext cx="1509713" cy="244475"/>
            <a:chOff x="566" y="3067"/>
            <a:chExt cx="726" cy="154"/>
          </a:xfrm>
        </p:grpSpPr>
        <p:sp>
          <p:nvSpPr>
            <p:cNvPr id="31" name="Rectangle 66"/>
            <p:cNvSpPr>
              <a:spLocks noChangeArrowheads="1"/>
            </p:cNvSpPr>
            <p:nvPr/>
          </p:nvSpPr>
          <p:spPr bwMode="auto">
            <a:xfrm>
              <a:off x="567" y="3067"/>
              <a:ext cx="589" cy="1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2" name="Text Box 67"/>
            <p:cNvSpPr txBox="1">
              <a:spLocks noChangeArrowheads="1"/>
            </p:cNvSpPr>
            <p:nvPr/>
          </p:nvSpPr>
          <p:spPr bwMode="auto">
            <a:xfrm>
              <a:off x="566" y="3067"/>
              <a:ext cx="72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Mutex.        Unlock</a:t>
              </a:r>
            </a:p>
          </p:txBody>
        </p:sp>
      </p:grpSp>
      <p:sp>
        <p:nvSpPr>
          <p:cNvPr id="33" name="AutoShape 68"/>
          <p:cNvSpPr>
            <a:spLocks noChangeArrowheads="1"/>
          </p:cNvSpPr>
          <p:nvPr/>
        </p:nvSpPr>
        <p:spPr bwMode="auto">
          <a:xfrm>
            <a:off x="5456238" y="4854187"/>
            <a:ext cx="287337" cy="1873250"/>
          </a:xfrm>
          <a:prstGeom prst="downArrow">
            <a:avLst>
              <a:gd name="adj1" fmla="val 50278"/>
              <a:gd name="adj2" fmla="val 90064"/>
            </a:avLst>
          </a:prstGeom>
          <a:pattFill prst="dkHorz">
            <a:fgClr>
              <a:srgbClr val="000000"/>
            </a:fgClr>
            <a:bgClr>
              <a:srgbClr val="FFFFFF"/>
            </a:bgClr>
          </a:patt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4" name="Group 83"/>
          <p:cNvGrpSpPr>
            <a:grpSpLocks/>
          </p:cNvGrpSpPr>
          <p:nvPr/>
        </p:nvGrpSpPr>
        <p:grpSpPr bwMode="auto">
          <a:xfrm>
            <a:off x="6016625" y="4854187"/>
            <a:ext cx="715963" cy="320675"/>
            <a:chOff x="3742" y="2840"/>
            <a:chExt cx="451" cy="202"/>
          </a:xfrm>
        </p:grpSpPr>
        <p:sp>
          <p:nvSpPr>
            <p:cNvPr id="35" name="Oval 70" descr="Dark vertical"/>
            <p:cNvSpPr>
              <a:spLocks noChangeArrowheads="1"/>
            </p:cNvSpPr>
            <p:nvPr/>
          </p:nvSpPr>
          <p:spPr bwMode="auto">
            <a:xfrm>
              <a:off x="3742" y="2840"/>
              <a:ext cx="451" cy="202"/>
            </a:xfrm>
            <a:prstGeom prst="ellipse">
              <a:avLst/>
            </a:prstGeom>
            <a:pattFill prst="dkVert">
              <a:fgClr>
                <a:srgbClr val="000000"/>
              </a:fgClr>
              <a:bgClr>
                <a:srgbClr val="FFFFFF"/>
              </a:bgClr>
            </a:pattFill>
            <a:ln w="12700" algn="ctr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/>
                <a:t>Mutex</a:t>
              </a:r>
            </a:p>
          </p:txBody>
        </p:sp>
        <p:sp>
          <p:nvSpPr>
            <p:cNvPr id="36" name="Rectangle 71"/>
            <p:cNvSpPr>
              <a:spLocks noChangeArrowheads="1"/>
            </p:cNvSpPr>
            <p:nvPr/>
          </p:nvSpPr>
          <p:spPr bwMode="auto">
            <a:xfrm>
              <a:off x="3832" y="2886"/>
              <a:ext cx="272" cy="9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3805" y="2858"/>
              <a:ext cx="363" cy="1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Mutex</a:t>
              </a:r>
            </a:p>
          </p:txBody>
        </p:sp>
      </p:grpSp>
      <p:sp>
        <p:nvSpPr>
          <p:cNvPr id="38" name="Text Box 73"/>
          <p:cNvSpPr txBox="1">
            <a:spLocks noChangeArrowheads="1"/>
          </p:cNvSpPr>
          <p:nvPr/>
        </p:nvSpPr>
        <p:spPr bwMode="auto">
          <a:xfrm>
            <a:off x="5248275" y="4638287"/>
            <a:ext cx="865188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Thread 1</a:t>
            </a:r>
          </a:p>
        </p:txBody>
      </p:sp>
      <p:sp>
        <p:nvSpPr>
          <p:cNvPr id="39" name="Text Box 74"/>
          <p:cNvSpPr txBox="1">
            <a:spLocks noChangeArrowheads="1"/>
          </p:cNvSpPr>
          <p:nvPr/>
        </p:nvSpPr>
        <p:spPr bwMode="auto">
          <a:xfrm>
            <a:off x="6875463" y="4638287"/>
            <a:ext cx="8651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Thread 2</a:t>
            </a:r>
          </a:p>
        </p:txBody>
      </p:sp>
      <p:sp>
        <p:nvSpPr>
          <p:cNvPr id="40" name="Rectangle 75"/>
          <p:cNvSpPr>
            <a:spLocks noChangeArrowheads="1"/>
          </p:cNvSpPr>
          <p:nvPr/>
        </p:nvSpPr>
        <p:spPr bwMode="auto">
          <a:xfrm>
            <a:off x="6515100" y="5214549"/>
            <a:ext cx="1368425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1" name="Group 76"/>
          <p:cNvGrpSpPr>
            <a:grpSpLocks/>
          </p:cNvGrpSpPr>
          <p:nvPr/>
        </p:nvGrpSpPr>
        <p:grpSpPr bwMode="auto">
          <a:xfrm>
            <a:off x="6588125" y="5285987"/>
            <a:ext cx="1511300" cy="244475"/>
            <a:chOff x="566" y="3067"/>
            <a:chExt cx="726" cy="154"/>
          </a:xfrm>
        </p:grpSpPr>
        <p:sp>
          <p:nvSpPr>
            <p:cNvPr id="42" name="Rectangle 77"/>
            <p:cNvSpPr>
              <a:spLocks noChangeArrowheads="1"/>
            </p:cNvSpPr>
            <p:nvPr/>
          </p:nvSpPr>
          <p:spPr bwMode="auto">
            <a:xfrm>
              <a:off x="567" y="3067"/>
              <a:ext cx="589" cy="1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43" name="Text Box 78"/>
            <p:cNvSpPr txBox="1">
              <a:spLocks noChangeArrowheads="1"/>
            </p:cNvSpPr>
            <p:nvPr/>
          </p:nvSpPr>
          <p:spPr bwMode="auto">
            <a:xfrm>
              <a:off x="566" y="3067"/>
              <a:ext cx="72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Mutex.         Lock</a:t>
              </a:r>
            </a:p>
          </p:txBody>
        </p:sp>
      </p:grpSp>
      <p:grpSp>
        <p:nvGrpSpPr>
          <p:cNvPr id="44" name="Group 79"/>
          <p:cNvGrpSpPr>
            <a:grpSpLocks/>
          </p:cNvGrpSpPr>
          <p:nvPr/>
        </p:nvGrpSpPr>
        <p:grpSpPr bwMode="auto">
          <a:xfrm>
            <a:off x="6589713" y="6006712"/>
            <a:ext cx="1509712" cy="244475"/>
            <a:chOff x="566" y="3067"/>
            <a:chExt cx="726" cy="154"/>
          </a:xfrm>
        </p:grpSpPr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567" y="3067"/>
              <a:ext cx="589" cy="1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46" name="Text Box 81"/>
            <p:cNvSpPr txBox="1">
              <a:spLocks noChangeArrowheads="1"/>
            </p:cNvSpPr>
            <p:nvPr/>
          </p:nvSpPr>
          <p:spPr bwMode="auto">
            <a:xfrm>
              <a:off x="566" y="3067"/>
              <a:ext cx="72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Mutex.        Unlock</a:t>
              </a:r>
            </a:p>
          </p:txBody>
        </p:sp>
      </p:grpSp>
      <p:sp>
        <p:nvSpPr>
          <p:cNvPr id="47" name="AutoShape 82"/>
          <p:cNvSpPr>
            <a:spLocks noChangeArrowheads="1"/>
          </p:cNvSpPr>
          <p:nvPr/>
        </p:nvSpPr>
        <p:spPr bwMode="auto">
          <a:xfrm>
            <a:off x="7092950" y="4854187"/>
            <a:ext cx="287338" cy="1008062"/>
          </a:xfrm>
          <a:prstGeom prst="downArrow">
            <a:avLst>
              <a:gd name="adj1" fmla="val 50000"/>
              <a:gd name="adj2" fmla="val 87707"/>
            </a:avLst>
          </a:prstGeom>
          <a:pattFill prst="dkVert">
            <a:fgClr>
              <a:srgbClr val="000000"/>
            </a:fgClr>
            <a:bgClr>
              <a:srgbClr val="FFFFFF"/>
            </a:bgClr>
          </a:patt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8" name="Line 84"/>
          <p:cNvSpPr>
            <a:spLocks noChangeShapeType="1"/>
          </p:cNvSpPr>
          <p:nvPr/>
        </p:nvSpPr>
        <p:spPr bwMode="auto">
          <a:xfrm flipH="1">
            <a:off x="1403350" y="4998649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1374775" y="4782749"/>
            <a:ext cx="576263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/>
              <a:t>owner</a:t>
            </a:r>
          </a:p>
        </p:txBody>
      </p:sp>
      <p:sp>
        <p:nvSpPr>
          <p:cNvPr id="50" name="Text Box 86"/>
          <p:cNvSpPr txBox="1">
            <a:spLocks noChangeArrowheads="1"/>
          </p:cNvSpPr>
          <p:nvPr/>
        </p:nvSpPr>
        <p:spPr bwMode="auto">
          <a:xfrm>
            <a:off x="6659563" y="4782749"/>
            <a:ext cx="576262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/>
              <a:t>owner</a:t>
            </a:r>
          </a:p>
        </p:txBody>
      </p:sp>
      <p:sp>
        <p:nvSpPr>
          <p:cNvPr id="51" name="Line 87"/>
          <p:cNvSpPr>
            <a:spLocks noChangeShapeType="1"/>
          </p:cNvSpPr>
          <p:nvPr/>
        </p:nvSpPr>
        <p:spPr bwMode="auto">
          <a:xfrm>
            <a:off x="6732588" y="4998649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5536" y="764704"/>
            <a:ext cx="8208912" cy="378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Mutex</a:t>
            </a:r>
            <a:r>
              <a:rPr lang="en-US" dirty="0" smtClean="0"/>
              <a:t> is a </a:t>
            </a:r>
            <a:r>
              <a:rPr lang="en-US" u="sng" dirty="0" err="1" smtClean="0"/>
              <a:t>MUT</a:t>
            </a:r>
            <a:r>
              <a:rPr lang="en-US" dirty="0" err="1" smtClean="0"/>
              <a:t>ual</a:t>
            </a:r>
            <a:r>
              <a:rPr lang="en-US" dirty="0" smtClean="0"/>
              <a:t> </a:t>
            </a:r>
            <a:r>
              <a:rPr lang="en-US" u="sng" dirty="0" err="1" smtClean="0"/>
              <a:t>EX</a:t>
            </a:r>
            <a:r>
              <a:rPr lang="en-US" dirty="0" err="1" smtClean="0"/>
              <a:t>clusion</a:t>
            </a:r>
            <a:r>
              <a:rPr lang="en-US" dirty="0" smtClean="0"/>
              <a:t> device, which: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/>
              <a:t> enforces </a:t>
            </a:r>
            <a:r>
              <a:rPr lang="en-US" b="1" i="1" dirty="0" smtClean="0"/>
              <a:t>exclusive access to critical sections</a:t>
            </a:r>
            <a:r>
              <a:rPr lang="en-US" b="1" dirty="0" smtClean="0"/>
              <a:t> </a:t>
            </a:r>
            <a:r>
              <a:rPr lang="en-US" dirty="0" smtClean="0"/>
              <a:t>(parts of code that cannot be executed concurrently by more than one thread)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/>
              <a:t> establishes </a:t>
            </a:r>
            <a:r>
              <a:rPr lang="en-US" b="1" i="1" dirty="0" smtClean="0"/>
              <a:t>happens-before</a:t>
            </a:r>
            <a:r>
              <a:rPr lang="en-US" i="1" dirty="0" smtClean="0"/>
              <a:t> </a:t>
            </a:r>
            <a:r>
              <a:rPr lang="en-US" b="1" i="1" dirty="0" smtClean="0"/>
              <a:t>dependency</a:t>
            </a:r>
            <a:r>
              <a:rPr lang="en-US" b="1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Mutex is useful for protecting shared data from concurrent modifications.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Mutex has two possible states: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dirty="0" smtClean="0"/>
              <a:t> locked     (owned  by one thread)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dirty="0" smtClean="0"/>
              <a:t> unlocked (not owned by  any  thread)</a:t>
            </a:r>
          </a:p>
          <a:p>
            <a:pPr>
              <a:lnSpc>
                <a:spcPct val="110000"/>
              </a:lnSpc>
            </a:pPr>
            <a:r>
              <a:rPr lang="en-US" u="sng" dirty="0" smtClean="0"/>
              <a:t>A Mutex could be unlocked only by the same Thread, which locked it.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Mutex can never be owned by two different threads simultaneously.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Thread attempting to lock a  Mutex that is already locked by another Thread, is suspended until the owning Thread unlocks the Mutex first.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Mutex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67944" y="692696"/>
            <a:ext cx="2376264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452320" y="2924944"/>
            <a:ext cx="576064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16216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47864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44208" y="29156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29156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211960" y="2996952"/>
            <a:ext cx="2088232" cy="504056"/>
            <a:chOff x="4211960" y="2708920"/>
            <a:chExt cx="2088232" cy="504056"/>
          </a:xfrm>
        </p:grpSpPr>
        <p:sp>
          <p:nvSpPr>
            <p:cNvPr id="4" name="Can 3"/>
            <p:cNvSpPr/>
            <p:nvPr/>
          </p:nvSpPr>
          <p:spPr>
            <a:xfrm rot="5400000">
              <a:off x="4968044" y="1952836"/>
              <a:ext cx="504056" cy="201622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278092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Condition Variable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83968" y="1556792"/>
            <a:ext cx="1944216" cy="1080120"/>
            <a:chOff x="4283968" y="1268760"/>
            <a:chExt cx="1944216" cy="1080120"/>
          </a:xfrm>
        </p:grpSpPr>
        <p:sp>
          <p:nvSpPr>
            <p:cNvPr id="16" name="Block Arc 15"/>
            <p:cNvSpPr/>
            <p:nvPr/>
          </p:nvSpPr>
          <p:spPr>
            <a:xfrm>
              <a:off x="4283968" y="1268760"/>
              <a:ext cx="1944216" cy="864096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283968" y="1628800"/>
              <a:ext cx="194421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Mutex</a:t>
              </a:r>
            </a:p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(Lock)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8" name="Smiley Face 17"/>
          <p:cNvSpPr/>
          <p:nvPr/>
        </p:nvSpPr>
        <p:spPr>
          <a:xfrm>
            <a:off x="2555776" y="2924944"/>
            <a:ext cx="576064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872" y="22048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5856" y="191683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lock</a:t>
            </a:r>
          </a:p>
          <a:p>
            <a:r>
              <a:rPr lang="en-US" dirty="0" smtClean="0"/>
              <a:t>unlock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3968" y="8367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5148064" y="407707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139952" y="4725144"/>
            <a:ext cx="223224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83968" y="5373216"/>
            <a:ext cx="19442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Monitor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3648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28384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29" name="Smiley Face 28"/>
          <p:cNvSpPr/>
          <p:nvPr/>
        </p:nvSpPr>
        <p:spPr>
          <a:xfrm>
            <a:off x="2627784" y="1916832"/>
            <a:ext cx="576064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64288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intrinsic lock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84168" y="5013176"/>
            <a:ext cx="1656184" cy="57606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796136" y="5445224"/>
            <a:ext cx="288032" cy="288032"/>
            <a:chOff x="4283968" y="1268760"/>
            <a:chExt cx="1944216" cy="1080120"/>
          </a:xfrm>
        </p:grpSpPr>
        <p:sp>
          <p:nvSpPr>
            <p:cNvPr id="37" name="Block Arc 36"/>
            <p:cNvSpPr/>
            <p:nvPr/>
          </p:nvSpPr>
          <p:spPr>
            <a:xfrm>
              <a:off x="4283968" y="1268760"/>
              <a:ext cx="1944216" cy="864096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283968" y="1628800"/>
              <a:ext cx="194421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Can 38"/>
          <p:cNvSpPr/>
          <p:nvPr/>
        </p:nvSpPr>
        <p:spPr>
          <a:xfrm rot="5400000">
            <a:off x="5832140" y="5841268"/>
            <a:ext cx="216024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Synchronization is built around an internal entity known as the</a:t>
            </a:r>
            <a:r>
              <a:rPr lang="en-US" b="1" dirty="0" smtClean="0"/>
              <a:t> </a:t>
            </a:r>
            <a:r>
              <a:rPr lang="en-US" b="1" i="1" dirty="0" smtClean="0"/>
              <a:t>intrinsic lock</a:t>
            </a:r>
            <a:r>
              <a:rPr lang="en-US" dirty="0" smtClean="0"/>
              <a:t> or </a:t>
            </a:r>
            <a:r>
              <a:rPr lang="en-US" i="1" dirty="0" smtClean="0"/>
              <a:t>monitor lock</a:t>
            </a:r>
            <a:r>
              <a:rPr lang="en-US" dirty="0" smtClean="0"/>
              <a:t>. Intrinsic lock is </a:t>
            </a:r>
            <a:r>
              <a:rPr lang="en-US" b="1" i="1" dirty="0" smtClean="0"/>
              <a:t>mutex</a:t>
            </a:r>
            <a:r>
              <a:rPr lang="en-US" dirty="0" smtClean="0"/>
              <a:t> , implementing both aspects of synchronization: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enforcing exclusive access to an object's state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and establishing happens-before relationships that are essential to visibility.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54868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Monitor</a:t>
            </a:r>
            <a:r>
              <a:rPr lang="en-US" dirty="0" smtClean="0"/>
              <a:t> is a synchronization construct that allows: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Mutual exclusion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Inter-thread wait/notify signaling</a:t>
            </a:r>
            <a:endParaRPr lang="en-US" dirty="0"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Object Monitor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5691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synchronized method: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public void synchronized f() {….}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try 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this.monitor.mutex.lock</a:t>
            </a:r>
            <a:r>
              <a:rPr lang="en-US" dirty="0" smtClean="0"/>
              <a:t>();        // acquire the lock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….// body of </a:t>
            </a:r>
            <a:r>
              <a:rPr lang="en-US" dirty="0" err="1" smtClean="0">
                <a:solidFill>
                  <a:schemeClr val="tx2"/>
                </a:solidFill>
              </a:rPr>
              <a:t>sychronized</a:t>
            </a:r>
            <a:r>
              <a:rPr lang="en-US" dirty="0" smtClean="0">
                <a:solidFill>
                  <a:schemeClr val="tx2"/>
                </a:solidFill>
              </a:rPr>
              <a:t> method</a:t>
            </a:r>
          </a:p>
          <a:p>
            <a:r>
              <a:rPr lang="en-US" dirty="0" smtClean="0"/>
              <a:t>} finally 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this.monitor.mutex.unlock</a:t>
            </a:r>
            <a:r>
              <a:rPr lang="en-US" dirty="0" smtClean="0"/>
              <a:t>();  // release the lock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735030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synchronized statement  (Monitor Object):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Object obj1 = new Object();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synchronized(obj1) {……}</a:t>
            </a:r>
          </a:p>
          <a:p>
            <a:endParaRPr lang="en-US" dirty="0"/>
          </a:p>
          <a:p>
            <a:r>
              <a:rPr lang="en-US" dirty="0" smtClean="0"/>
              <a:t>try {</a:t>
            </a:r>
          </a:p>
          <a:p>
            <a:r>
              <a:rPr lang="en-US" dirty="0"/>
              <a:t> </a:t>
            </a:r>
            <a:r>
              <a:rPr lang="en-US" dirty="0" smtClean="0"/>
              <a:t>      obj1.monitor.mutex.lock();        // acquire the lock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tx2"/>
                </a:solidFill>
              </a:rPr>
              <a:t>…. // body of synchronized method</a:t>
            </a:r>
          </a:p>
          <a:p>
            <a:r>
              <a:rPr lang="en-US" dirty="0" smtClean="0"/>
              <a:t>} finally {</a:t>
            </a:r>
          </a:p>
          <a:p>
            <a:r>
              <a:rPr lang="en-US" dirty="0"/>
              <a:t> </a:t>
            </a:r>
            <a:r>
              <a:rPr lang="en-US" dirty="0" smtClean="0"/>
              <a:t>       obj1.monitor.mutex.unlock();  // release the lock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Synchronized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837867"/>
            <a:ext cx="5760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static synchronized method: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class X{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public static  void synchronized f() {….}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}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synchronized(</a:t>
            </a:r>
            <a:r>
              <a:rPr lang="en-US" dirty="0" err="1" smtClean="0"/>
              <a:t>X.class</a:t>
            </a:r>
            <a:r>
              <a:rPr lang="en-US" dirty="0" smtClean="0"/>
              <a:t>) {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 …. // body of </a:t>
            </a:r>
            <a:r>
              <a:rPr lang="en-US" dirty="0" err="1" smtClean="0">
                <a:solidFill>
                  <a:schemeClr val="tx2"/>
                </a:solidFill>
              </a:rPr>
              <a:t>sychronized</a:t>
            </a:r>
            <a:r>
              <a:rPr lang="en-US" dirty="0" smtClean="0">
                <a:solidFill>
                  <a:schemeClr val="tx2"/>
                </a:solidFill>
              </a:rPr>
              <a:t> method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		</a:t>
            </a:r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try 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X.class.monitor.mutex.lock</a:t>
            </a:r>
            <a:r>
              <a:rPr lang="en-US" dirty="0" smtClean="0"/>
              <a:t>();        // acquire the lock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tx2"/>
                </a:solidFill>
              </a:rPr>
              <a:t>…. // body of </a:t>
            </a:r>
            <a:r>
              <a:rPr lang="en-US" dirty="0" err="1" smtClean="0">
                <a:solidFill>
                  <a:schemeClr val="tx2"/>
                </a:solidFill>
              </a:rPr>
              <a:t>sychronized</a:t>
            </a:r>
            <a:r>
              <a:rPr lang="en-US" dirty="0" smtClean="0">
                <a:solidFill>
                  <a:schemeClr val="tx2"/>
                </a:solidFill>
              </a:rPr>
              <a:t> method</a:t>
            </a:r>
          </a:p>
          <a:p>
            <a:r>
              <a:rPr lang="en-US" dirty="0" smtClean="0"/>
              <a:t>} finally 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X.class.monitor.mutex.unlock</a:t>
            </a:r>
            <a:r>
              <a:rPr lang="en-US" dirty="0" smtClean="0"/>
              <a:t>();  // release the lock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Synchronized (cont.)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Package </a:t>
            </a:r>
            <a:r>
              <a:rPr lang="en-US" sz="2000" b="1" dirty="0" err="1" smtClean="0"/>
              <a:t>java.util.concurrent</a:t>
            </a:r>
            <a:r>
              <a:rPr lang="en-US" sz="2400" dirty="0" smtClean="0"/>
              <a:t> and Sub-Packages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java.util.concurrent.locks</a:t>
            </a:r>
            <a:endParaRPr lang="en-US" b="1" dirty="0" smtClean="0"/>
          </a:p>
          <a:p>
            <a:pPr lvl="1"/>
            <a:r>
              <a:rPr lang="en-US" dirty="0" smtClean="0"/>
              <a:t>Interfaces and classes providing a framework for locking and waiting for conditions that is distinct from built-in synchronization and monitors: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Interfaces </a:t>
            </a:r>
            <a:r>
              <a:rPr lang="en-US" b="1" i="1" dirty="0" smtClean="0"/>
              <a:t>Lock, </a:t>
            </a:r>
            <a:r>
              <a:rPr lang="en-US" b="1" i="1" dirty="0" err="1" smtClean="0"/>
              <a:t>ReadWriteLock</a:t>
            </a:r>
            <a:r>
              <a:rPr lang="en-US" b="1" i="1" dirty="0" smtClean="0"/>
              <a:t>  </a:t>
            </a:r>
            <a:r>
              <a:rPr lang="en-US" dirty="0" smtClean="0"/>
              <a:t>provide more extensive locking operations than can be obtained using synchronized methods and statements (for example, method </a:t>
            </a:r>
            <a:r>
              <a:rPr lang="en-US" b="1" dirty="0" err="1" smtClean="0"/>
              <a:t>tryLock</a:t>
            </a:r>
            <a:r>
              <a:rPr lang="en-US" b="1" dirty="0" smtClean="0"/>
              <a:t> </a:t>
            </a:r>
            <a:r>
              <a:rPr lang="en-US" dirty="0" smtClean="0"/>
              <a:t> or multiple simultaneous read locks versus single write lock)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Classes </a:t>
            </a:r>
            <a:r>
              <a:rPr lang="en-US" b="1" i="1" dirty="0" err="1" smtClean="0"/>
              <a:t>ReentrantLock</a:t>
            </a:r>
            <a:r>
              <a:rPr lang="en-US" i="1" dirty="0" smtClean="0"/>
              <a:t>, </a:t>
            </a:r>
            <a:r>
              <a:rPr lang="en-US" b="1" i="1" dirty="0" err="1" smtClean="0"/>
              <a:t>ReentrantReadWriteLock</a:t>
            </a:r>
            <a:r>
              <a:rPr lang="en-US" i="1" dirty="0" smtClean="0"/>
              <a:t> – </a:t>
            </a:r>
            <a:r>
              <a:rPr lang="en-US" dirty="0" smtClean="0"/>
              <a:t>lock</a:t>
            </a:r>
            <a:r>
              <a:rPr lang="en-US" i="1" dirty="0" smtClean="0"/>
              <a:t> </a:t>
            </a:r>
            <a:r>
              <a:rPr lang="en-US" dirty="0" smtClean="0"/>
              <a:t>implementations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Interface</a:t>
            </a:r>
            <a:r>
              <a:rPr lang="en-US" b="1" dirty="0" smtClean="0"/>
              <a:t> </a:t>
            </a:r>
            <a:r>
              <a:rPr lang="en-US" b="1" i="1" dirty="0" smtClean="0"/>
              <a:t>Condition</a:t>
            </a:r>
            <a:r>
              <a:rPr lang="en-US" b="1" dirty="0" smtClean="0"/>
              <a:t> </a:t>
            </a:r>
            <a:r>
              <a:rPr lang="en-US" dirty="0" smtClean="0"/>
              <a:t>provides</a:t>
            </a:r>
            <a:r>
              <a:rPr lang="en-US" b="1" dirty="0" smtClean="0"/>
              <a:t> </a:t>
            </a:r>
            <a:r>
              <a:rPr lang="en-US" dirty="0" smtClean="0"/>
              <a:t>effect of having multiple wait-sets per object by combining them with the use of arbitrary </a:t>
            </a:r>
            <a:r>
              <a:rPr lang="en-US" i="1" dirty="0" smtClean="0"/>
              <a:t>Lock</a:t>
            </a:r>
            <a:r>
              <a:rPr lang="en-US" dirty="0" smtClean="0"/>
              <a:t> implementations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b="1" dirty="0" err="1" smtClean="0"/>
              <a:t>java.util.concurrent.atomic</a:t>
            </a:r>
            <a:endParaRPr lang="en-US" b="1" dirty="0" smtClean="0"/>
          </a:p>
          <a:p>
            <a:pPr lvl="1"/>
            <a:r>
              <a:rPr lang="en-US" dirty="0" smtClean="0"/>
              <a:t>The lock-free thread-safe programming on single variables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java.util.concurrent</a:t>
            </a:r>
            <a:endParaRPr lang="en-US" b="1" dirty="0" smtClean="0"/>
          </a:p>
          <a:p>
            <a:pPr lvl="1"/>
            <a:r>
              <a:rPr lang="en-US" dirty="0" smtClean="0"/>
              <a:t>Utility classes commonly useful in concurrent programming: Synchronized and Lock-free containers, Thread Pools, </a:t>
            </a:r>
            <a:r>
              <a:rPr lang="en-US" dirty="0" err="1" smtClean="0"/>
              <a:t>e.t.c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30" y="1134274"/>
          <a:ext cx="8496940" cy="38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8"/>
                <a:gridCol w="1368152"/>
                <a:gridCol w="1440160"/>
                <a:gridCol w="1944216"/>
                <a:gridCol w="1944214"/>
              </a:tblGrid>
              <a:tr h="648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Intrinsic</a:t>
                      </a:r>
                      <a:r>
                        <a:rPr lang="en-US" baseline="0" dirty="0" smtClean="0"/>
                        <a:t> 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Reentrant</a:t>
                      </a:r>
                    </a:p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volatile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Atomic</a:t>
                      </a:r>
                      <a:r>
                        <a:rPr lang="en-US" i="1" dirty="0" err="1" smtClean="0"/>
                        <a:t>XXX</a:t>
                      </a:r>
                      <a:endParaRPr lang="en-US" dirty="0"/>
                    </a:p>
                  </a:txBody>
                  <a:tcPr/>
                </a:tc>
              </a:tr>
              <a:tr h="1507403">
                <a:tc>
                  <a:txBody>
                    <a:bodyPr/>
                    <a:lstStyle/>
                    <a:p>
                      <a:r>
                        <a:rPr lang="en-US" sz="1800" b="1" i="0" dirty="0" smtClean="0"/>
                        <a:t>exclusive access to critical sections of code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(extended interface)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lock-free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CPU architecture specific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simple test-and-set scenarios</a:t>
                      </a:r>
                      <a:r>
                        <a:rPr lang="en-US" baseline="0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</a:tr>
              <a:tr h="1507403">
                <a:tc>
                  <a:txBody>
                    <a:bodyPr/>
                    <a:lstStyle/>
                    <a:p>
                      <a:r>
                        <a:rPr lang="en-US" sz="1800" b="1" i="0" dirty="0" smtClean="0"/>
                        <a:t>establishing happens-before dependency 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lock-free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CPU architecture 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lock-free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CPU architecture specific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Particularity of Multi-Threaded Programming</a:t>
            </a:r>
            <a:endParaRPr lang="en-US" sz="2400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476250"/>
            <a:ext cx="8784976" cy="594316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400" dirty="0"/>
              <a:t>All threads within a process share the same global memory. This makes the sharing of information easy between the threads, but along with this simplicity comes </a:t>
            </a:r>
            <a:r>
              <a:rPr lang="en-US" sz="1400" i="1" u="sng" dirty="0"/>
              <a:t>the problem of synchronization</a:t>
            </a:r>
            <a:r>
              <a:rPr lang="en-US" sz="1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1400" b="1" u="sng" dirty="0"/>
              <a:t>Reentrant Functionality</a:t>
            </a:r>
            <a:r>
              <a:rPr lang="en-US" sz="1400" b="1" dirty="0"/>
              <a:t>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1400" dirty="0"/>
              <a:t>Functionality (procedure, object) is </a:t>
            </a:r>
            <a:r>
              <a:rPr lang="en-US" sz="1400" i="1" dirty="0"/>
              <a:t>reentrant </a:t>
            </a:r>
            <a:r>
              <a:rPr lang="en-US" sz="1400" dirty="0"/>
              <a:t>if all its task-unique information (such as local variables)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400" dirty="0"/>
              <a:t>is kept in a separate area of memory that is distinct for each thread (or process), executing this functionality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400" dirty="0"/>
              <a:t>in simultaneous mode.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1400" b="1" u="sng" dirty="0"/>
              <a:t>Thread-Safe Functionality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1400" dirty="0"/>
              <a:t>Functionality is thread-safe if: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400" dirty="0"/>
              <a:t> It is reentrant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400" dirty="0"/>
              <a:t> All its parts, requiring execution by single thread only,  are protected  from multiple simultaneous execution.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/>
              <a:t>  (For this purpose some form of </a:t>
            </a:r>
            <a:r>
              <a:rPr lang="en-US" sz="1400" i="1" u="sng" dirty="0"/>
              <a:t>mutual exclusion</a:t>
            </a:r>
            <a:r>
              <a:rPr lang="en-US" sz="1400" dirty="0"/>
              <a:t> is used.) </a:t>
            </a:r>
            <a:br>
              <a:rPr lang="en-US" sz="1400" dirty="0"/>
            </a:br>
            <a:endParaRPr lang="en-US" sz="1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 b="1" u="sng" dirty="0"/>
              <a:t>Safety from Deadlocks, </a:t>
            </a:r>
            <a:r>
              <a:rPr lang="en-US" sz="1400" b="1" u="sng" dirty="0" err="1"/>
              <a:t>Livelocks</a:t>
            </a:r>
            <a:r>
              <a:rPr lang="en-US" sz="1400" b="1" u="sng" dirty="0"/>
              <a:t> and Starvation</a:t>
            </a:r>
          </a:p>
          <a:p>
            <a:r>
              <a:rPr lang="en-US" sz="1400" dirty="0"/>
              <a:t>The following synchronization problems could occur in </a:t>
            </a:r>
            <a:r>
              <a:rPr lang="en-US" sz="1400" dirty="0" smtClean="0"/>
              <a:t>multi-threaded</a:t>
            </a:r>
          </a:p>
          <a:p>
            <a:r>
              <a:rPr lang="en-US" sz="1400" dirty="0" smtClean="0"/>
              <a:t>(</a:t>
            </a:r>
            <a:r>
              <a:rPr lang="en-US" sz="1400" dirty="0"/>
              <a:t>multi-process) environment as result of </a:t>
            </a:r>
            <a:r>
              <a:rPr lang="en-US" sz="1400" i="1" dirty="0" smtClean="0"/>
              <a:t>Race Condition</a:t>
            </a:r>
            <a:r>
              <a:rPr lang="en-US" sz="1400" i="1" dirty="0"/>
              <a:t>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A </a:t>
            </a:r>
            <a:r>
              <a:rPr lang="en-US" sz="1400" b="1" i="1" u="sng" dirty="0"/>
              <a:t>Deadlock</a:t>
            </a:r>
            <a:r>
              <a:rPr lang="en-US" sz="1400" dirty="0"/>
              <a:t> is a situation in which two or more threads (or processes) </a:t>
            </a:r>
            <a:endParaRPr lang="en-US" sz="1400" dirty="0" smtClean="0"/>
          </a:p>
          <a:p>
            <a:r>
              <a:rPr lang="en-US" sz="1400" dirty="0" smtClean="0"/>
              <a:t>sharing </a:t>
            </a:r>
            <a:r>
              <a:rPr lang="en-US" sz="1400" dirty="0"/>
              <a:t>the same resource are effectively </a:t>
            </a:r>
            <a:r>
              <a:rPr lang="en-US" sz="1400" dirty="0" smtClean="0"/>
              <a:t>preventing </a:t>
            </a:r>
            <a:r>
              <a:rPr lang="en-US" sz="1400" dirty="0"/>
              <a:t>each other </a:t>
            </a:r>
            <a:r>
              <a:rPr lang="en-US" sz="1400" dirty="0" smtClean="0"/>
              <a:t>from </a:t>
            </a:r>
          </a:p>
          <a:p>
            <a:r>
              <a:rPr lang="en-US" sz="1400" dirty="0" smtClean="0"/>
              <a:t>accessing </a:t>
            </a:r>
            <a:r>
              <a:rPr lang="en-US" sz="1400" dirty="0"/>
              <a:t>the resource.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A </a:t>
            </a:r>
            <a:r>
              <a:rPr lang="en-US" sz="1400" b="1" i="1" u="sng" dirty="0" err="1"/>
              <a:t>Livelock</a:t>
            </a:r>
            <a:r>
              <a:rPr lang="en-US" sz="1400" dirty="0"/>
              <a:t> is a situation  in which two or more threads (or processes</a:t>
            </a:r>
            <a:r>
              <a:rPr lang="en-US" sz="1400" dirty="0" smtClean="0"/>
              <a:t>) </a:t>
            </a:r>
          </a:p>
          <a:p>
            <a:r>
              <a:rPr lang="en-US" sz="1400" dirty="0" smtClean="0"/>
              <a:t>continually </a:t>
            </a:r>
            <a:r>
              <a:rPr lang="en-US" sz="1400" dirty="0"/>
              <a:t>change their state, each  in response to state change </a:t>
            </a:r>
            <a:r>
              <a:rPr lang="en-US" sz="1400" dirty="0" smtClean="0"/>
              <a:t>in </a:t>
            </a:r>
            <a:r>
              <a:rPr lang="en-US" sz="1400" dirty="0"/>
              <a:t>the other one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result is that none of the running threads </a:t>
            </a:r>
            <a:r>
              <a:rPr lang="en-US" sz="1400" dirty="0" smtClean="0"/>
              <a:t>could make </a:t>
            </a:r>
            <a:r>
              <a:rPr lang="en-US" sz="1400" dirty="0"/>
              <a:t>further progress. </a:t>
            </a:r>
          </a:p>
          <a:p>
            <a:pPr>
              <a:spcBef>
                <a:spcPct val="50000"/>
              </a:spcBef>
            </a:pPr>
            <a:r>
              <a:rPr lang="en-US" sz="1400" i="1" dirty="0"/>
              <a:t>A </a:t>
            </a:r>
            <a:r>
              <a:rPr lang="en-US" sz="1400" b="1" i="1" u="sng" dirty="0"/>
              <a:t>Starvation</a:t>
            </a:r>
            <a:r>
              <a:rPr lang="en-US" sz="1400" dirty="0"/>
              <a:t> is a situation where a thread (or process) is unable </a:t>
            </a:r>
            <a:r>
              <a:rPr lang="en-US" sz="1400" dirty="0" smtClean="0"/>
              <a:t>to </a:t>
            </a:r>
            <a:r>
              <a:rPr lang="en-US" sz="1400" dirty="0"/>
              <a:t>gain </a:t>
            </a:r>
            <a:r>
              <a:rPr lang="en-US" sz="1400" dirty="0" smtClean="0"/>
              <a:t>regular</a:t>
            </a:r>
          </a:p>
          <a:p>
            <a:r>
              <a:rPr lang="en-US" sz="1400" dirty="0" smtClean="0"/>
              <a:t>access </a:t>
            </a:r>
            <a:r>
              <a:rPr lang="en-US" sz="1400" dirty="0"/>
              <a:t>to shared resource, because  the </a:t>
            </a:r>
            <a:r>
              <a:rPr lang="en-US" sz="1400" dirty="0" smtClean="0"/>
              <a:t>resource are </a:t>
            </a:r>
            <a:r>
              <a:rPr lang="en-US" sz="1400" dirty="0"/>
              <a:t>made unavailable for </a:t>
            </a:r>
            <a:r>
              <a:rPr lang="en-US" sz="1400" dirty="0" smtClean="0"/>
              <a:t>long</a:t>
            </a:r>
          </a:p>
          <a:p>
            <a:r>
              <a:rPr lang="en-US" sz="1400" dirty="0" smtClean="0"/>
              <a:t>periods </a:t>
            </a:r>
            <a:r>
              <a:rPr lang="en-US" sz="1400" dirty="0"/>
              <a:t>by "greedy" threads (processes</a:t>
            </a:r>
            <a:r>
              <a:rPr lang="en-US" sz="1400" dirty="0" smtClean="0"/>
              <a:t>), locking </a:t>
            </a:r>
            <a:r>
              <a:rPr lang="en-US" sz="1400" dirty="0"/>
              <a:t>it for a long time.</a:t>
            </a:r>
          </a:p>
        </p:txBody>
      </p:sp>
      <p:pic>
        <p:nvPicPr>
          <p:cNvPr id="4" name="Picture 9" descr="dog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663" y="3410446"/>
            <a:ext cx="201612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dog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5591448"/>
            <a:ext cx="17684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dogs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25" y="4384898"/>
            <a:ext cx="201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Multi-Tasking in UNIX &amp; LINUX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1E9CE2-C747-400D-BFE8-3462BFCD2AE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229600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Thread Deadlock and </a:t>
            </a:r>
            <a:r>
              <a:rPr lang="en-US" sz="2400" dirty="0" err="1" smtClean="0"/>
              <a:t>Livelock</a:t>
            </a:r>
            <a:r>
              <a:rPr lang="en-US" sz="2400" dirty="0" smtClean="0"/>
              <a:t> Examples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52413" y="692150"/>
            <a:ext cx="3887787" cy="265303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sz="1600" dirty="0"/>
              <a:t>The classic </a:t>
            </a:r>
            <a:r>
              <a:rPr lang="en-US" sz="1600" i="1" u="sng" dirty="0"/>
              <a:t>Deadlock</a:t>
            </a:r>
            <a:r>
              <a:rPr lang="en-US" sz="1600" dirty="0"/>
              <a:t>  case is where two Threads both require two shared Resources, and they try </a:t>
            </a:r>
          </a:p>
          <a:p>
            <a:r>
              <a:rPr lang="en-US" sz="1600" dirty="0"/>
              <a:t>to lock them </a:t>
            </a:r>
            <a:r>
              <a:rPr lang="en-US" sz="1600" i="1" dirty="0"/>
              <a:t>in opposite order</a:t>
            </a:r>
            <a:r>
              <a:rPr lang="en-US" sz="1600" dirty="0"/>
              <a:t>. 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more sophisticated cases the Deadlock </a:t>
            </a:r>
            <a:endParaRPr lang="en-US" sz="1600" dirty="0" smtClean="0"/>
          </a:p>
          <a:p>
            <a:r>
              <a:rPr lang="en-US" sz="1600" dirty="0" smtClean="0"/>
              <a:t>scenario </a:t>
            </a:r>
            <a:r>
              <a:rPr lang="en-US" sz="1600" dirty="0"/>
              <a:t>could contain the chain of multiple threads waiting each other: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250825" y="3933056"/>
            <a:ext cx="4033838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i="1" u="sng" dirty="0" err="1"/>
              <a:t>Livelock</a:t>
            </a:r>
            <a:r>
              <a:rPr lang="en-US" sz="1600" dirty="0"/>
              <a:t> may arise from attempts to avoid Threads blocking via a </a:t>
            </a:r>
            <a:r>
              <a:rPr lang="en-US" sz="1600" i="1" dirty="0"/>
              <a:t>try-lock</a:t>
            </a:r>
            <a:r>
              <a:rPr lang="en-US" sz="1600" dirty="0"/>
              <a:t>. </a:t>
            </a:r>
          </a:p>
          <a:p>
            <a:r>
              <a:rPr lang="en-US" sz="1600" dirty="0"/>
              <a:t>After the try-lock failure, both threads release their lock and no work is done.</a:t>
            </a:r>
          </a:p>
          <a:p>
            <a:r>
              <a:rPr lang="en-US" sz="1600" dirty="0"/>
              <a:t>Then the same locking pattern is repeated.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4356100" y="3589338"/>
            <a:ext cx="4176713" cy="2576512"/>
            <a:chOff x="2744" y="2261"/>
            <a:chExt cx="2631" cy="1623"/>
          </a:xfrm>
        </p:grpSpPr>
        <p:sp>
          <p:nvSpPr>
            <p:cNvPr id="12345" name="Rectangle 50"/>
            <p:cNvSpPr>
              <a:spLocks noChangeArrowheads="1"/>
            </p:cNvSpPr>
            <p:nvPr/>
          </p:nvSpPr>
          <p:spPr bwMode="auto">
            <a:xfrm>
              <a:off x="2790" y="2261"/>
              <a:ext cx="470" cy="162"/>
            </a:xfrm>
            <a:prstGeom prst="rect">
              <a:avLst/>
            </a:prstGeom>
            <a:pattFill prst="dkDnDiag">
              <a:fgClr>
                <a:srgbClr val="0000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Thread A</a:t>
              </a:r>
            </a:p>
          </p:txBody>
        </p:sp>
        <p:sp>
          <p:nvSpPr>
            <p:cNvPr id="12346" name="Rectangle 51"/>
            <p:cNvSpPr>
              <a:spLocks noChangeArrowheads="1"/>
            </p:cNvSpPr>
            <p:nvPr/>
          </p:nvSpPr>
          <p:spPr bwMode="auto">
            <a:xfrm>
              <a:off x="3406" y="2261"/>
              <a:ext cx="562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Resource X</a:t>
              </a:r>
            </a:p>
          </p:txBody>
        </p:sp>
        <p:sp>
          <p:nvSpPr>
            <p:cNvPr id="12347" name="Rectangle 52"/>
            <p:cNvSpPr>
              <a:spLocks noChangeArrowheads="1"/>
            </p:cNvSpPr>
            <p:nvPr/>
          </p:nvSpPr>
          <p:spPr bwMode="auto">
            <a:xfrm>
              <a:off x="4133" y="2261"/>
              <a:ext cx="562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Resource Y</a:t>
              </a:r>
            </a:p>
          </p:txBody>
        </p:sp>
        <p:sp>
          <p:nvSpPr>
            <p:cNvPr id="12348" name="Rectangle 53" descr="Dark upward diagonal"/>
            <p:cNvSpPr>
              <a:spLocks noChangeArrowheads="1"/>
            </p:cNvSpPr>
            <p:nvPr/>
          </p:nvSpPr>
          <p:spPr bwMode="auto">
            <a:xfrm>
              <a:off x="4860" y="2261"/>
              <a:ext cx="470" cy="162"/>
            </a:xfrm>
            <a:prstGeom prst="rect">
              <a:avLst/>
            </a:prstGeom>
            <a:pattFill prst="dkUp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000" u="sng"/>
                <a:t>Thread B</a:t>
              </a:r>
            </a:p>
          </p:txBody>
        </p:sp>
        <p:sp>
          <p:nvSpPr>
            <p:cNvPr id="12349" name="Line 54"/>
            <p:cNvSpPr>
              <a:spLocks noChangeShapeType="1"/>
            </p:cNvSpPr>
            <p:nvPr/>
          </p:nvSpPr>
          <p:spPr bwMode="auto">
            <a:xfrm>
              <a:off x="3016" y="2433"/>
              <a:ext cx="0" cy="1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0" name="Line 55"/>
            <p:cNvSpPr>
              <a:spLocks noChangeShapeType="1"/>
            </p:cNvSpPr>
            <p:nvPr/>
          </p:nvSpPr>
          <p:spPr bwMode="auto">
            <a:xfrm>
              <a:off x="3696" y="2433"/>
              <a:ext cx="0" cy="1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1" name="Line 56"/>
            <p:cNvSpPr>
              <a:spLocks noChangeShapeType="1"/>
            </p:cNvSpPr>
            <p:nvPr/>
          </p:nvSpPr>
          <p:spPr bwMode="auto">
            <a:xfrm flipH="1">
              <a:off x="4422" y="2433"/>
              <a:ext cx="0" cy="1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2" name="Line 57"/>
            <p:cNvSpPr>
              <a:spLocks noChangeShapeType="1"/>
            </p:cNvSpPr>
            <p:nvPr/>
          </p:nvSpPr>
          <p:spPr bwMode="auto">
            <a:xfrm flipH="1">
              <a:off x="5102" y="2433"/>
              <a:ext cx="0" cy="1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3" name="Rectangle 58"/>
            <p:cNvSpPr>
              <a:spLocks noChangeArrowheads="1"/>
            </p:cNvSpPr>
            <p:nvPr/>
          </p:nvSpPr>
          <p:spPr bwMode="auto">
            <a:xfrm>
              <a:off x="3648" y="2565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2354" name="Rectangle 59"/>
            <p:cNvSpPr>
              <a:spLocks noChangeArrowheads="1"/>
            </p:cNvSpPr>
            <p:nvPr/>
          </p:nvSpPr>
          <p:spPr bwMode="auto">
            <a:xfrm>
              <a:off x="2972" y="2520"/>
              <a:ext cx="90" cy="95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55" name="Rectangle 60"/>
            <p:cNvSpPr>
              <a:spLocks noChangeArrowheads="1"/>
            </p:cNvSpPr>
            <p:nvPr/>
          </p:nvSpPr>
          <p:spPr bwMode="auto">
            <a:xfrm>
              <a:off x="5058" y="2520"/>
              <a:ext cx="90" cy="94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56" name="Line 61"/>
            <p:cNvSpPr>
              <a:spLocks noChangeShapeType="1"/>
            </p:cNvSpPr>
            <p:nvPr/>
          </p:nvSpPr>
          <p:spPr bwMode="auto">
            <a:xfrm>
              <a:off x="3062" y="2565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7" name="Line 62"/>
            <p:cNvSpPr>
              <a:spLocks noChangeShapeType="1"/>
            </p:cNvSpPr>
            <p:nvPr/>
          </p:nvSpPr>
          <p:spPr bwMode="auto">
            <a:xfrm>
              <a:off x="3062" y="2792"/>
              <a:ext cx="1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8" name="Line 63"/>
            <p:cNvSpPr>
              <a:spLocks noChangeShapeType="1"/>
            </p:cNvSpPr>
            <p:nvPr/>
          </p:nvSpPr>
          <p:spPr bwMode="auto">
            <a:xfrm flipH="1" flipV="1">
              <a:off x="4468" y="2565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9" name="Line 64"/>
            <p:cNvSpPr>
              <a:spLocks noChangeShapeType="1"/>
            </p:cNvSpPr>
            <p:nvPr/>
          </p:nvSpPr>
          <p:spPr bwMode="auto">
            <a:xfrm flipH="1">
              <a:off x="3742" y="3019"/>
              <a:ext cx="1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60" name="Rectangle 65" descr="Dark downward diagonal"/>
            <p:cNvSpPr>
              <a:spLocks noChangeArrowheads="1"/>
            </p:cNvSpPr>
            <p:nvPr/>
          </p:nvSpPr>
          <p:spPr bwMode="auto">
            <a:xfrm>
              <a:off x="3647" y="2610"/>
              <a:ext cx="95" cy="717"/>
            </a:xfrm>
            <a:prstGeom prst="rect">
              <a:avLst/>
            </a:prstGeom>
            <a:pattFill prst="dkDn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61" name="Rectangle 66" descr="Dark upward diagonal"/>
            <p:cNvSpPr>
              <a:spLocks noChangeArrowheads="1"/>
            </p:cNvSpPr>
            <p:nvPr/>
          </p:nvSpPr>
          <p:spPr bwMode="auto">
            <a:xfrm>
              <a:off x="4377" y="2611"/>
              <a:ext cx="90" cy="716"/>
            </a:xfrm>
            <a:prstGeom prst="rect">
              <a:avLst/>
            </a:prstGeom>
            <a:pattFill prst="dkUp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62" name="Text Box 67"/>
            <p:cNvSpPr txBox="1">
              <a:spLocks noChangeArrowheads="1"/>
            </p:cNvSpPr>
            <p:nvPr/>
          </p:nvSpPr>
          <p:spPr bwMode="auto">
            <a:xfrm>
              <a:off x="3198" y="2429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2363" name="Text Box 68"/>
            <p:cNvSpPr txBox="1">
              <a:spLocks noChangeArrowheads="1"/>
            </p:cNvSpPr>
            <p:nvPr/>
          </p:nvSpPr>
          <p:spPr bwMode="auto">
            <a:xfrm>
              <a:off x="3197" y="2656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try-lock</a:t>
              </a:r>
            </a:p>
          </p:txBody>
        </p:sp>
        <p:sp>
          <p:nvSpPr>
            <p:cNvPr id="12364" name="Text Box 69"/>
            <p:cNvSpPr txBox="1">
              <a:spLocks noChangeArrowheads="1"/>
            </p:cNvSpPr>
            <p:nvPr/>
          </p:nvSpPr>
          <p:spPr bwMode="auto">
            <a:xfrm>
              <a:off x="4649" y="2429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2365" name="Rectangle 70"/>
            <p:cNvSpPr>
              <a:spLocks noChangeArrowheads="1"/>
            </p:cNvSpPr>
            <p:nvPr/>
          </p:nvSpPr>
          <p:spPr bwMode="auto">
            <a:xfrm>
              <a:off x="4378" y="2565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2366" name="Text Box 71"/>
            <p:cNvSpPr txBox="1">
              <a:spLocks noChangeArrowheads="1"/>
            </p:cNvSpPr>
            <p:nvPr/>
          </p:nvSpPr>
          <p:spPr bwMode="auto">
            <a:xfrm>
              <a:off x="4060" y="2646"/>
              <a:ext cx="453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(fails)</a:t>
              </a:r>
            </a:p>
          </p:txBody>
        </p:sp>
        <p:sp>
          <p:nvSpPr>
            <p:cNvPr id="12367" name="Text Box 72"/>
            <p:cNvSpPr txBox="1">
              <a:spLocks noChangeArrowheads="1"/>
            </p:cNvSpPr>
            <p:nvPr/>
          </p:nvSpPr>
          <p:spPr bwMode="auto">
            <a:xfrm>
              <a:off x="4649" y="2883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try-lock</a:t>
              </a:r>
            </a:p>
          </p:txBody>
        </p:sp>
        <p:sp>
          <p:nvSpPr>
            <p:cNvPr id="12368" name="Text Box 73"/>
            <p:cNvSpPr txBox="1">
              <a:spLocks noChangeArrowheads="1"/>
            </p:cNvSpPr>
            <p:nvPr/>
          </p:nvSpPr>
          <p:spPr bwMode="auto">
            <a:xfrm>
              <a:off x="3742" y="2873"/>
              <a:ext cx="453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(fails)</a:t>
              </a:r>
            </a:p>
          </p:txBody>
        </p:sp>
        <p:sp>
          <p:nvSpPr>
            <p:cNvPr id="12369" name="Rectangle 74"/>
            <p:cNvSpPr>
              <a:spLocks noChangeArrowheads="1"/>
            </p:cNvSpPr>
            <p:nvPr/>
          </p:nvSpPr>
          <p:spPr bwMode="auto">
            <a:xfrm>
              <a:off x="3652" y="3190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2370" name="Line 75"/>
            <p:cNvSpPr>
              <a:spLocks noChangeShapeType="1"/>
            </p:cNvSpPr>
            <p:nvPr/>
          </p:nvSpPr>
          <p:spPr bwMode="auto">
            <a:xfrm flipV="1">
              <a:off x="3066" y="3190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71" name="Text Box 76"/>
            <p:cNvSpPr txBox="1">
              <a:spLocks noChangeArrowheads="1"/>
            </p:cNvSpPr>
            <p:nvPr/>
          </p:nvSpPr>
          <p:spPr bwMode="auto">
            <a:xfrm>
              <a:off x="3201" y="3054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unlock</a:t>
              </a:r>
            </a:p>
          </p:txBody>
        </p:sp>
        <p:sp>
          <p:nvSpPr>
            <p:cNvPr id="12372" name="Rectangle 77"/>
            <p:cNvSpPr>
              <a:spLocks noChangeArrowheads="1"/>
            </p:cNvSpPr>
            <p:nvPr/>
          </p:nvSpPr>
          <p:spPr bwMode="auto">
            <a:xfrm>
              <a:off x="4377" y="3191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73" name="Line 78"/>
            <p:cNvSpPr>
              <a:spLocks noChangeShapeType="1"/>
            </p:cNvSpPr>
            <p:nvPr/>
          </p:nvSpPr>
          <p:spPr bwMode="auto">
            <a:xfrm flipH="1" flipV="1">
              <a:off x="4468" y="3191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74" name="Text Box 79"/>
            <p:cNvSpPr txBox="1">
              <a:spLocks noChangeArrowheads="1"/>
            </p:cNvSpPr>
            <p:nvPr/>
          </p:nvSpPr>
          <p:spPr bwMode="auto">
            <a:xfrm>
              <a:off x="4649" y="3055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unlock</a:t>
              </a:r>
            </a:p>
          </p:txBody>
        </p:sp>
        <p:sp>
          <p:nvSpPr>
            <p:cNvPr id="12375" name="Text Box 80"/>
            <p:cNvSpPr txBox="1">
              <a:spLocks noChangeArrowheads="1"/>
            </p:cNvSpPr>
            <p:nvPr/>
          </p:nvSpPr>
          <p:spPr bwMode="auto">
            <a:xfrm>
              <a:off x="3197" y="3472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2376" name="Text Box 81"/>
            <p:cNvSpPr txBox="1">
              <a:spLocks noChangeArrowheads="1"/>
            </p:cNvSpPr>
            <p:nvPr/>
          </p:nvSpPr>
          <p:spPr bwMode="auto">
            <a:xfrm>
              <a:off x="4648" y="3472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2377" name="Rectangle 82"/>
            <p:cNvSpPr>
              <a:spLocks noChangeArrowheads="1"/>
            </p:cNvSpPr>
            <p:nvPr/>
          </p:nvSpPr>
          <p:spPr bwMode="auto">
            <a:xfrm>
              <a:off x="3647" y="3611"/>
              <a:ext cx="95" cy="1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78" name="Line 83"/>
            <p:cNvSpPr>
              <a:spLocks noChangeShapeType="1"/>
            </p:cNvSpPr>
            <p:nvPr/>
          </p:nvSpPr>
          <p:spPr bwMode="auto">
            <a:xfrm>
              <a:off x="3061" y="3608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79" name="Line 84"/>
            <p:cNvSpPr>
              <a:spLocks noChangeShapeType="1"/>
            </p:cNvSpPr>
            <p:nvPr/>
          </p:nvSpPr>
          <p:spPr bwMode="auto">
            <a:xfrm flipH="1" flipV="1">
              <a:off x="4467" y="3608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80" name="Rectangle 85" descr="Dark downward diagonal"/>
            <p:cNvSpPr>
              <a:spLocks noChangeArrowheads="1"/>
            </p:cNvSpPr>
            <p:nvPr/>
          </p:nvSpPr>
          <p:spPr bwMode="auto">
            <a:xfrm>
              <a:off x="3646" y="3653"/>
              <a:ext cx="96" cy="82"/>
            </a:xfrm>
            <a:prstGeom prst="rect">
              <a:avLst/>
            </a:prstGeom>
            <a:pattFill prst="dkDn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81" name="Rectangle 86" descr="Dark upward diagonal"/>
            <p:cNvSpPr>
              <a:spLocks noChangeArrowheads="1"/>
            </p:cNvSpPr>
            <p:nvPr/>
          </p:nvSpPr>
          <p:spPr bwMode="auto">
            <a:xfrm>
              <a:off x="4376" y="3654"/>
              <a:ext cx="91" cy="81"/>
            </a:xfrm>
            <a:prstGeom prst="rect">
              <a:avLst/>
            </a:prstGeom>
            <a:pattFill prst="dkUp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82" name="Rectangle 87"/>
            <p:cNvSpPr>
              <a:spLocks noChangeArrowheads="1"/>
            </p:cNvSpPr>
            <p:nvPr/>
          </p:nvSpPr>
          <p:spPr bwMode="auto">
            <a:xfrm>
              <a:off x="4377" y="3608"/>
              <a:ext cx="90" cy="12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83" name="Rectangle 88"/>
            <p:cNvSpPr>
              <a:spLocks noChangeArrowheads="1"/>
            </p:cNvSpPr>
            <p:nvPr/>
          </p:nvSpPr>
          <p:spPr bwMode="auto">
            <a:xfrm>
              <a:off x="2971" y="3553"/>
              <a:ext cx="90" cy="13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84" name="Rectangle 89"/>
            <p:cNvSpPr>
              <a:spLocks noChangeArrowheads="1"/>
            </p:cNvSpPr>
            <p:nvPr/>
          </p:nvSpPr>
          <p:spPr bwMode="auto">
            <a:xfrm>
              <a:off x="5057" y="3553"/>
              <a:ext cx="91" cy="27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85" name="Freeform 90"/>
            <p:cNvSpPr>
              <a:spLocks/>
            </p:cNvSpPr>
            <p:nvPr/>
          </p:nvSpPr>
          <p:spPr bwMode="auto">
            <a:xfrm>
              <a:off x="2744" y="3599"/>
              <a:ext cx="1315" cy="143"/>
            </a:xfrm>
            <a:custGeom>
              <a:avLst/>
              <a:gdLst>
                <a:gd name="T0" fmla="*/ 0 w 1406"/>
                <a:gd name="T1" fmla="*/ 0 h 143"/>
                <a:gd name="T2" fmla="*/ 475 w 1406"/>
                <a:gd name="T3" fmla="*/ 136 h 143"/>
                <a:gd name="T4" fmla="*/ 588 w 1406"/>
                <a:gd name="T5" fmla="*/ 45 h 143"/>
                <a:gd name="T6" fmla="*/ 0 60000 65536"/>
                <a:gd name="T7" fmla="*/ 0 60000 65536"/>
                <a:gd name="T8" fmla="*/ 0 60000 65536"/>
                <a:gd name="T9" fmla="*/ 0 w 1406"/>
                <a:gd name="T10" fmla="*/ 0 h 143"/>
                <a:gd name="T11" fmla="*/ 1406 w 1406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43">
                  <a:moveTo>
                    <a:pt x="0" y="0"/>
                  </a:moveTo>
                  <a:cubicBezTo>
                    <a:pt x="450" y="64"/>
                    <a:pt x="900" y="129"/>
                    <a:pt x="1134" y="136"/>
                  </a:cubicBezTo>
                  <a:cubicBezTo>
                    <a:pt x="1368" y="143"/>
                    <a:pt x="1368" y="15"/>
                    <a:pt x="1406" y="45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86" name="Freeform 91"/>
            <p:cNvSpPr>
              <a:spLocks/>
            </p:cNvSpPr>
            <p:nvPr/>
          </p:nvSpPr>
          <p:spPr bwMode="auto">
            <a:xfrm rot="10800000">
              <a:off x="4060" y="3690"/>
              <a:ext cx="1315" cy="143"/>
            </a:xfrm>
            <a:custGeom>
              <a:avLst/>
              <a:gdLst>
                <a:gd name="T0" fmla="*/ 0 w 1406"/>
                <a:gd name="T1" fmla="*/ 0 h 143"/>
                <a:gd name="T2" fmla="*/ 475 w 1406"/>
                <a:gd name="T3" fmla="*/ 136 h 143"/>
                <a:gd name="T4" fmla="*/ 588 w 1406"/>
                <a:gd name="T5" fmla="*/ 45 h 143"/>
                <a:gd name="T6" fmla="*/ 0 60000 65536"/>
                <a:gd name="T7" fmla="*/ 0 60000 65536"/>
                <a:gd name="T8" fmla="*/ 0 60000 65536"/>
                <a:gd name="T9" fmla="*/ 0 w 1406"/>
                <a:gd name="T10" fmla="*/ 0 h 143"/>
                <a:gd name="T11" fmla="*/ 1406 w 1406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43">
                  <a:moveTo>
                    <a:pt x="0" y="0"/>
                  </a:moveTo>
                  <a:cubicBezTo>
                    <a:pt x="450" y="64"/>
                    <a:pt x="900" y="129"/>
                    <a:pt x="1134" y="136"/>
                  </a:cubicBezTo>
                  <a:cubicBezTo>
                    <a:pt x="1368" y="143"/>
                    <a:pt x="1368" y="15"/>
                    <a:pt x="1406" y="45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87" name="Line 92"/>
            <p:cNvSpPr>
              <a:spLocks noChangeShapeType="1"/>
            </p:cNvSpPr>
            <p:nvPr/>
          </p:nvSpPr>
          <p:spPr bwMode="auto">
            <a:xfrm>
              <a:off x="4059" y="3644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88" name="Rectangle 93"/>
            <p:cNvSpPr>
              <a:spLocks noChangeArrowheads="1"/>
            </p:cNvSpPr>
            <p:nvPr/>
          </p:nvSpPr>
          <p:spPr bwMode="auto">
            <a:xfrm rot="519223">
              <a:off x="2880" y="3645"/>
              <a:ext cx="227" cy="91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89" name="Rectangle 94"/>
            <p:cNvSpPr>
              <a:spLocks noChangeArrowheads="1"/>
            </p:cNvSpPr>
            <p:nvPr/>
          </p:nvSpPr>
          <p:spPr bwMode="auto">
            <a:xfrm rot="519223">
              <a:off x="4967" y="3793"/>
              <a:ext cx="227" cy="91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90" name="Rectangle 95"/>
            <p:cNvSpPr>
              <a:spLocks noChangeArrowheads="1"/>
            </p:cNvSpPr>
            <p:nvPr/>
          </p:nvSpPr>
          <p:spPr bwMode="auto">
            <a:xfrm rot="370061">
              <a:off x="3569" y="3732"/>
              <a:ext cx="227" cy="91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91" name="Rectangle 96"/>
            <p:cNvSpPr>
              <a:spLocks noChangeArrowheads="1"/>
            </p:cNvSpPr>
            <p:nvPr/>
          </p:nvSpPr>
          <p:spPr bwMode="auto">
            <a:xfrm rot="371650">
              <a:off x="4349" y="3709"/>
              <a:ext cx="136" cy="91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92" name="AutoShape 97"/>
            <p:cNvSpPr>
              <a:spLocks noChangeArrowheads="1"/>
            </p:cNvSpPr>
            <p:nvPr/>
          </p:nvSpPr>
          <p:spPr bwMode="auto">
            <a:xfrm>
              <a:off x="3817" y="3413"/>
              <a:ext cx="514" cy="186"/>
            </a:xfrm>
            <a:prstGeom prst="foldedCorner">
              <a:avLst>
                <a:gd name="adj" fmla="val 24968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000" i="1"/>
                <a:t>repeating</a:t>
              </a:r>
            </a:p>
          </p:txBody>
        </p:sp>
        <p:sp>
          <p:nvSpPr>
            <p:cNvPr id="12393" name="Line 98"/>
            <p:cNvSpPr>
              <a:spLocks noChangeShapeType="1"/>
            </p:cNvSpPr>
            <p:nvPr/>
          </p:nvSpPr>
          <p:spPr bwMode="auto">
            <a:xfrm flipV="1">
              <a:off x="3424" y="3502"/>
              <a:ext cx="39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94" name="Line 99"/>
            <p:cNvSpPr>
              <a:spLocks noChangeShapeType="1"/>
            </p:cNvSpPr>
            <p:nvPr/>
          </p:nvSpPr>
          <p:spPr bwMode="auto">
            <a:xfrm flipH="1" flipV="1">
              <a:off x="4331" y="3508"/>
              <a:ext cx="36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4356100" y="836613"/>
            <a:ext cx="4176713" cy="2232025"/>
            <a:chOff x="2744" y="527"/>
            <a:chExt cx="2631" cy="1406"/>
          </a:xfrm>
        </p:grpSpPr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2790" y="527"/>
              <a:ext cx="470" cy="162"/>
            </a:xfrm>
            <a:prstGeom prst="rect">
              <a:avLst/>
            </a:prstGeom>
            <a:pattFill prst="dkDnDiag">
              <a:fgClr>
                <a:srgbClr val="0000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Thread A</a:t>
              </a:r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3406" y="527"/>
              <a:ext cx="562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Resource X</a:t>
              </a:r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4133" y="527"/>
              <a:ext cx="562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Resource Y</a:t>
              </a:r>
            </a:p>
          </p:txBody>
        </p:sp>
        <p:sp>
          <p:nvSpPr>
            <p:cNvPr id="12309" name="Rectangle 19" descr="Dark upward diagonal"/>
            <p:cNvSpPr>
              <a:spLocks noChangeArrowheads="1"/>
            </p:cNvSpPr>
            <p:nvPr/>
          </p:nvSpPr>
          <p:spPr bwMode="auto">
            <a:xfrm>
              <a:off x="4860" y="527"/>
              <a:ext cx="470" cy="162"/>
            </a:xfrm>
            <a:prstGeom prst="rect">
              <a:avLst/>
            </a:prstGeom>
            <a:pattFill prst="dkUp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000" u="sng"/>
                <a:t>Thread B</a:t>
              </a:r>
            </a:p>
          </p:txBody>
        </p:sp>
        <p:sp>
          <p:nvSpPr>
            <p:cNvPr id="12310" name="Line 20"/>
            <p:cNvSpPr>
              <a:spLocks noChangeShapeType="1"/>
            </p:cNvSpPr>
            <p:nvPr/>
          </p:nvSpPr>
          <p:spPr bwMode="auto">
            <a:xfrm>
              <a:off x="3016" y="708"/>
              <a:ext cx="0" cy="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1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2" name="Line 22"/>
            <p:cNvSpPr>
              <a:spLocks noChangeShapeType="1"/>
            </p:cNvSpPr>
            <p:nvPr/>
          </p:nvSpPr>
          <p:spPr bwMode="auto">
            <a:xfrm>
              <a:off x="4422" y="708"/>
              <a:ext cx="1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3" name="Line 23"/>
            <p:cNvSpPr>
              <a:spLocks noChangeShapeType="1"/>
            </p:cNvSpPr>
            <p:nvPr/>
          </p:nvSpPr>
          <p:spPr bwMode="auto">
            <a:xfrm>
              <a:off x="5103" y="717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4" name="Rectangle 24"/>
            <p:cNvSpPr>
              <a:spLocks noChangeArrowheads="1"/>
            </p:cNvSpPr>
            <p:nvPr/>
          </p:nvSpPr>
          <p:spPr bwMode="auto">
            <a:xfrm>
              <a:off x="3648" y="808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2315" name="Rectangle 25"/>
            <p:cNvSpPr>
              <a:spLocks noChangeArrowheads="1"/>
            </p:cNvSpPr>
            <p:nvPr/>
          </p:nvSpPr>
          <p:spPr bwMode="auto">
            <a:xfrm>
              <a:off x="2972" y="763"/>
              <a:ext cx="90" cy="95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16" name="Rectangle 26"/>
            <p:cNvSpPr>
              <a:spLocks noChangeArrowheads="1"/>
            </p:cNvSpPr>
            <p:nvPr/>
          </p:nvSpPr>
          <p:spPr bwMode="auto">
            <a:xfrm>
              <a:off x="5058" y="763"/>
              <a:ext cx="90" cy="108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17" name="Line 27"/>
            <p:cNvSpPr>
              <a:spLocks noChangeShapeType="1"/>
            </p:cNvSpPr>
            <p:nvPr/>
          </p:nvSpPr>
          <p:spPr bwMode="auto">
            <a:xfrm>
              <a:off x="3062" y="808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8" name="Line 28"/>
            <p:cNvSpPr>
              <a:spLocks noChangeShapeType="1"/>
            </p:cNvSpPr>
            <p:nvPr/>
          </p:nvSpPr>
          <p:spPr bwMode="auto">
            <a:xfrm>
              <a:off x="3062" y="1035"/>
              <a:ext cx="1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9" name="Line 29"/>
            <p:cNvSpPr>
              <a:spLocks noChangeShapeType="1"/>
            </p:cNvSpPr>
            <p:nvPr/>
          </p:nvSpPr>
          <p:spPr bwMode="auto">
            <a:xfrm flipH="1" flipV="1">
              <a:off x="4468" y="808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20" name="Line 30"/>
            <p:cNvSpPr>
              <a:spLocks noChangeShapeType="1"/>
            </p:cNvSpPr>
            <p:nvPr/>
          </p:nvSpPr>
          <p:spPr bwMode="auto">
            <a:xfrm flipH="1">
              <a:off x="3742" y="1262"/>
              <a:ext cx="1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21" name="Rectangle 31" descr="Dark downward diagonal"/>
            <p:cNvSpPr>
              <a:spLocks noChangeArrowheads="1"/>
            </p:cNvSpPr>
            <p:nvPr/>
          </p:nvSpPr>
          <p:spPr bwMode="auto">
            <a:xfrm>
              <a:off x="3647" y="853"/>
              <a:ext cx="95" cy="920"/>
            </a:xfrm>
            <a:prstGeom prst="rect">
              <a:avLst/>
            </a:prstGeom>
            <a:pattFill prst="dkDn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22" name="Rectangle 32" descr="Dark upward diagonal"/>
            <p:cNvSpPr>
              <a:spLocks noChangeArrowheads="1"/>
            </p:cNvSpPr>
            <p:nvPr/>
          </p:nvSpPr>
          <p:spPr bwMode="auto">
            <a:xfrm>
              <a:off x="4377" y="854"/>
              <a:ext cx="91" cy="895"/>
            </a:xfrm>
            <a:prstGeom prst="rect">
              <a:avLst/>
            </a:prstGeom>
            <a:pattFill prst="dkUpDiag">
              <a:fgClr>
                <a:srgbClr val="0000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23" name="Text Box 33"/>
            <p:cNvSpPr txBox="1">
              <a:spLocks noChangeArrowheads="1"/>
            </p:cNvSpPr>
            <p:nvPr/>
          </p:nvSpPr>
          <p:spPr bwMode="auto">
            <a:xfrm>
              <a:off x="3198" y="672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2324" name="Text Box 34"/>
            <p:cNvSpPr txBox="1">
              <a:spLocks noChangeArrowheads="1"/>
            </p:cNvSpPr>
            <p:nvPr/>
          </p:nvSpPr>
          <p:spPr bwMode="auto">
            <a:xfrm>
              <a:off x="3197" y="899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2325" name="Text Box 35"/>
            <p:cNvSpPr txBox="1">
              <a:spLocks noChangeArrowheads="1"/>
            </p:cNvSpPr>
            <p:nvPr/>
          </p:nvSpPr>
          <p:spPr bwMode="auto">
            <a:xfrm>
              <a:off x="4695" y="672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2326" name="Rectangle 36"/>
            <p:cNvSpPr>
              <a:spLocks noChangeArrowheads="1"/>
            </p:cNvSpPr>
            <p:nvPr/>
          </p:nvSpPr>
          <p:spPr bwMode="auto">
            <a:xfrm>
              <a:off x="4378" y="808"/>
              <a:ext cx="90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2327" name="Line 37"/>
            <p:cNvSpPr>
              <a:spLocks noChangeShapeType="1"/>
            </p:cNvSpPr>
            <p:nvPr/>
          </p:nvSpPr>
          <p:spPr bwMode="auto">
            <a:xfrm>
              <a:off x="4196" y="1081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28" name="Line 38"/>
            <p:cNvSpPr>
              <a:spLocks noChangeShapeType="1"/>
            </p:cNvSpPr>
            <p:nvPr/>
          </p:nvSpPr>
          <p:spPr bwMode="auto">
            <a:xfrm flipH="1">
              <a:off x="4196" y="1035"/>
              <a:ext cx="18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29" name="Text Box 39"/>
            <p:cNvSpPr txBox="1">
              <a:spLocks noChangeArrowheads="1"/>
            </p:cNvSpPr>
            <p:nvPr/>
          </p:nvSpPr>
          <p:spPr bwMode="auto">
            <a:xfrm>
              <a:off x="4015" y="899"/>
              <a:ext cx="453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(blocks)</a:t>
              </a:r>
            </a:p>
          </p:txBody>
        </p:sp>
        <p:sp>
          <p:nvSpPr>
            <p:cNvPr id="12330" name="Line 40"/>
            <p:cNvSpPr>
              <a:spLocks noChangeShapeType="1"/>
            </p:cNvSpPr>
            <p:nvPr/>
          </p:nvSpPr>
          <p:spPr bwMode="auto">
            <a:xfrm>
              <a:off x="3924" y="1307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31" name="Line 41"/>
            <p:cNvSpPr>
              <a:spLocks noChangeShapeType="1"/>
            </p:cNvSpPr>
            <p:nvPr/>
          </p:nvSpPr>
          <p:spPr bwMode="auto">
            <a:xfrm>
              <a:off x="3742" y="1262"/>
              <a:ext cx="182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32" name="Text Box 42"/>
            <p:cNvSpPr txBox="1">
              <a:spLocks noChangeArrowheads="1"/>
            </p:cNvSpPr>
            <p:nvPr/>
          </p:nvSpPr>
          <p:spPr bwMode="auto">
            <a:xfrm>
              <a:off x="4695" y="1126"/>
              <a:ext cx="408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lock</a:t>
              </a:r>
            </a:p>
          </p:txBody>
        </p:sp>
        <p:sp>
          <p:nvSpPr>
            <p:cNvPr id="12333" name="Text Box 43"/>
            <p:cNvSpPr txBox="1">
              <a:spLocks noChangeArrowheads="1"/>
            </p:cNvSpPr>
            <p:nvPr/>
          </p:nvSpPr>
          <p:spPr bwMode="auto">
            <a:xfrm>
              <a:off x="3697" y="1126"/>
              <a:ext cx="453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(blocks)</a:t>
              </a:r>
            </a:p>
          </p:txBody>
        </p:sp>
        <p:sp>
          <p:nvSpPr>
            <p:cNvPr id="12334" name="Freeform 44"/>
            <p:cNvSpPr>
              <a:spLocks/>
            </p:cNvSpPr>
            <p:nvPr/>
          </p:nvSpPr>
          <p:spPr bwMode="auto">
            <a:xfrm>
              <a:off x="2744" y="1648"/>
              <a:ext cx="1315" cy="143"/>
            </a:xfrm>
            <a:custGeom>
              <a:avLst/>
              <a:gdLst>
                <a:gd name="T0" fmla="*/ 0 w 1406"/>
                <a:gd name="T1" fmla="*/ 0 h 143"/>
                <a:gd name="T2" fmla="*/ 475 w 1406"/>
                <a:gd name="T3" fmla="*/ 136 h 143"/>
                <a:gd name="T4" fmla="*/ 588 w 1406"/>
                <a:gd name="T5" fmla="*/ 45 h 143"/>
                <a:gd name="T6" fmla="*/ 0 60000 65536"/>
                <a:gd name="T7" fmla="*/ 0 60000 65536"/>
                <a:gd name="T8" fmla="*/ 0 60000 65536"/>
                <a:gd name="T9" fmla="*/ 0 w 1406"/>
                <a:gd name="T10" fmla="*/ 0 h 143"/>
                <a:gd name="T11" fmla="*/ 1406 w 1406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43">
                  <a:moveTo>
                    <a:pt x="0" y="0"/>
                  </a:moveTo>
                  <a:cubicBezTo>
                    <a:pt x="450" y="64"/>
                    <a:pt x="900" y="129"/>
                    <a:pt x="1134" y="136"/>
                  </a:cubicBezTo>
                  <a:cubicBezTo>
                    <a:pt x="1368" y="143"/>
                    <a:pt x="1368" y="15"/>
                    <a:pt x="1406" y="45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35" name="Freeform 45"/>
            <p:cNvSpPr>
              <a:spLocks/>
            </p:cNvSpPr>
            <p:nvPr/>
          </p:nvSpPr>
          <p:spPr bwMode="auto">
            <a:xfrm rot="10800000">
              <a:off x="4060" y="1739"/>
              <a:ext cx="1315" cy="143"/>
            </a:xfrm>
            <a:custGeom>
              <a:avLst/>
              <a:gdLst>
                <a:gd name="T0" fmla="*/ 0 w 1406"/>
                <a:gd name="T1" fmla="*/ 0 h 143"/>
                <a:gd name="T2" fmla="*/ 475 w 1406"/>
                <a:gd name="T3" fmla="*/ 136 h 143"/>
                <a:gd name="T4" fmla="*/ 588 w 1406"/>
                <a:gd name="T5" fmla="*/ 45 h 143"/>
                <a:gd name="T6" fmla="*/ 0 60000 65536"/>
                <a:gd name="T7" fmla="*/ 0 60000 65536"/>
                <a:gd name="T8" fmla="*/ 0 60000 65536"/>
                <a:gd name="T9" fmla="*/ 0 w 1406"/>
                <a:gd name="T10" fmla="*/ 0 h 143"/>
                <a:gd name="T11" fmla="*/ 1406 w 1406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43">
                  <a:moveTo>
                    <a:pt x="0" y="0"/>
                  </a:moveTo>
                  <a:cubicBezTo>
                    <a:pt x="450" y="64"/>
                    <a:pt x="900" y="129"/>
                    <a:pt x="1134" y="136"/>
                  </a:cubicBezTo>
                  <a:cubicBezTo>
                    <a:pt x="1368" y="143"/>
                    <a:pt x="1368" y="15"/>
                    <a:pt x="1406" y="45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36" name="Line 46"/>
            <p:cNvSpPr>
              <a:spLocks noChangeShapeType="1"/>
            </p:cNvSpPr>
            <p:nvPr/>
          </p:nvSpPr>
          <p:spPr bwMode="auto">
            <a:xfrm>
              <a:off x="4059" y="1693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37" name="Rectangle 47"/>
            <p:cNvSpPr>
              <a:spLocks noChangeArrowheads="1"/>
            </p:cNvSpPr>
            <p:nvPr/>
          </p:nvSpPr>
          <p:spPr bwMode="auto">
            <a:xfrm rot="519223">
              <a:off x="2880" y="1694"/>
              <a:ext cx="227" cy="91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38" name="Rectangle 48"/>
            <p:cNvSpPr>
              <a:spLocks noChangeArrowheads="1"/>
            </p:cNvSpPr>
            <p:nvPr/>
          </p:nvSpPr>
          <p:spPr bwMode="auto">
            <a:xfrm rot="519223">
              <a:off x="4967" y="1842"/>
              <a:ext cx="227" cy="91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2339" name="AutoShape 101"/>
            <p:cNvSpPr>
              <a:spLocks noChangeArrowheads="1"/>
            </p:cNvSpPr>
            <p:nvPr/>
          </p:nvSpPr>
          <p:spPr bwMode="auto">
            <a:xfrm>
              <a:off x="3088" y="1434"/>
              <a:ext cx="499" cy="186"/>
            </a:xfrm>
            <a:prstGeom prst="foldedCorner">
              <a:avLst>
                <a:gd name="adj" fmla="val 24968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endParaRPr lang="ru-RU" sz="1000" i="1"/>
            </a:p>
          </p:txBody>
        </p:sp>
        <p:sp>
          <p:nvSpPr>
            <p:cNvPr id="12340" name="Text Box 103"/>
            <p:cNvSpPr txBox="1">
              <a:spLocks noChangeArrowheads="1"/>
            </p:cNvSpPr>
            <p:nvPr/>
          </p:nvSpPr>
          <p:spPr bwMode="auto">
            <a:xfrm>
              <a:off x="3061" y="1448"/>
              <a:ext cx="544" cy="18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sz="1000" i="1"/>
                <a:t>waiting for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sz="1000" i="1"/>
                <a:t>Thread B</a:t>
              </a:r>
            </a:p>
          </p:txBody>
        </p:sp>
        <p:sp>
          <p:nvSpPr>
            <p:cNvPr id="12341" name="Line 105"/>
            <p:cNvSpPr>
              <a:spLocks noChangeShapeType="1"/>
            </p:cNvSpPr>
            <p:nvPr/>
          </p:nvSpPr>
          <p:spPr bwMode="auto">
            <a:xfrm flipH="1">
              <a:off x="3061" y="1616"/>
              <a:ext cx="27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2" name="AutoShape 107"/>
            <p:cNvSpPr>
              <a:spLocks noChangeArrowheads="1"/>
            </p:cNvSpPr>
            <p:nvPr/>
          </p:nvSpPr>
          <p:spPr bwMode="auto">
            <a:xfrm>
              <a:off x="4540" y="1434"/>
              <a:ext cx="499" cy="186"/>
            </a:xfrm>
            <a:prstGeom prst="foldedCorner">
              <a:avLst>
                <a:gd name="adj" fmla="val 24968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endParaRPr lang="ru-RU" sz="1000" i="1"/>
            </a:p>
          </p:txBody>
        </p:sp>
        <p:sp>
          <p:nvSpPr>
            <p:cNvPr id="12343" name="Text Box 108"/>
            <p:cNvSpPr txBox="1">
              <a:spLocks noChangeArrowheads="1"/>
            </p:cNvSpPr>
            <p:nvPr/>
          </p:nvSpPr>
          <p:spPr bwMode="auto">
            <a:xfrm>
              <a:off x="4513" y="1448"/>
              <a:ext cx="544" cy="18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sz="1000" i="1"/>
                <a:t>waiting for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sz="1000" i="1"/>
                <a:t>Thread A</a:t>
              </a:r>
            </a:p>
          </p:txBody>
        </p:sp>
        <p:sp>
          <p:nvSpPr>
            <p:cNvPr id="12344" name="Line 109"/>
            <p:cNvSpPr>
              <a:spLocks noChangeShapeType="1"/>
            </p:cNvSpPr>
            <p:nvPr/>
          </p:nvSpPr>
          <p:spPr bwMode="auto">
            <a:xfrm>
              <a:off x="4786" y="1616"/>
              <a:ext cx="271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23"/>
          <p:cNvGrpSpPr>
            <a:grpSpLocks/>
          </p:cNvGrpSpPr>
          <p:nvPr/>
        </p:nvGrpSpPr>
        <p:grpSpPr bwMode="auto">
          <a:xfrm>
            <a:off x="708025" y="2002805"/>
            <a:ext cx="2855913" cy="346075"/>
            <a:chOff x="265" y="1680"/>
            <a:chExt cx="1799" cy="218"/>
          </a:xfrm>
        </p:grpSpPr>
        <p:sp>
          <p:nvSpPr>
            <p:cNvPr id="12298" name="Rectangle 111"/>
            <p:cNvSpPr>
              <a:spLocks noChangeArrowheads="1"/>
            </p:cNvSpPr>
            <p:nvPr/>
          </p:nvSpPr>
          <p:spPr bwMode="auto">
            <a:xfrm>
              <a:off x="265" y="1680"/>
              <a:ext cx="470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/>
                <a:t>Thread A</a:t>
              </a:r>
            </a:p>
          </p:txBody>
        </p:sp>
        <p:sp>
          <p:nvSpPr>
            <p:cNvPr id="12299" name="Rectangle 113"/>
            <p:cNvSpPr>
              <a:spLocks noChangeArrowheads="1"/>
            </p:cNvSpPr>
            <p:nvPr/>
          </p:nvSpPr>
          <p:spPr bwMode="auto">
            <a:xfrm>
              <a:off x="839" y="1680"/>
              <a:ext cx="470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u="sng" dirty="0"/>
                <a:t>Thread B</a:t>
              </a:r>
            </a:p>
          </p:txBody>
        </p:sp>
        <p:sp>
          <p:nvSpPr>
            <p:cNvPr id="12300" name="Rectangle 115"/>
            <p:cNvSpPr>
              <a:spLocks noChangeArrowheads="1"/>
            </p:cNvSpPr>
            <p:nvPr/>
          </p:nvSpPr>
          <p:spPr bwMode="auto">
            <a:xfrm>
              <a:off x="1594" y="1680"/>
              <a:ext cx="470" cy="1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000" u="sng"/>
                <a:t>Thread N</a:t>
              </a:r>
            </a:p>
          </p:txBody>
        </p:sp>
        <p:sp>
          <p:nvSpPr>
            <p:cNvPr id="12301" name="Line 116"/>
            <p:cNvSpPr>
              <a:spLocks noChangeShapeType="1"/>
            </p:cNvSpPr>
            <p:nvPr/>
          </p:nvSpPr>
          <p:spPr bwMode="auto">
            <a:xfrm>
              <a:off x="742" y="175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2" name="Line 117"/>
            <p:cNvSpPr>
              <a:spLocks noChangeShapeType="1"/>
            </p:cNvSpPr>
            <p:nvPr/>
          </p:nvSpPr>
          <p:spPr bwMode="auto">
            <a:xfrm>
              <a:off x="1320" y="175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3" name="Line 118"/>
            <p:cNvSpPr>
              <a:spLocks noChangeShapeType="1"/>
            </p:cNvSpPr>
            <p:nvPr/>
          </p:nvSpPr>
          <p:spPr bwMode="auto">
            <a:xfrm>
              <a:off x="1486" y="175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2304" name="AutoShape 119"/>
            <p:cNvCxnSpPr>
              <a:cxnSpLocks noChangeShapeType="1"/>
              <a:stCxn id="12300" idx="3"/>
              <a:endCxn id="12298" idx="1"/>
            </p:cNvCxnSpPr>
            <p:nvPr/>
          </p:nvCxnSpPr>
          <p:spPr bwMode="auto">
            <a:xfrm flipH="1">
              <a:off x="265" y="1761"/>
              <a:ext cx="1799" cy="1"/>
            </a:xfrm>
            <a:prstGeom prst="bentConnector5">
              <a:avLst>
                <a:gd name="adj1" fmla="val -4727"/>
                <a:gd name="adj2" fmla="val 18300009"/>
                <a:gd name="adj3" fmla="val 105611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med"/>
            </a:ln>
          </p:spPr>
        </p:cxnSp>
        <p:sp>
          <p:nvSpPr>
            <p:cNvPr id="12305" name="Text Box 122"/>
            <p:cNvSpPr txBox="1">
              <a:spLocks noChangeArrowheads="1"/>
            </p:cNvSpPr>
            <p:nvPr/>
          </p:nvSpPr>
          <p:spPr bwMode="auto">
            <a:xfrm>
              <a:off x="1338" y="1706"/>
              <a:ext cx="227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818</Words>
  <Application>Microsoft Office PowerPoint</Application>
  <PresentationFormat>On-screen Show (4:3)</PresentationFormat>
  <Paragraphs>229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Synchronization: Problems &amp; Solutions</vt:lpstr>
      <vt:lpstr>Mutex </vt:lpstr>
      <vt:lpstr>Java Object Monitor</vt:lpstr>
      <vt:lpstr>Synchronized</vt:lpstr>
      <vt:lpstr>Synchronized (cont.)</vt:lpstr>
      <vt:lpstr> Package java.util.concurrent and Sub-Packages</vt:lpstr>
      <vt:lpstr>Conclusion</vt:lpstr>
      <vt:lpstr>The Particularity of Multi-Threaded Programming</vt:lpstr>
      <vt:lpstr>Thread Deadlock and Livelock Examples</vt:lpstr>
      <vt:lpstr>Deadlock Resolution Example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</cp:lastModifiedBy>
  <cp:revision>26</cp:revision>
  <dcterms:created xsi:type="dcterms:W3CDTF">2016-06-15T17:53:11Z</dcterms:created>
  <dcterms:modified xsi:type="dcterms:W3CDTF">2017-01-09T02:18:39Z</dcterms:modified>
</cp:coreProperties>
</file>