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5" r:id="rId4"/>
    <p:sldId id="266" r:id="rId5"/>
    <p:sldId id="268" r:id="rId6"/>
    <p:sldId id="267" r:id="rId7"/>
    <p:sldId id="269"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5" autoAdjust="0"/>
    <p:restoredTop sz="94640" autoAdjust="0"/>
  </p:normalViewPr>
  <p:slideViewPr>
    <p:cSldViewPr>
      <p:cViewPr>
        <p:scale>
          <a:sx n="75" d="100"/>
          <a:sy n="75" d="100"/>
        </p:scale>
        <p:origin x="-98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D0E814-3539-425F-802E-1C776C35E0B6}" type="datetimeFigureOut">
              <a:rPr lang="en-US" smtClean="0"/>
              <a:pPr/>
              <a:t>30/11/2016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AFA474-15EF-44DC-847E-7B8E0F94084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D0E814-3539-425F-802E-1C776C35E0B6}" type="datetimeFigureOut">
              <a:rPr lang="en-US" smtClean="0"/>
              <a:pPr/>
              <a:t>30/11/2016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AFA474-15EF-44DC-847E-7B8E0F94084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D0E814-3539-425F-802E-1C776C35E0B6}" type="datetimeFigureOut">
              <a:rPr lang="en-US" smtClean="0"/>
              <a:pPr/>
              <a:t>30/11/2016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AFA474-15EF-44DC-847E-7B8E0F94084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D0E814-3539-425F-802E-1C776C35E0B6}" type="datetimeFigureOut">
              <a:rPr lang="en-US" smtClean="0"/>
              <a:pPr/>
              <a:t>30/11/2016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AFA474-15EF-44DC-847E-7B8E0F9408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D0E814-3539-425F-802E-1C776C35E0B6}" type="datetimeFigureOut">
              <a:rPr lang="en-US" smtClean="0"/>
              <a:pPr/>
              <a:t>30/11/2016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AFA474-15EF-44DC-847E-7B8E0F94084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D0E814-3539-425F-802E-1C776C35E0B6}" type="datetimeFigureOut">
              <a:rPr lang="en-US" smtClean="0"/>
              <a:pPr/>
              <a:t>30/11/2016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AFA474-15EF-44DC-847E-7B8E0F94084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D0E814-3539-425F-802E-1C776C35E0B6}" type="datetimeFigureOut">
              <a:rPr lang="en-US" smtClean="0"/>
              <a:pPr/>
              <a:t>30/11/2016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AFA474-15EF-44DC-847E-7B8E0F94084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418058"/>
          </a:xfrm>
        </p:spPr>
        <p:txBody>
          <a:bodyPr/>
          <a:lstStyle>
            <a:lvl1pPr>
              <a:defRPr sz="3200"/>
            </a:lvl1pPr>
          </a:lstStyle>
          <a:p>
            <a:r>
              <a:rPr lang="en-US" dirty="0"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0E814-3539-425F-802E-1C776C35E0B6}" type="datetimeFigureOut">
              <a:rPr lang="en-US" smtClean="0"/>
              <a:pPr/>
              <a:t>30/11/2016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AFA474-15EF-44DC-847E-7B8E0F94084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D0E814-3539-425F-802E-1C776C35E0B6}" type="datetimeFigureOut">
              <a:rPr lang="en-US" smtClean="0"/>
              <a:pPr/>
              <a:t>30/11/2016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AFA474-15EF-44DC-847E-7B8E0F94084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D0E814-3539-425F-802E-1C776C35E0B6}" type="datetimeFigureOut">
              <a:rPr lang="en-US" smtClean="0"/>
              <a:pPr/>
              <a:t>30/11/2016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AFA474-15EF-44DC-847E-7B8E0F94084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D0E814-3539-425F-802E-1C776C35E0B6}" type="datetimeFigureOut">
              <a:rPr lang="en-US" smtClean="0"/>
              <a:pPr/>
              <a:t>30/11/2016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AFA474-15EF-44DC-847E-7B8E0F94084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19872" y="764704"/>
            <a:ext cx="2376264"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MyObject</a:t>
            </a:r>
            <a:endParaRPr lang="en-US" dirty="0" smtClean="0"/>
          </a:p>
          <a:p>
            <a:r>
              <a:rPr lang="en-US" dirty="0" smtClean="0"/>
              <a:t>state = 0</a:t>
            </a:r>
          </a:p>
          <a:p>
            <a:endParaRPr lang="en-US" dirty="0" smtClean="0"/>
          </a:p>
          <a:p>
            <a:endParaRPr lang="en-US" dirty="0"/>
          </a:p>
        </p:txBody>
      </p:sp>
      <p:sp>
        <p:nvSpPr>
          <p:cNvPr id="5" name="Smiley Face 4"/>
          <p:cNvSpPr/>
          <p:nvPr/>
        </p:nvSpPr>
        <p:spPr>
          <a:xfrm>
            <a:off x="1115616" y="1196752"/>
            <a:ext cx="648072" cy="576064"/>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miley Face 5"/>
          <p:cNvSpPr/>
          <p:nvPr/>
        </p:nvSpPr>
        <p:spPr>
          <a:xfrm>
            <a:off x="7740352" y="1196752"/>
            <a:ext cx="720080" cy="576064"/>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5" idx="6"/>
            <a:endCxn id="4" idx="1"/>
          </p:cNvCxnSpPr>
          <p:nvPr/>
        </p:nvCxnSpPr>
        <p:spPr>
          <a:xfrm>
            <a:off x="1763688" y="1484784"/>
            <a:ext cx="1656184"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03648" y="620688"/>
            <a:ext cx="2160240" cy="369332"/>
          </a:xfrm>
          <a:prstGeom prst="rect">
            <a:avLst/>
          </a:prstGeom>
          <a:noFill/>
        </p:spPr>
        <p:txBody>
          <a:bodyPr wrap="square" rtlCol="0">
            <a:spAutoFit/>
          </a:bodyPr>
          <a:lstStyle/>
          <a:p>
            <a:r>
              <a:rPr lang="en-US" dirty="0" smtClean="0"/>
              <a:t>wait for state =1</a:t>
            </a:r>
            <a:endParaRPr lang="en-US" dirty="0"/>
          </a:p>
        </p:txBody>
      </p:sp>
      <p:sp>
        <p:nvSpPr>
          <p:cNvPr id="10" name="TextBox 9"/>
          <p:cNvSpPr txBox="1"/>
          <p:nvPr/>
        </p:nvSpPr>
        <p:spPr>
          <a:xfrm>
            <a:off x="6084168" y="620688"/>
            <a:ext cx="1800200" cy="369332"/>
          </a:xfrm>
          <a:prstGeom prst="rect">
            <a:avLst/>
          </a:prstGeom>
          <a:noFill/>
        </p:spPr>
        <p:txBody>
          <a:bodyPr wrap="square" rtlCol="0">
            <a:spAutoFit/>
          </a:bodyPr>
          <a:lstStyle/>
          <a:p>
            <a:r>
              <a:rPr lang="en-US" dirty="0" smtClean="0"/>
              <a:t>set state =1</a:t>
            </a:r>
            <a:endParaRPr lang="en-US" dirty="0"/>
          </a:p>
        </p:txBody>
      </p:sp>
      <p:cxnSp>
        <p:nvCxnSpPr>
          <p:cNvPr id="12" name="Straight Arrow Connector 11"/>
          <p:cNvCxnSpPr>
            <a:stCxn id="6" idx="2"/>
            <a:endCxn id="4" idx="3"/>
          </p:cNvCxnSpPr>
          <p:nvPr/>
        </p:nvCxnSpPr>
        <p:spPr>
          <a:xfrm flipH="1">
            <a:off x="5796136" y="1484784"/>
            <a:ext cx="194421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67544" y="2060848"/>
            <a:ext cx="7992888" cy="4524315"/>
          </a:xfrm>
          <a:prstGeom prst="rect">
            <a:avLst/>
          </a:prstGeom>
          <a:noFill/>
        </p:spPr>
        <p:txBody>
          <a:bodyPr wrap="square" rtlCol="0">
            <a:spAutoFit/>
          </a:bodyPr>
          <a:lstStyle/>
          <a:p>
            <a:r>
              <a:rPr lang="en-US" dirty="0" smtClean="0"/>
              <a:t>class </a:t>
            </a:r>
            <a:r>
              <a:rPr lang="en-US" dirty="0" err="1" smtClean="0"/>
              <a:t>MyObject</a:t>
            </a:r>
            <a:endParaRPr lang="en-US" dirty="0" smtClean="0"/>
          </a:p>
          <a:p>
            <a:r>
              <a:rPr lang="en-US" dirty="0" smtClean="0"/>
              <a:t>{</a:t>
            </a:r>
          </a:p>
          <a:p>
            <a:r>
              <a:rPr lang="en-US" dirty="0" smtClean="0"/>
              <a:t>         private </a:t>
            </a:r>
            <a:r>
              <a:rPr lang="en-US" dirty="0" err="1" smtClean="0"/>
              <a:t>int</a:t>
            </a:r>
            <a:r>
              <a:rPr lang="en-US" dirty="0" smtClean="0"/>
              <a:t> state = 0;</a:t>
            </a:r>
          </a:p>
          <a:p>
            <a:r>
              <a:rPr lang="en-US" dirty="0" smtClean="0"/>
              <a:t>         public </a:t>
            </a:r>
            <a:r>
              <a:rPr lang="en-US" b="1" dirty="0" smtClean="0"/>
              <a:t>synchronized</a:t>
            </a:r>
            <a:r>
              <a:rPr lang="en-US" dirty="0" smtClean="0"/>
              <a:t> void </a:t>
            </a:r>
            <a:r>
              <a:rPr lang="en-US" dirty="0" err="1" smtClean="0"/>
              <a:t>setState</a:t>
            </a:r>
            <a:r>
              <a:rPr lang="en-US" dirty="0" smtClean="0"/>
              <a:t>(</a:t>
            </a:r>
            <a:r>
              <a:rPr lang="en-US" dirty="0" err="1" smtClean="0"/>
              <a:t>int</a:t>
            </a:r>
            <a:r>
              <a:rPr lang="en-US" dirty="0" smtClean="0"/>
              <a:t> state) {</a:t>
            </a:r>
          </a:p>
          <a:p>
            <a:r>
              <a:rPr lang="en-US" dirty="0" smtClean="0"/>
              <a:t>                   </a:t>
            </a:r>
            <a:r>
              <a:rPr lang="en-US" dirty="0" err="1" smtClean="0"/>
              <a:t>this.state</a:t>
            </a:r>
            <a:r>
              <a:rPr lang="en-US" dirty="0" smtClean="0"/>
              <a:t>=state;</a:t>
            </a:r>
          </a:p>
          <a:p>
            <a:r>
              <a:rPr lang="en-US" dirty="0" smtClean="0"/>
              <a:t>         }</a:t>
            </a:r>
          </a:p>
          <a:p>
            <a:endParaRPr lang="en-US" dirty="0" smtClean="0"/>
          </a:p>
          <a:p>
            <a:r>
              <a:rPr lang="en-US" dirty="0" smtClean="0"/>
              <a:t>         public </a:t>
            </a:r>
            <a:r>
              <a:rPr lang="en-US" b="1" dirty="0" smtClean="0"/>
              <a:t>synchronized</a:t>
            </a:r>
            <a:r>
              <a:rPr lang="en-US" dirty="0" smtClean="0"/>
              <a:t> void </a:t>
            </a:r>
            <a:r>
              <a:rPr lang="en-US" dirty="0" err="1" smtClean="0"/>
              <a:t>waitForState</a:t>
            </a:r>
            <a:r>
              <a:rPr lang="en-US" dirty="0" smtClean="0"/>
              <a:t>(</a:t>
            </a:r>
            <a:r>
              <a:rPr lang="en-US" dirty="0" err="1" smtClean="0"/>
              <a:t>int</a:t>
            </a:r>
            <a:r>
              <a:rPr lang="en-US" dirty="0" smtClean="0"/>
              <a:t> state) {</a:t>
            </a:r>
          </a:p>
          <a:p>
            <a:r>
              <a:rPr lang="en-US" dirty="0" smtClean="0"/>
              <a:t>                   while (</a:t>
            </a:r>
            <a:r>
              <a:rPr lang="en-US" dirty="0" err="1" smtClean="0"/>
              <a:t>this.state</a:t>
            </a:r>
            <a:r>
              <a:rPr lang="en-US" dirty="0" smtClean="0"/>
              <a:t> !=state) {</a:t>
            </a:r>
          </a:p>
          <a:p>
            <a:r>
              <a:rPr lang="en-US" dirty="0" smtClean="0"/>
              <a:t>                             sleep(100);</a:t>
            </a:r>
          </a:p>
          <a:p>
            <a:r>
              <a:rPr lang="en-US" dirty="0" smtClean="0"/>
              <a:t>                   }</a:t>
            </a:r>
          </a:p>
          <a:p>
            <a:r>
              <a:rPr lang="en-US" dirty="0" smtClean="0"/>
              <a:t>                   </a:t>
            </a:r>
            <a:r>
              <a:rPr lang="en-US" dirty="0" err="1" smtClean="0"/>
              <a:t>System.out.println</a:t>
            </a:r>
            <a:r>
              <a:rPr lang="en-US" dirty="0" smtClean="0"/>
              <a:t>(“IT IS  ” + state);</a:t>
            </a:r>
          </a:p>
          <a:p>
            <a:r>
              <a:rPr lang="en-US" dirty="0" smtClean="0"/>
              <a:t>         }</a:t>
            </a:r>
          </a:p>
          <a:p>
            <a:r>
              <a:rPr lang="en-US" dirty="0" smtClean="0"/>
              <a:t>}</a:t>
            </a:r>
          </a:p>
          <a:p>
            <a:endParaRPr lang="en-US" dirty="0" smtClean="0"/>
          </a:p>
          <a:p>
            <a:r>
              <a:rPr lang="en-US" dirty="0" smtClean="0">
                <a:solidFill>
                  <a:srgbClr val="FF0000"/>
                </a:solidFill>
              </a:rPr>
              <a:t>If </a:t>
            </a:r>
            <a:r>
              <a:rPr lang="en-US" b="1" dirty="0" err="1" smtClean="0">
                <a:solidFill>
                  <a:srgbClr val="FF0000"/>
                </a:solidFill>
              </a:rPr>
              <a:t>wateForState</a:t>
            </a:r>
            <a:r>
              <a:rPr lang="en-US" dirty="0" smtClean="0">
                <a:solidFill>
                  <a:srgbClr val="FF0000"/>
                </a:solidFill>
              </a:rPr>
              <a:t>() began to run, monitor is locked and  </a:t>
            </a:r>
            <a:r>
              <a:rPr lang="en-US" b="1" dirty="0" err="1" smtClean="0">
                <a:solidFill>
                  <a:srgbClr val="FF0000"/>
                </a:solidFill>
              </a:rPr>
              <a:t>setState</a:t>
            </a:r>
            <a:r>
              <a:rPr lang="en-US" dirty="0" smtClean="0">
                <a:solidFill>
                  <a:srgbClr val="FF0000"/>
                </a:solidFill>
              </a:rPr>
              <a:t>() can not start</a:t>
            </a:r>
            <a:endParaRPr lang="en-US" dirty="0">
              <a:solidFill>
                <a:srgbClr val="FF0000"/>
              </a:solidFill>
            </a:endParaRPr>
          </a:p>
        </p:txBody>
      </p:sp>
      <p:sp>
        <p:nvSpPr>
          <p:cNvPr id="20" name="Title 19"/>
          <p:cNvSpPr>
            <a:spLocks noGrp="1"/>
          </p:cNvSpPr>
          <p:nvPr>
            <p:ph type="title"/>
          </p:nvPr>
        </p:nvSpPr>
        <p:spPr/>
        <p:txBody>
          <a:bodyPr>
            <a:normAutofit fontScale="90000"/>
          </a:bodyPr>
          <a:lstStyle/>
          <a:p>
            <a:r>
              <a:rPr lang="en-US" dirty="0" smtClean="0"/>
              <a:t>Threads Coordination: How </a:t>
            </a:r>
            <a:r>
              <a:rPr lang="en-US" b="1" dirty="0" smtClean="0">
                <a:solidFill>
                  <a:srgbClr val="FF0000"/>
                </a:solidFill>
              </a:rPr>
              <a:t>Not</a:t>
            </a:r>
            <a:r>
              <a:rPr lang="en-US" dirty="0" smtClean="0"/>
              <a:t> To Do It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764704"/>
            <a:ext cx="4608512" cy="4247317"/>
          </a:xfrm>
          <a:prstGeom prst="rect">
            <a:avLst/>
          </a:prstGeom>
          <a:noFill/>
        </p:spPr>
        <p:txBody>
          <a:bodyPr wrap="square" rtlCol="0">
            <a:spAutoFit/>
          </a:bodyPr>
          <a:lstStyle/>
          <a:p>
            <a:r>
              <a:rPr lang="en-US" u="sng" dirty="0" smtClean="0"/>
              <a:t>Thread 1</a:t>
            </a:r>
          </a:p>
          <a:p>
            <a:r>
              <a:rPr lang="en-US" b="1" i="1" dirty="0" smtClean="0"/>
              <a:t>lock monitor</a:t>
            </a:r>
          </a:p>
          <a:p>
            <a:r>
              <a:rPr lang="en-US" dirty="0" smtClean="0"/>
              <a:t>while (check condition  != true) {	</a:t>
            </a:r>
          </a:p>
          <a:p>
            <a:r>
              <a:rPr lang="en-US" b="1" i="1" dirty="0" smtClean="0">
                <a:solidFill>
                  <a:srgbClr val="00B050"/>
                </a:solidFill>
              </a:rPr>
              <a:t>       unlock monitor</a:t>
            </a:r>
          </a:p>
          <a:p>
            <a:r>
              <a:rPr lang="en-US" dirty="0" smtClean="0"/>
              <a:t>       sleep (period);</a:t>
            </a:r>
          </a:p>
          <a:p>
            <a:r>
              <a:rPr lang="en-US" dirty="0" smtClean="0"/>
              <a:t>       </a:t>
            </a:r>
            <a:r>
              <a:rPr lang="en-US" b="1" i="1" dirty="0" smtClean="0">
                <a:solidFill>
                  <a:srgbClr val="00B050"/>
                </a:solidFill>
              </a:rPr>
              <a:t>lock monitor;</a:t>
            </a:r>
          </a:p>
          <a:p>
            <a:r>
              <a:rPr lang="en-US" dirty="0" smtClean="0"/>
              <a:t>}</a:t>
            </a:r>
          </a:p>
          <a:p>
            <a:r>
              <a:rPr lang="en-US" dirty="0" smtClean="0"/>
              <a:t>do something </a:t>
            </a:r>
          </a:p>
          <a:p>
            <a:r>
              <a:rPr lang="en-US" b="1" i="1" dirty="0" smtClean="0"/>
              <a:t>unlock monitor</a:t>
            </a:r>
          </a:p>
          <a:p>
            <a:endParaRPr lang="en-US" dirty="0" smtClean="0"/>
          </a:p>
          <a:p>
            <a:endParaRPr lang="en-US" dirty="0" smtClean="0"/>
          </a:p>
          <a:p>
            <a:r>
              <a:rPr lang="en-US" u="sng" dirty="0" smtClean="0"/>
              <a:t>Thread 2</a:t>
            </a:r>
          </a:p>
          <a:p>
            <a:r>
              <a:rPr lang="en-US" b="1" i="1" dirty="0" smtClean="0"/>
              <a:t>lock monitor</a:t>
            </a:r>
          </a:p>
          <a:p>
            <a:r>
              <a:rPr lang="en-US" dirty="0" smtClean="0"/>
              <a:t>set state</a:t>
            </a:r>
          </a:p>
          <a:p>
            <a:r>
              <a:rPr lang="en-US" b="1" i="1" dirty="0" smtClean="0"/>
              <a:t>unlock monitor</a:t>
            </a:r>
            <a:endParaRPr lang="en-US" b="1" i="1" dirty="0"/>
          </a:p>
        </p:txBody>
      </p:sp>
      <p:sp>
        <p:nvSpPr>
          <p:cNvPr id="5" name="TextBox 4"/>
          <p:cNvSpPr txBox="1"/>
          <p:nvPr/>
        </p:nvSpPr>
        <p:spPr>
          <a:xfrm>
            <a:off x="5220072" y="693851"/>
            <a:ext cx="3384376" cy="1200329"/>
          </a:xfrm>
          <a:prstGeom prst="rect">
            <a:avLst/>
          </a:prstGeom>
          <a:noFill/>
        </p:spPr>
        <p:txBody>
          <a:bodyPr wrap="square" rtlCol="0">
            <a:spAutoFit/>
          </a:bodyPr>
          <a:lstStyle/>
          <a:p>
            <a:r>
              <a:rPr lang="en-US" b="1" u="sng" dirty="0" smtClean="0"/>
              <a:t>Polling</a:t>
            </a:r>
            <a:r>
              <a:rPr lang="en-US" dirty="0" smtClean="0"/>
              <a:t>:</a:t>
            </a:r>
          </a:p>
          <a:p>
            <a:r>
              <a:rPr lang="en-US" dirty="0" smtClean="0"/>
              <a:t>+ simple</a:t>
            </a:r>
          </a:p>
          <a:p>
            <a:pPr>
              <a:buFontTx/>
              <a:buChar char="-"/>
            </a:pPr>
            <a:r>
              <a:rPr lang="en-US" dirty="0" smtClean="0"/>
              <a:t> event accepted with delay</a:t>
            </a:r>
          </a:p>
          <a:p>
            <a:pPr>
              <a:buFontTx/>
              <a:buChar char="-"/>
            </a:pPr>
            <a:r>
              <a:rPr lang="en-US" dirty="0" smtClean="0"/>
              <a:t> min delay </a:t>
            </a:r>
            <a:r>
              <a:rPr lang="en-US" dirty="0" smtClean="0">
                <a:sym typeface="Wingdings" pitchFamily="2" charset="2"/>
              </a:rPr>
              <a:t> max CPU load</a:t>
            </a:r>
            <a:endParaRPr lang="en-US" dirty="0"/>
          </a:p>
        </p:txBody>
      </p:sp>
      <p:sp>
        <p:nvSpPr>
          <p:cNvPr id="6" name="Left Arrow 5"/>
          <p:cNvSpPr/>
          <p:nvPr/>
        </p:nvSpPr>
        <p:spPr>
          <a:xfrm>
            <a:off x="2267744" y="1844824"/>
            <a:ext cx="576064" cy="14401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7" name="TextBox 6"/>
          <p:cNvSpPr txBox="1"/>
          <p:nvPr/>
        </p:nvSpPr>
        <p:spPr>
          <a:xfrm>
            <a:off x="2843808" y="1700808"/>
            <a:ext cx="1872208" cy="738664"/>
          </a:xfrm>
          <a:prstGeom prst="rect">
            <a:avLst/>
          </a:prstGeom>
          <a:noFill/>
        </p:spPr>
        <p:txBody>
          <a:bodyPr wrap="square" rtlCol="0">
            <a:spAutoFit/>
          </a:bodyPr>
          <a:lstStyle/>
          <a:p>
            <a:r>
              <a:rPr lang="en-US" sz="1400" b="1" i="1" dirty="0" smtClean="0"/>
              <a:t>if event occurs here,</a:t>
            </a:r>
          </a:p>
          <a:p>
            <a:r>
              <a:rPr lang="en-US" sz="1400" b="1" i="1" dirty="0" smtClean="0"/>
              <a:t>it will be accepted only after sleep period</a:t>
            </a:r>
            <a:endParaRPr lang="en-US" sz="1400" b="1" i="1" dirty="0"/>
          </a:p>
        </p:txBody>
      </p:sp>
      <p:sp>
        <p:nvSpPr>
          <p:cNvPr id="8" name="Title 7"/>
          <p:cNvSpPr>
            <a:spLocks noGrp="1"/>
          </p:cNvSpPr>
          <p:nvPr>
            <p:ph type="title"/>
          </p:nvPr>
        </p:nvSpPr>
        <p:spPr/>
        <p:txBody>
          <a:bodyPr>
            <a:normAutofit fontScale="90000"/>
          </a:bodyPr>
          <a:lstStyle/>
          <a:p>
            <a:r>
              <a:rPr lang="en-US" dirty="0" smtClean="0"/>
              <a:t>How To: Polling</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776893"/>
            <a:ext cx="7704856" cy="4524315"/>
          </a:xfrm>
          <a:prstGeom prst="rect">
            <a:avLst/>
          </a:prstGeom>
          <a:noFill/>
        </p:spPr>
        <p:txBody>
          <a:bodyPr wrap="square" rtlCol="0">
            <a:spAutoFit/>
          </a:bodyPr>
          <a:lstStyle/>
          <a:p>
            <a:r>
              <a:rPr lang="en-US" u="sng" dirty="0" smtClean="0"/>
              <a:t>Thread 1</a:t>
            </a:r>
          </a:p>
          <a:p>
            <a:r>
              <a:rPr lang="en-US" b="1" i="1" dirty="0" smtClean="0"/>
              <a:t>lock monitor</a:t>
            </a:r>
          </a:p>
          <a:p>
            <a:r>
              <a:rPr lang="en-US" dirty="0" smtClean="0"/>
              <a:t>while (check condition  != true) {	</a:t>
            </a:r>
          </a:p>
          <a:p>
            <a:r>
              <a:rPr lang="en-US" dirty="0" smtClean="0">
                <a:solidFill>
                  <a:srgbClr val="FF0000"/>
                </a:solidFill>
              </a:rPr>
              <a:t>       </a:t>
            </a:r>
            <a:r>
              <a:rPr lang="en-US" b="1" i="1" dirty="0" smtClean="0">
                <a:solidFill>
                  <a:srgbClr val="FF0000"/>
                </a:solidFill>
              </a:rPr>
              <a:t>unlock monitor</a:t>
            </a:r>
          </a:p>
          <a:p>
            <a:r>
              <a:rPr lang="en-US" dirty="0" smtClean="0">
                <a:solidFill>
                  <a:srgbClr val="FF0000"/>
                </a:solidFill>
              </a:rPr>
              <a:t>       </a:t>
            </a:r>
            <a:r>
              <a:rPr lang="en-US" dirty="0" smtClean="0">
                <a:solidFill>
                  <a:srgbClr val="FF0000"/>
                </a:solidFill>
              </a:rPr>
              <a:t>wait until </a:t>
            </a:r>
            <a:r>
              <a:rPr lang="en-US" dirty="0" smtClean="0">
                <a:solidFill>
                  <a:srgbClr val="FF0000"/>
                </a:solidFill>
              </a:rPr>
              <a:t>notify </a:t>
            </a:r>
            <a:r>
              <a:rPr lang="en-US" dirty="0" smtClean="0">
                <a:solidFill>
                  <a:srgbClr val="FF0000"/>
                </a:solidFill>
              </a:rPr>
              <a:t>                             </a:t>
            </a:r>
            <a:r>
              <a:rPr lang="en-US" b="1" dirty="0" err="1" smtClean="0">
                <a:solidFill>
                  <a:srgbClr val="0070C0"/>
                </a:solidFill>
              </a:rPr>
              <a:t>cond_var.wait</a:t>
            </a:r>
            <a:r>
              <a:rPr lang="en-US" b="1" dirty="0" smtClean="0">
                <a:solidFill>
                  <a:srgbClr val="0070C0"/>
                </a:solidFill>
              </a:rPr>
              <a:t>(</a:t>
            </a:r>
            <a:r>
              <a:rPr lang="en-US" b="1" i="1" dirty="0" smtClean="0"/>
              <a:t>monitor</a:t>
            </a:r>
            <a:r>
              <a:rPr lang="en-US" b="1" dirty="0" smtClean="0">
                <a:solidFill>
                  <a:srgbClr val="0070C0"/>
                </a:solidFill>
              </a:rPr>
              <a:t>)</a:t>
            </a:r>
            <a:endParaRPr lang="en-US" b="1" dirty="0" smtClean="0">
              <a:solidFill>
                <a:srgbClr val="0070C0"/>
              </a:solidFill>
            </a:endParaRPr>
          </a:p>
          <a:p>
            <a:r>
              <a:rPr lang="en-US" dirty="0" smtClean="0">
                <a:solidFill>
                  <a:srgbClr val="FF0000"/>
                </a:solidFill>
              </a:rPr>
              <a:t>       </a:t>
            </a:r>
            <a:r>
              <a:rPr lang="en-US" b="1" i="1" dirty="0" smtClean="0">
                <a:solidFill>
                  <a:srgbClr val="FF0000"/>
                </a:solidFill>
              </a:rPr>
              <a:t>lock monitor</a:t>
            </a:r>
          </a:p>
          <a:p>
            <a:r>
              <a:rPr lang="en-US" dirty="0" smtClean="0"/>
              <a:t>}</a:t>
            </a:r>
          </a:p>
          <a:p>
            <a:r>
              <a:rPr lang="en-US" dirty="0" smtClean="0"/>
              <a:t>do something </a:t>
            </a:r>
          </a:p>
          <a:p>
            <a:r>
              <a:rPr lang="en-US" b="1" i="1" dirty="0" smtClean="0"/>
              <a:t>unlock monitor</a:t>
            </a:r>
          </a:p>
          <a:p>
            <a:endParaRPr lang="en-US" dirty="0" smtClean="0"/>
          </a:p>
          <a:p>
            <a:endParaRPr lang="en-US" dirty="0" smtClean="0"/>
          </a:p>
          <a:p>
            <a:r>
              <a:rPr lang="en-US" u="sng" dirty="0" smtClean="0"/>
              <a:t>Thread 2</a:t>
            </a:r>
          </a:p>
          <a:p>
            <a:r>
              <a:rPr lang="en-US" b="1" i="1" dirty="0" smtClean="0"/>
              <a:t>lock monitor</a:t>
            </a:r>
          </a:p>
          <a:p>
            <a:r>
              <a:rPr lang="en-US" dirty="0" smtClean="0"/>
              <a:t>set state</a:t>
            </a:r>
          </a:p>
          <a:p>
            <a:r>
              <a:rPr lang="en-US" b="1" dirty="0" err="1" smtClean="0">
                <a:solidFill>
                  <a:srgbClr val="0070C0"/>
                </a:solidFill>
              </a:rPr>
              <a:t>cond_var.notify</a:t>
            </a:r>
            <a:r>
              <a:rPr lang="en-US" b="1" dirty="0" smtClean="0">
                <a:solidFill>
                  <a:srgbClr val="0070C0"/>
                </a:solidFill>
              </a:rPr>
              <a:t>()</a:t>
            </a:r>
          </a:p>
          <a:p>
            <a:r>
              <a:rPr lang="en-US" b="1" i="1" dirty="0" smtClean="0"/>
              <a:t>unlock monitor</a:t>
            </a:r>
            <a:endParaRPr lang="en-US" b="1" i="1" dirty="0"/>
          </a:p>
        </p:txBody>
      </p:sp>
      <p:sp>
        <p:nvSpPr>
          <p:cNvPr id="5" name="TextBox 4"/>
          <p:cNvSpPr txBox="1"/>
          <p:nvPr/>
        </p:nvSpPr>
        <p:spPr>
          <a:xfrm>
            <a:off x="5220072" y="704885"/>
            <a:ext cx="3384376" cy="3139321"/>
          </a:xfrm>
          <a:prstGeom prst="rect">
            <a:avLst/>
          </a:prstGeom>
          <a:noFill/>
        </p:spPr>
        <p:txBody>
          <a:bodyPr wrap="square" rtlCol="0">
            <a:spAutoFit/>
          </a:bodyPr>
          <a:lstStyle/>
          <a:p>
            <a:r>
              <a:rPr lang="en-US" b="1" u="sng" dirty="0" smtClean="0">
                <a:solidFill>
                  <a:schemeClr val="tx1">
                    <a:lumMod val="50000"/>
                    <a:lumOff val="50000"/>
                  </a:schemeClr>
                </a:solidFill>
              </a:rPr>
              <a:t>Polling</a:t>
            </a:r>
            <a:r>
              <a:rPr lang="en-US" dirty="0" smtClean="0">
                <a:solidFill>
                  <a:schemeClr val="tx1">
                    <a:lumMod val="50000"/>
                    <a:lumOff val="50000"/>
                  </a:schemeClr>
                </a:solidFill>
              </a:rPr>
              <a:t>:</a:t>
            </a:r>
          </a:p>
          <a:p>
            <a:r>
              <a:rPr lang="en-US" dirty="0" smtClean="0">
                <a:solidFill>
                  <a:schemeClr val="tx1">
                    <a:lumMod val="50000"/>
                    <a:lumOff val="50000"/>
                  </a:schemeClr>
                </a:solidFill>
              </a:rPr>
              <a:t>+ simple</a:t>
            </a:r>
          </a:p>
          <a:p>
            <a:pPr>
              <a:buFontTx/>
              <a:buChar char="-"/>
            </a:pPr>
            <a:r>
              <a:rPr lang="en-US" dirty="0" smtClean="0">
                <a:solidFill>
                  <a:schemeClr val="tx1">
                    <a:lumMod val="50000"/>
                    <a:lumOff val="50000"/>
                  </a:schemeClr>
                </a:solidFill>
              </a:rPr>
              <a:t> event arrives with delay</a:t>
            </a:r>
          </a:p>
          <a:p>
            <a:pPr>
              <a:buFontTx/>
              <a:buChar char="-"/>
            </a:pPr>
            <a:r>
              <a:rPr lang="en-US" dirty="0" smtClean="0">
                <a:solidFill>
                  <a:schemeClr val="tx1">
                    <a:lumMod val="50000"/>
                    <a:lumOff val="50000"/>
                  </a:schemeClr>
                </a:solidFill>
              </a:rPr>
              <a:t> min delay </a:t>
            </a:r>
            <a:r>
              <a:rPr lang="en-US" dirty="0" smtClean="0">
                <a:solidFill>
                  <a:schemeClr val="tx1">
                    <a:lumMod val="50000"/>
                    <a:lumOff val="50000"/>
                  </a:schemeClr>
                </a:solidFill>
                <a:sym typeface="Wingdings" pitchFamily="2" charset="2"/>
              </a:rPr>
              <a:t> max CPU load</a:t>
            </a:r>
          </a:p>
          <a:p>
            <a:pPr>
              <a:buFontTx/>
              <a:buChar char="-"/>
            </a:pPr>
            <a:endParaRPr lang="en-US" dirty="0" smtClean="0">
              <a:sym typeface="Wingdings" pitchFamily="2" charset="2"/>
            </a:endParaRPr>
          </a:p>
          <a:p>
            <a:pPr>
              <a:buFontTx/>
              <a:buChar char="-"/>
            </a:pPr>
            <a:endParaRPr lang="en-US" dirty="0" smtClean="0">
              <a:sym typeface="Wingdings" pitchFamily="2" charset="2"/>
            </a:endParaRPr>
          </a:p>
          <a:p>
            <a:pPr>
              <a:buFontTx/>
              <a:buChar char="-"/>
            </a:pPr>
            <a:endParaRPr lang="en-US" dirty="0" smtClean="0">
              <a:sym typeface="Wingdings" pitchFamily="2" charset="2"/>
            </a:endParaRPr>
          </a:p>
          <a:p>
            <a:r>
              <a:rPr lang="en-US" b="1" u="sng" dirty="0" smtClean="0">
                <a:sym typeface="Wingdings" pitchFamily="2" charset="2"/>
              </a:rPr>
              <a:t>Blocking</a:t>
            </a:r>
            <a:r>
              <a:rPr lang="en-US" b="1" dirty="0" smtClean="0">
                <a:sym typeface="Wingdings" pitchFamily="2" charset="2"/>
              </a:rPr>
              <a:t>:</a:t>
            </a:r>
          </a:p>
          <a:p>
            <a:r>
              <a:rPr lang="en-US" dirty="0" smtClean="0">
                <a:sym typeface="Wingdings" pitchFamily="2" charset="2"/>
              </a:rPr>
              <a:t> - not so simple</a:t>
            </a:r>
          </a:p>
          <a:p>
            <a:r>
              <a:rPr lang="en-US" dirty="0" smtClean="0"/>
              <a:t>+ minimal delay for arrived event</a:t>
            </a:r>
          </a:p>
          <a:p>
            <a:r>
              <a:rPr lang="en-US" dirty="0" smtClean="0"/>
              <a:t>+ minimal CPU load</a:t>
            </a:r>
            <a:endParaRPr lang="en-US" dirty="0"/>
          </a:p>
        </p:txBody>
      </p:sp>
      <p:sp>
        <p:nvSpPr>
          <p:cNvPr id="6" name="Right Brace 5"/>
          <p:cNvSpPr/>
          <p:nvPr/>
        </p:nvSpPr>
        <p:spPr>
          <a:xfrm>
            <a:off x="2411760" y="1712997"/>
            <a:ext cx="144016" cy="720080"/>
          </a:xfrm>
          <a:prstGeom prst="rightBrace">
            <a:avLst/>
          </a:prstGeom>
          <a:ln w="2222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Arrow 7"/>
          <p:cNvSpPr/>
          <p:nvPr/>
        </p:nvSpPr>
        <p:spPr>
          <a:xfrm>
            <a:off x="2627784" y="1916832"/>
            <a:ext cx="1152128" cy="360040"/>
          </a:xfrm>
          <a:prstGeom prst="lef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atomically</a:t>
            </a:r>
            <a:endParaRPr lang="en-US" sz="1400" b="1" dirty="0"/>
          </a:p>
        </p:txBody>
      </p:sp>
      <p:sp>
        <p:nvSpPr>
          <p:cNvPr id="9" name="Title 8"/>
          <p:cNvSpPr>
            <a:spLocks noGrp="1"/>
          </p:cNvSpPr>
          <p:nvPr>
            <p:ph type="title"/>
          </p:nvPr>
        </p:nvSpPr>
        <p:spPr/>
        <p:txBody>
          <a:bodyPr>
            <a:normAutofit fontScale="90000"/>
          </a:bodyPr>
          <a:lstStyle/>
          <a:p>
            <a:r>
              <a:rPr lang="en-US" dirty="0" smtClean="0"/>
              <a:t>How To: Blocking</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ectangle 4"/>
          <p:cNvSpPr>
            <a:spLocks noGrp="1" noChangeArrowheads="1"/>
          </p:cNvSpPr>
          <p:nvPr>
            <p:ph type="title"/>
          </p:nvPr>
        </p:nvSpPr>
        <p:spPr>
          <a:xfrm>
            <a:off x="468313" y="46038"/>
            <a:ext cx="8229600" cy="503237"/>
          </a:xfrm>
        </p:spPr>
        <p:txBody>
          <a:bodyPr vert="horz" lIns="91440" tIns="45720" rIns="91440" bIns="45720" rtlCol="0" anchor="ctr">
            <a:normAutofit fontScale="90000"/>
          </a:bodyPr>
          <a:lstStyle/>
          <a:p>
            <a:r>
              <a:rPr lang="en-US" sz="2900" dirty="0" smtClean="0"/>
              <a:t>Condition Variable: The Concept</a:t>
            </a:r>
          </a:p>
        </p:txBody>
      </p:sp>
      <p:sp>
        <p:nvSpPr>
          <p:cNvPr id="104" name="Text Box 5"/>
          <p:cNvSpPr txBox="1">
            <a:spLocks noChangeArrowheads="1"/>
          </p:cNvSpPr>
          <p:nvPr/>
        </p:nvSpPr>
        <p:spPr bwMode="auto">
          <a:xfrm>
            <a:off x="250824" y="487178"/>
            <a:ext cx="8893175" cy="3351687"/>
          </a:xfrm>
          <a:prstGeom prst="rect">
            <a:avLst/>
          </a:prstGeom>
          <a:noFill/>
          <a:ln w="12700" algn="ctr">
            <a:noFill/>
            <a:miter lim="800000"/>
            <a:headEnd/>
            <a:tailEnd type="none" w="lg" len="med"/>
          </a:ln>
        </p:spPr>
        <p:txBody>
          <a:bodyPr wrap="square">
            <a:spAutoFit/>
          </a:bodyPr>
          <a:lstStyle/>
          <a:p>
            <a:pPr>
              <a:lnSpc>
                <a:spcPct val="110000"/>
              </a:lnSpc>
            </a:pPr>
            <a:r>
              <a:rPr lang="en-US" sz="1400" b="1" dirty="0"/>
              <a:t>Condition  Variable </a:t>
            </a:r>
            <a:r>
              <a:rPr lang="en-US" sz="1400" dirty="0"/>
              <a:t>is a synchronization device that allows threads to suspend  execution  and  release  the</a:t>
            </a:r>
          </a:p>
          <a:p>
            <a:pPr>
              <a:lnSpc>
                <a:spcPct val="110000"/>
              </a:lnSpc>
            </a:pPr>
            <a:r>
              <a:rPr lang="en-US" sz="1400" dirty="0"/>
              <a:t>processors until shared data will be changed to have a desired state. </a:t>
            </a:r>
          </a:p>
          <a:p>
            <a:pPr>
              <a:lnSpc>
                <a:spcPct val="70000"/>
              </a:lnSpc>
            </a:pPr>
            <a:endParaRPr lang="en-US" sz="800" dirty="0"/>
          </a:p>
          <a:p>
            <a:pPr>
              <a:lnSpc>
                <a:spcPct val="110000"/>
              </a:lnSpc>
            </a:pPr>
            <a:r>
              <a:rPr lang="en-US" sz="1400" dirty="0"/>
              <a:t>The basic operations on Condition Variables are: </a:t>
            </a:r>
          </a:p>
          <a:p>
            <a:pPr>
              <a:lnSpc>
                <a:spcPct val="110000"/>
              </a:lnSpc>
              <a:buFontTx/>
              <a:buChar char="•"/>
            </a:pPr>
            <a:r>
              <a:rPr lang="en-US" sz="1400" dirty="0"/>
              <a:t> Wait for the specific state of shared data, suspending the thread execution until another thread changes the </a:t>
            </a:r>
          </a:p>
          <a:p>
            <a:pPr>
              <a:lnSpc>
                <a:spcPct val="110000"/>
              </a:lnSpc>
            </a:pPr>
            <a:r>
              <a:rPr lang="en-US" sz="1400" dirty="0"/>
              <a:t>   shared data and notifies (signals) the Condition Variable, that state is changed.</a:t>
            </a:r>
          </a:p>
          <a:p>
            <a:pPr>
              <a:lnSpc>
                <a:spcPct val="110000"/>
              </a:lnSpc>
              <a:buFontTx/>
              <a:buChar char="•"/>
            </a:pPr>
            <a:r>
              <a:rPr lang="en-US" sz="1400" dirty="0"/>
              <a:t> Notify one (signal) or all (broadcast) threads, waiting for specific condition, that shared data state is changed.</a:t>
            </a:r>
          </a:p>
          <a:p>
            <a:pPr>
              <a:lnSpc>
                <a:spcPct val="50000"/>
              </a:lnSpc>
            </a:pPr>
            <a:endParaRPr lang="en-US" sz="1400" dirty="0"/>
          </a:p>
          <a:p>
            <a:pPr>
              <a:lnSpc>
                <a:spcPct val="110000"/>
              </a:lnSpc>
            </a:pPr>
            <a:r>
              <a:rPr lang="en-US" sz="1400" dirty="0"/>
              <a:t>A Condition Variable is </a:t>
            </a:r>
            <a:r>
              <a:rPr lang="en-US" sz="1400" u="sng" dirty="0"/>
              <a:t>stateless signaling device</a:t>
            </a:r>
            <a:r>
              <a:rPr lang="en-US" sz="1400" dirty="0"/>
              <a:t>. </a:t>
            </a:r>
            <a:r>
              <a:rPr lang="en-US" sz="1400" dirty="0" smtClean="0"/>
              <a:t>Notification </a:t>
            </a:r>
            <a:r>
              <a:rPr lang="en-US" sz="1400" dirty="0"/>
              <a:t>(signal) does not change the state of</a:t>
            </a:r>
          </a:p>
          <a:p>
            <a:pPr>
              <a:lnSpc>
                <a:spcPct val="110000"/>
              </a:lnSpc>
            </a:pPr>
            <a:r>
              <a:rPr lang="en-US" sz="1400" dirty="0" smtClean="0"/>
              <a:t>device. It affects only the thread(s), that </a:t>
            </a:r>
            <a:r>
              <a:rPr lang="en-US" sz="1400" dirty="0"/>
              <a:t>are waiting on this Condition Variable in the moment of notification (signal).</a:t>
            </a:r>
          </a:p>
          <a:p>
            <a:pPr>
              <a:lnSpc>
                <a:spcPct val="40000"/>
              </a:lnSpc>
            </a:pPr>
            <a:endParaRPr lang="en-US" sz="1400" dirty="0"/>
          </a:p>
          <a:p>
            <a:pPr>
              <a:lnSpc>
                <a:spcPct val="110000"/>
              </a:lnSpc>
            </a:pPr>
            <a:r>
              <a:rPr lang="en-US" sz="1400" u="sng" dirty="0"/>
              <a:t>A Condition Variable must always be associated with a Mutex</a:t>
            </a:r>
            <a:r>
              <a:rPr lang="en-US" sz="1400" dirty="0"/>
              <a:t>, to  avoid the race condition where a  thread prepares to wait on a Condition Variable and another thread notifies (signals) the condition just  before the first thread actually waits on it</a:t>
            </a:r>
            <a:r>
              <a:rPr lang="en-US" sz="1400" dirty="0" smtClean="0"/>
              <a:t>.</a:t>
            </a:r>
          </a:p>
          <a:p>
            <a:pPr>
              <a:lnSpc>
                <a:spcPct val="110000"/>
              </a:lnSpc>
            </a:pPr>
            <a:endParaRPr lang="en-US" sz="800" dirty="0" smtClean="0"/>
          </a:p>
          <a:p>
            <a:pPr>
              <a:lnSpc>
                <a:spcPct val="110000"/>
              </a:lnSpc>
            </a:pPr>
            <a:r>
              <a:rPr lang="en-US" sz="1400" dirty="0" smtClean="0"/>
              <a:t>Being awaken after Wait, the thread always must </a:t>
            </a:r>
            <a:r>
              <a:rPr lang="en-US" sz="1400" u="sng" dirty="0" smtClean="0"/>
              <a:t>re-evaluate its condition</a:t>
            </a:r>
          </a:p>
        </p:txBody>
      </p:sp>
      <p:sp>
        <p:nvSpPr>
          <p:cNvPr id="105" name="Rectangle 6"/>
          <p:cNvSpPr>
            <a:spLocks noChangeArrowheads="1"/>
          </p:cNvSpPr>
          <p:nvPr/>
        </p:nvSpPr>
        <p:spPr bwMode="auto">
          <a:xfrm>
            <a:off x="250825" y="4653781"/>
            <a:ext cx="1368425" cy="1728788"/>
          </a:xfrm>
          <a:prstGeom prst="rect">
            <a:avLst/>
          </a:prstGeom>
          <a:solidFill>
            <a:schemeClr val="bg1"/>
          </a:solidFill>
          <a:ln w="12700" algn="ctr">
            <a:solidFill>
              <a:schemeClr val="tx1"/>
            </a:solidFill>
            <a:miter lim="800000"/>
            <a:headEnd/>
            <a:tailEnd type="none" w="lg" len="med"/>
          </a:ln>
        </p:spPr>
        <p:txBody>
          <a:bodyPr anchor="ctr">
            <a:spAutoFit/>
          </a:bodyPr>
          <a:lstStyle/>
          <a:p>
            <a:endParaRPr lang="he-IL"/>
          </a:p>
        </p:txBody>
      </p:sp>
      <p:grpSp>
        <p:nvGrpSpPr>
          <p:cNvPr id="106" name="Group 7"/>
          <p:cNvGrpSpPr>
            <a:grpSpLocks/>
          </p:cNvGrpSpPr>
          <p:nvPr/>
        </p:nvGrpSpPr>
        <p:grpSpPr bwMode="auto">
          <a:xfrm>
            <a:off x="323850" y="4725219"/>
            <a:ext cx="1511300" cy="244475"/>
            <a:chOff x="566" y="3067"/>
            <a:chExt cx="726" cy="154"/>
          </a:xfrm>
        </p:grpSpPr>
        <p:sp>
          <p:nvSpPr>
            <p:cNvPr id="107" name="Rectangle 8"/>
            <p:cNvSpPr>
              <a:spLocks noChangeArrowheads="1"/>
            </p:cNvSpPr>
            <p:nvPr/>
          </p:nvSpPr>
          <p:spPr bwMode="auto">
            <a:xfrm>
              <a:off x="567" y="3067"/>
              <a:ext cx="589" cy="136"/>
            </a:xfrm>
            <a:prstGeom prst="rect">
              <a:avLst/>
            </a:prstGeom>
            <a:solidFill>
              <a:schemeClr val="bg1"/>
            </a:solidFill>
            <a:ln w="12700" algn="ctr">
              <a:solidFill>
                <a:schemeClr val="tx1"/>
              </a:solidFill>
              <a:miter lim="800000"/>
              <a:headEnd/>
              <a:tailEnd type="none" w="lg" len="med"/>
            </a:ln>
          </p:spPr>
          <p:txBody>
            <a:bodyPr wrap="none" anchor="ctr">
              <a:spAutoFit/>
            </a:bodyPr>
            <a:lstStyle/>
            <a:p>
              <a:endParaRPr lang="he-IL"/>
            </a:p>
          </p:txBody>
        </p:sp>
        <p:sp>
          <p:nvSpPr>
            <p:cNvPr id="108" name="Text Box 9"/>
            <p:cNvSpPr txBox="1">
              <a:spLocks noChangeArrowheads="1"/>
            </p:cNvSpPr>
            <p:nvPr/>
          </p:nvSpPr>
          <p:spPr bwMode="auto">
            <a:xfrm>
              <a:off x="566" y="3067"/>
              <a:ext cx="726" cy="154"/>
            </a:xfrm>
            <a:prstGeom prst="rect">
              <a:avLst/>
            </a:prstGeom>
            <a:noFill/>
            <a:ln w="12700" algn="ctr">
              <a:noFill/>
              <a:miter lim="800000"/>
              <a:headEnd/>
              <a:tailEnd type="none" w="lg" len="med"/>
            </a:ln>
          </p:spPr>
          <p:txBody>
            <a:bodyPr>
              <a:spAutoFit/>
            </a:bodyPr>
            <a:lstStyle/>
            <a:p>
              <a:pPr>
                <a:spcBef>
                  <a:spcPct val="50000"/>
                </a:spcBef>
              </a:pPr>
              <a:r>
                <a:rPr lang="en-US" sz="1000"/>
                <a:t>Mutex.         Lock</a:t>
              </a:r>
            </a:p>
          </p:txBody>
        </p:sp>
      </p:grpSp>
      <p:grpSp>
        <p:nvGrpSpPr>
          <p:cNvPr id="109" name="Group 10"/>
          <p:cNvGrpSpPr>
            <a:grpSpLocks/>
          </p:cNvGrpSpPr>
          <p:nvPr/>
        </p:nvGrpSpPr>
        <p:grpSpPr bwMode="auto">
          <a:xfrm>
            <a:off x="325438" y="6065069"/>
            <a:ext cx="1509712" cy="244475"/>
            <a:chOff x="566" y="3067"/>
            <a:chExt cx="726" cy="154"/>
          </a:xfrm>
        </p:grpSpPr>
        <p:sp>
          <p:nvSpPr>
            <p:cNvPr id="110" name="Rectangle 11"/>
            <p:cNvSpPr>
              <a:spLocks noChangeArrowheads="1"/>
            </p:cNvSpPr>
            <p:nvPr/>
          </p:nvSpPr>
          <p:spPr bwMode="auto">
            <a:xfrm>
              <a:off x="567" y="3067"/>
              <a:ext cx="589" cy="136"/>
            </a:xfrm>
            <a:prstGeom prst="rect">
              <a:avLst/>
            </a:prstGeom>
            <a:solidFill>
              <a:schemeClr val="bg1"/>
            </a:solidFill>
            <a:ln w="12700" algn="ctr">
              <a:solidFill>
                <a:schemeClr val="tx1"/>
              </a:solidFill>
              <a:miter lim="800000"/>
              <a:headEnd/>
              <a:tailEnd type="none" w="lg" len="med"/>
            </a:ln>
          </p:spPr>
          <p:txBody>
            <a:bodyPr wrap="none" anchor="ctr">
              <a:spAutoFit/>
            </a:bodyPr>
            <a:lstStyle/>
            <a:p>
              <a:endParaRPr lang="he-IL"/>
            </a:p>
          </p:txBody>
        </p:sp>
        <p:sp>
          <p:nvSpPr>
            <p:cNvPr id="111" name="Text Box 12"/>
            <p:cNvSpPr txBox="1">
              <a:spLocks noChangeArrowheads="1"/>
            </p:cNvSpPr>
            <p:nvPr/>
          </p:nvSpPr>
          <p:spPr bwMode="auto">
            <a:xfrm>
              <a:off x="566" y="3067"/>
              <a:ext cx="726" cy="154"/>
            </a:xfrm>
            <a:prstGeom prst="rect">
              <a:avLst/>
            </a:prstGeom>
            <a:noFill/>
            <a:ln w="12700" algn="ctr">
              <a:noFill/>
              <a:miter lim="800000"/>
              <a:headEnd/>
              <a:tailEnd type="none" w="lg" len="med"/>
            </a:ln>
          </p:spPr>
          <p:txBody>
            <a:bodyPr>
              <a:spAutoFit/>
            </a:bodyPr>
            <a:lstStyle/>
            <a:p>
              <a:pPr>
                <a:spcBef>
                  <a:spcPct val="50000"/>
                </a:spcBef>
              </a:pPr>
              <a:r>
                <a:rPr lang="en-US" sz="1000"/>
                <a:t>Mutex.        Unlock</a:t>
              </a:r>
            </a:p>
          </p:txBody>
        </p:sp>
      </p:grpSp>
      <p:sp>
        <p:nvSpPr>
          <p:cNvPr id="112" name="AutoShape 13"/>
          <p:cNvSpPr>
            <a:spLocks noChangeArrowheads="1"/>
          </p:cNvSpPr>
          <p:nvPr/>
        </p:nvSpPr>
        <p:spPr bwMode="auto">
          <a:xfrm>
            <a:off x="827088" y="4293419"/>
            <a:ext cx="287337" cy="1081087"/>
          </a:xfrm>
          <a:prstGeom prst="downArrow">
            <a:avLst>
              <a:gd name="adj1" fmla="val 50000"/>
              <a:gd name="adj2" fmla="val 94061"/>
            </a:avLst>
          </a:prstGeom>
          <a:pattFill prst="dkHorz">
            <a:fgClr>
              <a:srgbClr val="000000"/>
            </a:fgClr>
            <a:bgClr>
              <a:srgbClr val="FFFFFF"/>
            </a:bgClr>
          </a:pattFill>
          <a:ln w="12700" algn="ctr">
            <a:solidFill>
              <a:schemeClr val="tx1"/>
            </a:solidFill>
            <a:miter lim="800000"/>
            <a:headEnd/>
            <a:tailEnd type="none" w="lg" len="med"/>
          </a:ln>
        </p:spPr>
        <p:txBody>
          <a:bodyPr anchor="ctr">
            <a:spAutoFit/>
          </a:bodyPr>
          <a:lstStyle/>
          <a:p>
            <a:endParaRPr lang="he-IL"/>
          </a:p>
        </p:txBody>
      </p:sp>
      <p:grpSp>
        <p:nvGrpSpPr>
          <p:cNvPr id="113" name="Group 14"/>
          <p:cNvGrpSpPr>
            <a:grpSpLocks/>
          </p:cNvGrpSpPr>
          <p:nvPr/>
        </p:nvGrpSpPr>
        <p:grpSpPr bwMode="auto">
          <a:xfrm>
            <a:off x="1408113" y="4293419"/>
            <a:ext cx="715962" cy="320675"/>
            <a:chOff x="1066" y="2840"/>
            <a:chExt cx="451" cy="202"/>
          </a:xfrm>
        </p:grpSpPr>
        <p:sp>
          <p:nvSpPr>
            <p:cNvPr id="114" name="Oval 15"/>
            <p:cNvSpPr>
              <a:spLocks noChangeArrowheads="1"/>
            </p:cNvSpPr>
            <p:nvPr/>
          </p:nvSpPr>
          <p:spPr bwMode="auto">
            <a:xfrm>
              <a:off x="1066" y="2840"/>
              <a:ext cx="451" cy="202"/>
            </a:xfrm>
            <a:prstGeom prst="ellipse">
              <a:avLst/>
            </a:prstGeom>
            <a:pattFill prst="dkHorz">
              <a:fgClr>
                <a:srgbClr val="000000"/>
              </a:fgClr>
              <a:bgClr>
                <a:srgbClr val="FFFFFF"/>
              </a:bgClr>
            </a:pattFill>
            <a:ln w="12700" algn="ctr">
              <a:solidFill>
                <a:schemeClr val="tx1"/>
              </a:solidFill>
              <a:round/>
              <a:headEnd/>
              <a:tailEnd type="none" w="lg" len="med"/>
            </a:ln>
          </p:spPr>
          <p:txBody>
            <a:bodyPr wrap="none" anchor="ctr">
              <a:spAutoFit/>
            </a:bodyPr>
            <a:lstStyle/>
            <a:p>
              <a:pPr algn="ctr"/>
              <a:r>
                <a:rPr lang="en-US" sz="1000"/>
                <a:t>Mutex</a:t>
              </a:r>
            </a:p>
          </p:txBody>
        </p:sp>
        <p:sp>
          <p:nvSpPr>
            <p:cNvPr id="115" name="Rectangle 16"/>
            <p:cNvSpPr>
              <a:spLocks noChangeArrowheads="1"/>
            </p:cNvSpPr>
            <p:nvPr/>
          </p:nvSpPr>
          <p:spPr bwMode="auto">
            <a:xfrm>
              <a:off x="1156" y="2886"/>
              <a:ext cx="272" cy="90"/>
            </a:xfrm>
            <a:prstGeom prst="rect">
              <a:avLst/>
            </a:prstGeom>
            <a:solidFill>
              <a:schemeClr val="bg1"/>
            </a:solidFill>
            <a:ln w="12700" algn="ctr">
              <a:solidFill>
                <a:schemeClr val="bg1"/>
              </a:solidFill>
              <a:miter lim="800000"/>
              <a:headEnd/>
              <a:tailEnd type="none" w="lg" len="med"/>
            </a:ln>
          </p:spPr>
          <p:txBody>
            <a:bodyPr anchor="ctr">
              <a:spAutoFit/>
            </a:bodyPr>
            <a:lstStyle/>
            <a:p>
              <a:endParaRPr lang="he-IL"/>
            </a:p>
          </p:txBody>
        </p:sp>
        <p:sp>
          <p:nvSpPr>
            <p:cNvPr id="116" name="Text Box 17"/>
            <p:cNvSpPr txBox="1">
              <a:spLocks noChangeArrowheads="1"/>
            </p:cNvSpPr>
            <p:nvPr/>
          </p:nvSpPr>
          <p:spPr bwMode="auto">
            <a:xfrm>
              <a:off x="1129" y="2858"/>
              <a:ext cx="363" cy="144"/>
            </a:xfrm>
            <a:prstGeom prst="rect">
              <a:avLst/>
            </a:prstGeom>
            <a:noFill/>
            <a:ln w="12700" algn="ctr">
              <a:noFill/>
              <a:miter lim="800000"/>
              <a:headEnd/>
              <a:tailEnd type="none" w="lg" len="med"/>
            </a:ln>
          </p:spPr>
          <p:txBody>
            <a:bodyPr>
              <a:spAutoFit/>
            </a:bodyPr>
            <a:lstStyle/>
            <a:p>
              <a:pPr>
                <a:spcBef>
                  <a:spcPct val="50000"/>
                </a:spcBef>
              </a:pPr>
              <a:r>
                <a:rPr lang="en-US" sz="900"/>
                <a:t>Mutex</a:t>
              </a:r>
            </a:p>
          </p:txBody>
        </p:sp>
      </p:grpSp>
      <p:sp>
        <p:nvSpPr>
          <p:cNvPr id="117" name="Text Box 18"/>
          <p:cNvSpPr txBox="1">
            <a:spLocks noChangeArrowheads="1"/>
          </p:cNvSpPr>
          <p:nvPr/>
        </p:nvSpPr>
        <p:spPr bwMode="auto">
          <a:xfrm>
            <a:off x="611188" y="4077519"/>
            <a:ext cx="865187" cy="244475"/>
          </a:xfrm>
          <a:prstGeom prst="rect">
            <a:avLst/>
          </a:prstGeom>
          <a:noFill/>
          <a:ln w="12700" algn="ctr">
            <a:noFill/>
            <a:miter lim="800000"/>
            <a:headEnd/>
            <a:tailEnd type="none" w="lg" len="med"/>
          </a:ln>
        </p:spPr>
        <p:txBody>
          <a:bodyPr>
            <a:spAutoFit/>
          </a:bodyPr>
          <a:lstStyle/>
          <a:p>
            <a:pPr>
              <a:spcBef>
                <a:spcPct val="50000"/>
              </a:spcBef>
            </a:pPr>
            <a:r>
              <a:rPr lang="en-US" sz="1000"/>
              <a:t>Thread 1</a:t>
            </a:r>
          </a:p>
        </p:txBody>
      </p:sp>
      <p:sp>
        <p:nvSpPr>
          <p:cNvPr id="118" name="Text Box 19"/>
          <p:cNvSpPr txBox="1">
            <a:spLocks noChangeArrowheads="1"/>
          </p:cNvSpPr>
          <p:nvPr/>
        </p:nvSpPr>
        <p:spPr bwMode="auto">
          <a:xfrm>
            <a:off x="2051050" y="4077519"/>
            <a:ext cx="865188" cy="244475"/>
          </a:xfrm>
          <a:prstGeom prst="rect">
            <a:avLst/>
          </a:prstGeom>
          <a:noFill/>
          <a:ln w="12700" algn="ctr">
            <a:noFill/>
            <a:miter lim="800000"/>
            <a:headEnd/>
            <a:tailEnd type="none" w="lg" len="med"/>
          </a:ln>
        </p:spPr>
        <p:txBody>
          <a:bodyPr>
            <a:spAutoFit/>
          </a:bodyPr>
          <a:lstStyle/>
          <a:p>
            <a:pPr>
              <a:spcBef>
                <a:spcPct val="50000"/>
              </a:spcBef>
            </a:pPr>
            <a:r>
              <a:rPr lang="en-US" sz="1000"/>
              <a:t>Thread 2</a:t>
            </a:r>
          </a:p>
        </p:txBody>
      </p:sp>
      <p:sp>
        <p:nvSpPr>
          <p:cNvPr id="119" name="Rectangle 20"/>
          <p:cNvSpPr>
            <a:spLocks noChangeArrowheads="1"/>
          </p:cNvSpPr>
          <p:nvPr/>
        </p:nvSpPr>
        <p:spPr bwMode="auto">
          <a:xfrm>
            <a:off x="1763713" y="4653781"/>
            <a:ext cx="1152525" cy="1728788"/>
          </a:xfrm>
          <a:prstGeom prst="rect">
            <a:avLst/>
          </a:prstGeom>
          <a:solidFill>
            <a:schemeClr val="bg1"/>
          </a:solidFill>
          <a:ln w="12700" algn="ctr">
            <a:solidFill>
              <a:schemeClr val="tx1"/>
            </a:solidFill>
            <a:miter lim="800000"/>
            <a:headEnd/>
            <a:tailEnd type="none" w="lg" len="med"/>
          </a:ln>
        </p:spPr>
        <p:txBody>
          <a:bodyPr anchor="ctr">
            <a:spAutoFit/>
          </a:bodyPr>
          <a:lstStyle/>
          <a:p>
            <a:endParaRPr lang="he-IL"/>
          </a:p>
        </p:txBody>
      </p:sp>
      <p:grpSp>
        <p:nvGrpSpPr>
          <p:cNvPr id="120" name="Group 21"/>
          <p:cNvGrpSpPr>
            <a:grpSpLocks/>
          </p:cNvGrpSpPr>
          <p:nvPr/>
        </p:nvGrpSpPr>
        <p:grpSpPr bwMode="auto">
          <a:xfrm>
            <a:off x="1836738" y="4725219"/>
            <a:ext cx="1150937" cy="244475"/>
            <a:chOff x="566" y="3067"/>
            <a:chExt cx="726" cy="154"/>
          </a:xfrm>
        </p:grpSpPr>
        <p:sp>
          <p:nvSpPr>
            <p:cNvPr id="121" name="Rectangle 22"/>
            <p:cNvSpPr>
              <a:spLocks noChangeArrowheads="1"/>
            </p:cNvSpPr>
            <p:nvPr/>
          </p:nvSpPr>
          <p:spPr bwMode="auto">
            <a:xfrm>
              <a:off x="567" y="3067"/>
              <a:ext cx="589" cy="136"/>
            </a:xfrm>
            <a:prstGeom prst="rect">
              <a:avLst/>
            </a:prstGeom>
            <a:solidFill>
              <a:schemeClr val="bg1"/>
            </a:solidFill>
            <a:ln w="12700" algn="ctr">
              <a:solidFill>
                <a:schemeClr val="tx1"/>
              </a:solidFill>
              <a:miter lim="800000"/>
              <a:headEnd/>
              <a:tailEnd type="none" w="lg" len="med"/>
            </a:ln>
          </p:spPr>
          <p:txBody>
            <a:bodyPr wrap="none" anchor="ctr">
              <a:spAutoFit/>
            </a:bodyPr>
            <a:lstStyle/>
            <a:p>
              <a:endParaRPr lang="he-IL"/>
            </a:p>
          </p:txBody>
        </p:sp>
        <p:sp>
          <p:nvSpPr>
            <p:cNvPr id="122" name="Text Box 23"/>
            <p:cNvSpPr txBox="1">
              <a:spLocks noChangeArrowheads="1"/>
            </p:cNvSpPr>
            <p:nvPr/>
          </p:nvSpPr>
          <p:spPr bwMode="auto">
            <a:xfrm>
              <a:off x="566" y="3067"/>
              <a:ext cx="726" cy="154"/>
            </a:xfrm>
            <a:prstGeom prst="rect">
              <a:avLst/>
            </a:prstGeom>
            <a:noFill/>
            <a:ln w="12700" algn="ctr">
              <a:noFill/>
              <a:miter lim="800000"/>
              <a:headEnd/>
              <a:tailEnd type="none" w="lg" len="med"/>
            </a:ln>
          </p:spPr>
          <p:txBody>
            <a:bodyPr>
              <a:spAutoFit/>
            </a:bodyPr>
            <a:lstStyle/>
            <a:p>
              <a:pPr>
                <a:spcBef>
                  <a:spcPct val="50000"/>
                </a:spcBef>
              </a:pPr>
              <a:r>
                <a:rPr lang="en-US" sz="1000"/>
                <a:t>Mutex. Lock</a:t>
              </a:r>
            </a:p>
          </p:txBody>
        </p:sp>
      </p:grpSp>
      <p:grpSp>
        <p:nvGrpSpPr>
          <p:cNvPr id="123" name="Group 24"/>
          <p:cNvGrpSpPr>
            <a:grpSpLocks/>
          </p:cNvGrpSpPr>
          <p:nvPr/>
        </p:nvGrpSpPr>
        <p:grpSpPr bwMode="auto">
          <a:xfrm>
            <a:off x="1835150" y="6093644"/>
            <a:ext cx="1225550" cy="244475"/>
            <a:chOff x="566" y="3067"/>
            <a:chExt cx="726" cy="154"/>
          </a:xfrm>
        </p:grpSpPr>
        <p:sp>
          <p:nvSpPr>
            <p:cNvPr id="124" name="Rectangle 25"/>
            <p:cNvSpPr>
              <a:spLocks noChangeArrowheads="1"/>
            </p:cNvSpPr>
            <p:nvPr/>
          </p:nvSpPr>
          <p:spPr bwMode="auto">
            <a:xfrm>
              <a:off x="567" y="3067"/>
              <a:ext cx="589" cy="136"/>
            </a:xfrm>
            <a:prstGeom prst="rect">
              <a:avLst/>
            </a:prstGeom>
            <a:solidFill>
              <a:schemeClr val="bg1"/>
            </a:solidFill>
            <a:ln w="12700" algn="ctr">
              <a:solidFill>
                <a:schemeClr val="tx1"/>
              </a:solidFill>
              <a:miter lim="800000"/>
              <a:headEnd/>
              <a:tailEnd type="none" w="lg" len="med"/>
            </a:ln>
          </p:spPr>
          <p:txBody>
            <a:bodyPr wrap="none" anchor="ctr">
              <a:spAutoFit/>
            </a:bodyPr>
            <a:lstStyle/>
            <a:p>
              <a:endParaRPr lang="he-IL"/>
            </a:p>
          </p:txBody>
        </p:sp>
        <p:sp>
          <p:nvSpPr>
            <p:cNvPr id="125" name="Text Box 26"/>
            <p:cNvSpPr txBox="1">
              <a:spLocks noChangeArrowheads="1"/>
            </p:cNvSpPr>
            <p:nvPr/>
          </p:nvSpPr>
          <p:spPr bwMode="auto">
            <a:xfrm>
              <a:off x="566" y="3067"/>
              <a:ext cx="726" cy="154"/>
            </a:xfrm>
            <a:prstGeom prst="rect">
              <a:avLst/>
            </a:prstGeom>
            <a:noFill/>
            <a:ln w="12700" algn="ctr">
              <a:noFill/>
              <a:miter lim="800000"/>
              <a:headEnd/>
              <a:tailEnd type="none" w="lg" len="med"/>
            </a:ln>
          </p:spPr>
          <p:txBody>
            <a:bodyPr>
              <a:spAutoFit/>
            </a:bodyPr>
            <a:lstStyle/>
            <a:p>
              <a:pPr>
                <a:spcBef>
                  <a:spcPct val="50000"/>
                </a:spcBef>
              </a:pPr>
              <a:r>
                <a:rPr lang="en-US" sz="1000"/>
                <a:t>Mutex. Unlock</a:t>
              </a:r>
            </a:p>
          </p:txBody>
        </p:sp>
      </p:grpSp>
      <p:sp>
        <p:nvSpPr>
          <p:cNvPr id="126" name="AutoShape 27"/>
          <p:cNvSpPr>
            <a:spLocks noChangeArrowheads="1"/>
          </p:cNvSpPr>
          <p:nvPr/>
        </p:nvSpPr>
        <p:spPr bwMode="auto">
          <a:xfrm>
            <a:off x="2266950" y="4293419"/>
            <a:ext cx="287338" cy="433387"/>
          </a:xfrm>
          <a:prstGeom prst="downArrow">
            <a:avLst>
              <a:gd name="adj1" fmla="val 50278"/>
              <a:gd name="adj2" fmla="val 70715"/>
            </a:avLst>
          </a:prstGeom>
          <a:pattFill prst="dkVert">
            <a:fgClr>
              <a:srgbClr val="000000"/>
            </a:fgClr>
            <a:bgClr>
              <a:srgbClr val="FFFFFF"/>
            </a:bgClr>
          </a:pattFill>
          <a:ln w="12700" algn="ctr">
            <a:solidFill>
              <a:schemeClr val="tx1"/>
            </a:solidFill>
            <a:miter lim="800000"/>
            <a:headEnd/>
            <a:tailEnd type="none" w="lg" len="med"/>
          </a:ln>
        </p:spPr>
        <p:txBody>
          <a:bodyPr anchor="ctr">
            <a:spAutoFit/>
          </a:bodyPr>
          <a:lstStyle/>
          <a:p>
            <a:endParaRPr lang="he-IL"/>
          </a:p>
        </p:txBody>
      </p:sp>
      <p:sp>
        <p:nvSpPr>
          <p:cNvPr id="127" name="Line 28"/>
          <p:cNvSpPr>
            <a:spLocks noChangeShapeType="1"/>
          </p:cNvSpPr>
          <p:nvPr/>
        </p:nvSpPr>
        <p:spPr bwMode="auto">
          <a:xfrm flipH="1">
            <a:off x="1042988" y="4437881"/>
            <a:ext cx="360362" cy="0"/>
          </a:xfrm>
          <a:prstGeom prst="line">
            <a:avLst/>
          </a:prstGeom>
          <a:noFill/>
          <a:ln w="12700">
            <a:solidFill>
              <a:schemeClr val="tx1"/>
            </a:solidFill>
            <a:round/>
            <a:headEnd/>
            <a:tailEnd type="stealth" w="lg" len="med"/>
          </a:ln>
        </p:spPr>
        <p:txBody>
          <a:bodyPr anchor="ctr">
            <a:spAutoFit/>
          </a:bodyPr>
          <a:lstStyle/>
          <a:p>
            <a:endParaRPr lang="en-US"/>
          </a:p>
        </p:txBody>
      </p:sp>
      <p:sp>
        <p:nvSpPr>
          <p:cNvPr id="128" name="Text Box 29"/>
          <p:cNvSpPr txBox="1">
            <a:spLocks noChangeArrowheads="1"/>
          </p:cNvSpPr>
          <p:nvPr/>
        </p:nvSpPr>
        <p:spPr bwMode="auto">
          <a:xfrm>
            <a:off x="1014413" y="4221981"/>
            <a:ext cx="576262" cy="228600"/>
          </a:xfrm>
          <a:prstGeom prst="rect">
            <a:avLst/>
          </a:prstGeom>
          <a:noFill/>
          <a:ln w="12700" algn="ctr">
            <a:noFill/>
            <a:miter lim="800000"/>
            <a:headEnd/>
            <a:tailEnd type="none" w="lg" len="med"/>
          </a:ln>
        </p:spPr>
        <p:txBody>
          <a:bodyPr>
            <a:spAutoFit/>
          </a:bodyPr>
          <a:lstStyle/>
          <a:p>
            <a:pPr>
              <a:spcBef>
                <a:spcPct val="50000"/>
              </a:spcBef>
            </a:pPr>
            <a:r>
              <a:rPr lang="en-US" sz="900"/>
              <a:t>owner</a:t>
            </a:r>
          </a:p>
        </p:txBody>
      </p:sp>
      <p:grpSp>
        <p:nvGrpSpPr>
          <p:cNvPr id="129" name="Group 34"/>
          <p:cNvGrpSpPr>
            <a:grpSpLocks/>
          </p:cNvGrpSpPr>
          <p:nvPr/>
        </p:nvGrpSpPr>
        <p:grpSpPr bwMode="auto">
          <a:xfrm>
            <a:off x="1436688" y="3933056"/>
            <a:ext cx="719137" cy="288925"/>
            <a:chOff x="2109" y="3339"/>
            <a:chExt cx="453" cy="182"/>
          </a:xfrm>
        </p:grpSpPr>
        <p:sp>
          <p:nvSpPr>
            <p:cNvPr id="130" name="AutoShape 33"/>
            <p:cNvSpPr>
              <a:spLocks noChangeArrowheads="1"/>
            </p:cNvSpPr>
            <p:nvPr/>
          </p:nvSpPr>
          <p:spPr bwMode="auto">
            <a:xfrm>
              <a:off x="2109" y="3339"/>
              <a:ext cx="408" cy="182"/>
            </a:xfrm>
            <a:prstGeom prst="roundRect">
              <a:avLst>
                <a:gd name="adj" fmla="val 49449"/>
              </a:avLst>
            </a:prstGeom>
            <a:solidFill>
              <a:schemeClr val="bg1"/>
            </a:solidFill>
            <a:ln w="12700" algn="ctr">
              <a:solidFill>
                <a:schemeClr val="tx1"/>
              </a:solidFill>
              <a:round/>
              <a:headEnd/>
              <a:tailEnd type="none" w="lg" len="med"/>
            </a:ln>
          </p:spPr>
          <p:txBody>
            <a:bodyPr wrap="none" anchor="ctr">
              <a:spAutoFit/>
            </a:bodyPr>
            <a:lstStyle/>
            <a:p>
              <a:endParaRPr lang="he-IL"/>
            </a:p>
          </p:txBody>
        </p:sp>
        <p:sp>
          <p:nvSpPr>
            <p:cNvPr id="131" name="Text Box 32"/>
            <p:cNvSpPr txBox="1">
              <a:spLocks noChangeArrowheads="1"/>
            </p:cNvSpPr>
            <p:nvPr/>
          </p:nvSpPr>
          <p:spPr bwMode="auto">
            <a:xfrm>
              <a:off x="2109" y="3357"/>
              <a:ext cx="453" cy="144"/>
            </a:xfrm>
            <a:prstGeom prst="rect">
              <a:avLst/>
            </a:prstGeom>
            <a:noFill/>
            <a:ln w="12700" algn="ctr">
              <a:noFill/>
              <a:miter lim="800000"/>
              <a:headEnd/>
              <a:tailEnd type="none" w="lg" len="med"/>
            </a:ln>
          </p:spPr>
          <p:txBody>
            <a:bodyPr>
              <a:spAutoFit/>
            </a:bodyPr>
            <a:lstStyle/>
            <a:p>
              <a:pPr>
                <a:spcBef>
                  <a:spcPct val="50000"/>
                </a:spcBef>
              </a:pPr>
              <a:r>
                <a:rPr lang="en-US" sz="900"/>
                <a:t>CondVar</a:t>
              </a:r>
            </a:p>
          </p:txBody>
        </p:sp>
      </p:grpSp>
      <p:sp>
        <p:nvSpPr>
          <p:cNvPr id="132" name="Text Box 35"/>
          <p:cNvSpPr txBox="1">
            <a:spLocks noChangeArrowheads="1"/>
          </p:cNvSpPr>
          <p:nvPr/>
        </p:nvSpPr>
        <p:spPr bwMode="auto">
          <a:xfrm>
            <a:off x="177800" y="5301481"/>
            <a:ext cx="1584325" cy="473075"/>
          </a:xfrm>
          <a:prstGeom prst="rect">
            <a:avLst/>
          </a:prstGeom>
          <a:noFill/>
          <a:ln w="12700" algn="ctr">
            <a:noFill/>
            <a:miter lim="800000"/>
            <a:headEnd/>
            <a:tailEnd type="none" w="lg" len="med"/>
          </a:ln>
        </p:spPr>
        <p:txBody>
          <a:bodyPr>
            <a:spAutoFit/>
          </a:bodyPr>
          <a:lstStyle/>
          <a:p>
            <a:pPr>
              <a:spcBef>
                <a:spcPct val="50000"/>
              </a:spcBef>
            </a:pPr>
            <a:r>
              <a:rPr lang="en-US" sz="1000"/>
              <a:t>State NOT      Fitting</a:t>
            </a:r>
          </a:p>
          <a:p>
            <a:pPr>
              <a:spcBef>
                <a:spcPct val="50000"/>
              </a:spcBef>
            </a:pPr>
            <a:r>
              <a:rPr lang="en-US" sz="1000"/>
              <a:t>CondVar.Wait(Mutex)</a:t>
            </a:r>
          </a:p>
        </p:txBody>
      </p:sp>
      <p:sp>
        <p:nvSpPr>
          <p:cNvPr id="133" name="Rectangle 36"/>
          <p:cNvSpPr>
            <a:spLocks noChangeArrowheads="1"/>
          </p:cNvSpPr>
          <p:nvPr/>
        </p:nvSpPr>
        <p:spPr bwMode="auto">
          <a:xfrm>
            <a:off x="250825" y="5552306"/>
            <a:ext cx="1368425" cy="215900"/>
          </a:xfrm>
          <a:prstGeom prst="rect">
            <a:avLst/>
          </a:prstGeom>
          <a:noFill/>
          <a:ln w="12700" algn="ctr">
            <a:solidFill>
              <a:schemeClr val="tx1"/>
            </a:solidFill>
            <a:miter lim="800000"/>
            <a:headEnd/>
            <a:tailEnd type="none" w="lg" len="med"/>
          </a:ln>
        </p:spPr>
        <p:txBody>
          <a:bodyPr anchor="ctr">
            <a:spAutoFit/>
          </a:bodyPr>
          <a:lstStyle/>
          <a:p>
            <a:endParaRPr lang="he-IL"/>
          </a:p>
        </p:txBody>
      </p:sp>
      <p:sp>
        <p:nvSpPr>
          <p:cNvPr id="134" name="Rectangle 66"/>
          <p:cNvSpPr>
            <a:spLocks noChangeArrowheads="1"/>
          </p:cNvSpPr>
          <p:nvPr/>
        </p:nvSpPr>
        <p:spPr bwMode="auto">
          <a:xfrm>
            <a:off x="2987675" y="4653781"/>
            <a:ext cx="1368425" cy="1728788"/>
          </a:xfrm>
          <a:prstGeom prst="rect">
            <a:avLst/>
          </a:prstGeom>
          <a:solidFill>
            <a:schemeClr val="bg1"/>
          </a:solidFill>
          <a:ln w="12700" algn="ctr">
            <a:solidFill>
              <a:schemeClr val="tx1"/>
            </a:solidFill>
            <a:miter lim="800000"/>
            <a:headEnd/>
            <a:tailEnd type="none" w="lg" len="med"/>
          </a:ln>
        </p:spPr>
        <p:txBody>
          <a:bodyPr anchor="ctr">
            <a:spAutoFit/>
          </a:bodyPr>
          <a:lstStyle/>
          <a:p>
            <a:endParaRPr lang="he-IL"/>
          </a:p>
        </p:txBody>
      </p:sp>
      <p:grpSp>
        <p:nvGrpSpPr>
          <p:cNvPr id="135" name="Group 67"/>
          <p:cNvGrpSpPr>
            <a:grpSpLocks/>
          </p:cNvGrpSpPr>
          <p:nvPr/>
        </p:nvGrpSpPr>
        <p:grpSpPr bwMode="auto">
          <a:xfrm>
            <a:off x="3060700" y="4725219"/>
            <a:ext cx="1511300" cy="244475"/>
            <a:chOff x="566" y="3067"/>
            <a:chExt cx="726" cy="154"/>
          </a:xfrm>
        </p:grpSpPr>
        <p:sp>
          <p:nvSpPr>
            <p:cNvPr id="136" name="Rectangle 68"/>
            <p:cNvSpPr>
              <a:spLocks noChangeArrowheads="1"/>
            </p:cNvSpPr>
            <p:nvPr/>
          </p:nvSpPr>
          <p:spPr bwMode="auto">
            <a:xfrm>
              <a:off x="567" y="3067"/>
              <a:ext cx="589" cy="136"/>
            </a:xfrm>
            <a:prstGeom prst="rect">
              <a:avLst/>
            </a:prstGeom>
            <a:solidFill>
              <a:schemeClr val="bg1"/>
            </a:solidFill>
            <a:ln w="12700" algn="ctr">
              <a:solidFill>
                <a:schemeClr val="tx1"/>
              </a:solidFill>
              <a:miter lim="800000"/>
              <a:headEnd/>
              <a:tailEnd type="none" w="lg" len="med"/>
            </a:ln>
          </p:spPr>
          <p:txBody>
            <a:bodyPr wrap="none" anchor="ctr">
              <a:spAutoFit/>
            </a:bodyPr>
            <a:lstStyle/>
            <a:p>
              <a:endParaRPr lang="he-IL"/>
            </a:p>
          </p:txBody>
        </p:sp>
        <p:sp>
          <p:nvSpPr>
            <p:cNvPr id="137" name="Text Box 69"/>
            <p:cNvSpPr txBox="1">
              <a:spLocks noChangeArrowheads="1"/>
            </p:cNvSpPr>
            <p:nvPr/>
          </p:nvSpPr>
          <p:spPr bwMode="auto">
            <a:xfrm>
              <a:off x="566" y="3067"/>
              <a:ext cx="726" cy="154"/>
            </a:xfrm>
            <a:prstGeom prst="rect">
              <a:avLst/>
            </a:prstGeom>
            <a:noFill/>
            <a:ln w="12700" algn="ctr">
              <a:noFill/>
              <a:miter lim="800000"/>
              <a:headEnd/>
              <a:tailEnd type="none" w="lg" len="med"/>
            </a:ln>
          </p:spPr>
          <p:txBody>
            <a:bodyPr>
              <a:spAutoFit/>
            </a:bodyPr>
            <a:lstStyle/>
            <a:p>
              <a:pPr>
                <a:spcBef>
                  <a:spcPct val="50000"/>
                </a:spcBef>
              </a:pPr>
              <a:r>
                <a:rPr lang="en-US" sz="1000"/>
                <a:t>Mutex.         Lock</a:t>
              </a:r>
            </a:p>
          </p:txBody>
        </p:sp>
      </p:grpSp>
      <p:grpSp>
        <p:nvGrpSpPr>
          <p:cNvPr id="138" name="Group 70"/>
          <p:cNvGrpSpPr>
            <a:grpSpLocks/>
          </p:cNvGrpSpPr>
          <p:nvPr/>
        </p:nvGrpSpPr>
        <p:grpSpPr bwMode="auto">
          <a:xfrm>
            <a:off x="3062288" y="6065069"/>
            <a:ext cx="1509712" cy="244475"/>
            <a:chOff x="566" y="3067"/>
            <a:chExt cx="726" cy="154"/>
          </a:xfrm>
        </p:grpSpPr>
        <p:sp>
          <p:nvSpPr>
            <p:cNvPr id="139" name="Rectangle 71"/>
            <p:cNvSpPr>
              <a:spLocks noChangeArrowheads="1"/>
            </p:cNvSpPr>
            <p:nvPr/>
          </p:nvSpPr>
          <p:spPr bwMode="auto">
            <a:xfrm>
              <a:off x="567" y="3067"/>
              <a:ext cx="589" cy="136"/>
            </a:xfrm>
            <a:prstGeom prst="rect">
              <a:avLst/>
            </a:prstGeom>
            <a:solidFill>
              <a:schemeClr val="bg1"/>
            </a:solidFill>
            <a:ln w="12700" algn="ctr">
              <a:solidFill>
                <a:schemeClr val="tx1"/>
              </a:solidFill>
              <a:miter lim="800000"/>
              <a:headEnd/>
              <a:tailEnd type="none" w="lg" len="med"/>
            </a:ln>
          </p:spPr>
          <p:txBody>
            <a:bodyPr wrap="none" anchor="ctr">
              <a:spAutoFit/>
            </a:bodyPr>
            <a:lstStyle/>
            <a:p>
              <a:endParaRPr lang="he-IL"/>
            </a:p>
          </p:txBody>
        </p:sp>
        <p:sp>
          <p:nvSpPr>
            <p:cNvPr id="140" name="Text Box 72"/>
            <p:cNvSpPr txBox="1">
              <a:spLocks noChangeArrowheads="1"/>
            </p:cNvSpPr>
            <p:nvPr/>
          </p:nvSpPr>
          <p:spPr bwMode="auto">
            <a:xfrm>
              <a:off x="566" y="3067"/>
              <a:ext cx="726" cy="154"/>
            </a:xfrm>
            <a:prstGeom prst="rect">
              <a:avLst/>
            </a:prstGeom>
            <a:noFill/>
            <a:ln w="12700" algn="ctr">
              <a:noFill/>
              <a:miter lim="800000"/>
              <a:headEnd/>
              <a:tailEnd type="none" w="lg" len="med"/>
            </a:ln>
          </p:spPr>
          <p:txBody>
            <a:bodyPr>
              <a:spAutoFit/>
            </a:bodyPr>
            <a:lstStyle/>
            <a:p>
              <a:pPr>
                <a:spcBef>
                  <a:spcPct val="50000"/>
                </a:spcBef>
              </a:pPr>
              <a:r>
                <a:rPr lang="en-US" sz="1000"/>
                <a:t>Mutex.        Unlock</a:t>
              </a:r>
            </a:p>
          </p:txBody>
        </p:sp>
      </p:grpSp>
      <p:sp>
        <p:nvSpPr>
          <p:cNvPr id="141" name="AutoShape 73"/>
          <p:cNvSpPr>
            <a:spLocks noChangeArrowheads="1"/>
          </p:cNvSpPr>
          <p:nvPr/>
        </p:nvSpPr>
        <p:spPr bwMode="auto">
          <a:xfrm>
            <a:off x="3563938" y="4293419"/>
            <a:ext cx="287337" cy="1271587"/>
          </a:xfrm>
          <a:prstGeom prst="downArrow">
            <a:avLst>
              <a:gd name="adj1" fmla="val 50000"/>
              <a:gd name="adj2" fmla="val 110636"/>
            </a:avLst>
          </a:prstGeom>
          <a:pattFill prst="dkHorz">
            <a:fgClr>
              <a:srgbClr val="000000"/>
            </a:fgClr>
            <a:bgClr>
              <a:srgbClr val="FFFFFF"/>
            </a:bgClr>
          </a:pattFill>
          <a:ln w="12700" algn="ctr">
            <a:solidFill>
              <a:schemeClr val="tx1"/>
            </a:solidFill>
            <a:miter lim="800000"/>
            <a:headEnd/>
            <a:tailEnd type="none" w="lg" len="med"/>
          </a:ln>
        </p:spPr>
        <p:txBody>
          <a:bodyPr anchor="ctr">
            <a:spAutoFit/>
          </a:bodyPr>
          <a:lstStyle/>
          <a:p>
            <a:endParaRPr lang="he-IL"/>
          </a:p>
        </p:txBody>
      </p:sp>
      <p:sp>
        <p:nvSpPr>
          <p:cNvPr id="142" name="Oval 75" descr="Dark vertical"/>
          <p:cNvSpPr>
            <a:spLocks noChangeArrowheads="1"/>
          </p:cNvSpPr>
          <p:nvPr/>
        </p:nvSpPr>
        <p:spPr bwMode="auto">
          <a:xfrm>
            <a:off x="4144963" y="4293419"/>
            <a:ext cx="715962" cy="320675"/>
          </a:xfrm>
          <a:prstGeom prst="ellipse">
            <a:avLst/>
          </a:prstGeom>
          <a:pattFill prst="dkVert">
            <a:fgClr>
              <a:srgbClr val="000000"/>
            </a:fgClr>
            <a:bgClr>
              <a:srgbClr val="FFFFFF"/>
            </a:bgClr>
          </a:pattFill>
          <a:ln w="12700" algn="ctr">
            <a:solidFill>
              <a:schemeClr val="tx1"/>
            </a:solidFill>
            <a:round/>
            <a:headEnd/>
            <a:tailEnd type="none" w="lg" len="med"/>
          </a:ln>
        </p:spPr>
        <p:txBody>
          <a:bodyPr wrap="none" anchor="ctr">
            <a:spAutoFit/>
          </a:bodyPr>
          <a:lstStyle/>
          <a:p>
            <a:pPr algn="ctr"/>
            <a:r>
              <a:rPr lang="en-US" sz="1000"/>
              <a:t>Mutex</a:t>
            </a:r>
          </a:p>
        </p:txBody>
      </p:sp>
      <p:sp>
        <p:nvSpPr>
          <p:cNvPr id="143" name="Rectangle 76"/>
          <p:cNvSpPr>
            <a:spLocks noChangeArrowheads="1"/>
          </p:cNvSpPr>
          <p:nvPr/>
        </p:nvSpPr>
        <p:spPr bwMode="auto">
          <a:xfrm>
            <a:off x="4287838" y="4366444"/>
            <a:ext cx="431800" cy="142875"/>
          </a:xfrm>
          <a:prstGeom prst="rect">
            <a:avLst/>
          </a:prstGeom>
          <a:solidFill>
            <a:schemeClr val="bg1"/>
          </a:solidFill>
          <a:ln w="12700" algn="ctr">
            <a:solidFill>
              <a:schemeClr val="bg1"/>
            </a:solidFill>
            <a:miter lim="800000"/>
            <a:headEnd/>
            <a:tailEnd type="none" w="lg" len="med"/>
          </a:ln>
        </p:spPr>
        <p:txBody>
          <a:bodyPr anchor="ctr">
            <a:spAutoFit/>
          </a:bodyPr>
          <a:lstStyle/>
          <a:p>
            <a:endParaRPr lang="he-IL"/>
          </a:p>
        </p:txBody>
      </p:sp>
      <p:sp>
        <p:nvSpPr>
          <p:cNvPr id="144" name="Text Box 77"/>
          <p:cNvSpPr txBox="1">
            <a:spLocks noChangeArrowheads="1"/>
          </p:cNvSpPr>
          <p:nvPr/>
        </p:nvSpPr>
        <p:spPr bwMode="auto">
          <a:xfrm>
            <a:off x="4244975" y="4321994"/>
            <a:ext cx="576263" cy="228600"/>
          </a:xfrm>
          <a:prstGeom prst="rect">
            <a:avLst/>
          </a:prstGeom>
          <a:noFill/>
          <a:ln w="12700" algn="ctr">
            <a:noFill/>
            <a:miter lim="800000"/>
            <a:headEnd/>
            <a:tailEnd type="none" w="lg" len="med"/>
          </a:ln>
        </p:spPr>
        <p:txBody>
          <a:bodyPr>
            <a:spAutoFit/>
          </a:bodyPr>
          <a:lstStyle/>
          <a:p>
            <a:pPr>
              <a:spcBef>
                <a:spcPct val="50000"/>
              </a:spcBef>
            </a:pPr>
            <a:r>
              <a:rPr lang="en-US" sz="900"/>
              <a:t>Mutex</a:t>
            </a:r>
          </a:p>
        </p:txBody>
      </p:sp>
      <p:sp>
        <p:nvSpPr>
          <p:cNvPr id="145" name="Text Box 78"/>
          <p:cNvSpPr txBox="1">
            <a:spLocks noChangeArrowheads="1"/>
          </p:cNvSpPr>
          <p:nvPr/>
        </p:nvSpPr>
        <p:spPr bwMode="auto">
          <a:xfrm>
            <a:off x="3348038" y="4077519"/>
            <a:ext cx="865187" cy="244475"/>
          </a:xfrm>
          <a:prstGeom prst="rect">
            <a:avLst/>
          </a:prstGeom>
          <a:noFill/>
          <a:ln w="12700" algn="ctr">
            <a:noFill/>
            <a:miter lim="800000"/>
            <a:headEnd/>
            <a:tailEnd type="none" w="lg" len="med"/>
          </a:ln>
        </p:spPr>
        <p:txBody>
          <a:bodyPr>
            <a:spAutoFit/>
          </a:bodyPr>
          <a:lstStyle/>
          <a:p>
            <a:pPr>
              <a:spcBef>
                <a:spcPct val="50000"/>
              </a:spcBef>
            </a:pPr>
            <a:r>
              <a:rPr lang="en-US" sz="1000"/>
              <a:t>Thread 1</a:t>
            </a:r>
          </a:p>
        </p:txBody>
      </p:sp>
      <p:sp>
        <p:nvSpPr>
          <p:cNvPr id="146" name="Text Box 79"/>
          <p:cNvSpPr txBox="1">
            <a:spLocks noChangeArrowheads="1"/>
          </p:cNvSpPr>
          <p:nvPr/>
        </p:nvSpPr>
        <p:spPr bwMode="auto">
          <a:xfrm>
            <a:off x="4930775" y="4077519"/>
            <a:ext cx="865188" cy="244475"/>
          </a:xfrm>
          <a:prstGeom prst="rect">
            <a:avLst/>
          </a:prstGeom>
          <a:noFill/>
          <a:ln w="12700" algn="ctr">
            <a:noFill/>
            <a:miter lim="800000"/>
            <a:headEnd/>
            <a:tailEnd type="none" w="lg" len="med"/>
          </a:ln>
        </p:spPr>
        <p:txBody>
          <a:bodyPr>
            <a:spAutoFit/>
          </a:bodyPr>
          <a:lstStyle/>
          <a:p>
            <a:pPr>
              <a:spcBef>
                <a:spcPct val="50000"/>
              </a:spcBef>
            </a:pPr>
            <a:r>
              <a:rPr lang="en-US" sz="1000"/>
              <a:t>Thread 2</a:t>
            </a:r>
          </a:p>
        </p:txBody>
      </p:sp>
      <p:sp>
        <p:nvSpPr>
          <p:cNvPr id="147" name="Rectangle 80"/>
          <p:cNvSpPr>
            <a:spLocks noChangeArrowheads="1"/>
          </p:cNvSpPr>
          <p:nvPr/>
        </p:nvSpPr>
        <p:spPr bwMode="auto">
          <a:xfrm>
            <a:off x="4643438" y="4653781"/>
            <a:ext cx="1225550" cy="1728788"/>
          </a:xfrm>
          <a:prstGeom prst="rect">
            <a:avLst/>
          </a:prstGeom>
          <a:solidFill>
            <a:schemeClr val="bg1"/>
          </a:solidFill>
          <a:ln w="12700" algn="ctr">
            <a:solidFill>
              <a:schemeClr val="tx1"/>
            </a:solidFill>
            <a:miter lim="800000"/>
            <a:headEnd/>
            <a:tailEnd type="none" w="lg" len="med"/>
          </a:ln>
        </p:spPr>
        <p:txBody>
          <a:bodyPr anchor="ctr">
            <a:spAutoFit/>
          </a:bodyPr>
          <a:lstStyle/>
          <a:p>
            <a:endParaRPr lang="he-IL"/>
          </a:p>
        </p:txBody>
      </p:sp>
      <p:grpSp>
        <p:nvGrpSpPr>
          <p:cNvPr id="148" name="Group 81"/>
          <p:cNvGrpSpPr>
            <a:grpSpLocks/>
          </p:cNvGrpSpPr>
          <p:nvPr/>
        </p:nvGrpSpPr>
        <p:grpSpPr bwMode="auto">
          <a:xfrm>
            <a:off x="4716463" y="4725219"/>
            <a:ext cx="1368425" cy="244475"/>
            <a:chOff x="566" y="3067"/>
            <a:chExt cx="726" cy="154"/>
          </a:xfrm>
        </p:grpSpPr>
        <p:sp>
          <p:nvSpPr>
            <p:cNvPr id="149" name="Rectangle 82"/>
            <p:cNvSpPr>
              <a:spLocks noChangeArrowheads="1"/>
            </p:cNvSpPr>
            <p:nvPr/>
          </p:nvSpPr>
          <p:spPr bwMode="auto">
            <a:xfrm>
              <a:off x="567" y="3067"/>
              <a:ext cx="589" cy="136"/>
            </a:xfrm>
            <a:prstGeom prst="rect">
              <a:avLst/>
            </a:prstGeom>
            <a:solidFill>
              <a:schemeClr val="bg1"/>
            </a:solidFill>
            <a:ln w="12700" algn="ctr">
              <a:solidFill>
                <a:schemeClr val="tx1"/>
              </a:solidFill>
              <a:miter lim="800000"/>
              <a:headEnd/>
              <a:tailEnd type="none" w="lg" len="med"/>
            </a:ln>
          </p:spPr>
          <p:txBody>
            <a:bodyPr wrap="none" anchor="ctr">
              <a:spAutoFit/>
            </a:bodyPr>
            <a:lstStyle/>
            <a:p>
              <a:endParaRPr lang="he-IL"/>
            </a:p>
          </p:txBody>
        </p:sp>
        <p:sp>
          <p:nvSpPr>
            <p:cNvPr id="150" name="Text Box 83"/>
            <p:cNvSpPr txBox="1">
              <a:spLocks noChangeArrowheads="1"/>
            </p:cNvSpPr>
            <p:nvPr/>
          </p:nvSpPr>
          <p:spPr bwMode="auto">
            <a:xfrm>
              <a:off x="566" y="3067"/>
              <a:ext cx="726" cy="154"/>
            </a:xfrm>
            <a:prstGeom prst="rect">
              <a:avLst/>
            </a:prstGeom>
            <a:noFill/>
            <a:ln w="12700" algn="ctr">
              <a:noFill/>
              <a:miter lim="800000"/>
              <a:headEnd/>
              <a:tailEnd type="none" w="lg" len="med"/>
            </a:ln>
          </p:spPr>
          <p:txBody>
            <a:bodyPr>
              <a:spAutoFit/>
            </a:bodyPr>
            <a:lstStyle/>
            <a:p>
              <a:pPr>
                <a:spcBef>
                  <a:spcPct val="50000"/>
                </a:spcBef>
              </a:pPr>
              <a:r>
                <a:rPr lang="en-US" sz="1000"/>
                <a:t>Mutex.        Lock</a:t>
              </a:r>
            </a:p>
          </p:txBody>
        </p:sp>
      </p:grpSp>
      <p:grpSp>
        <p:nvGrpSpPr>
          <p:cNvPr id="151" name="Group 84"/>
          <p:cNvGrpSpPr>
            <a:grpSpLocks/>
          </p:cNvGrpSpPr>
          <p:nvPr/>
        </p:nvGrpSpPr>
        <p:grpSpPr bwMode="auto">
          <a:xfrm>
            <a:off x="4714875" y="6093644"/>
            <a:ext cx="1370013" cy="244475"/>
            <a:chOff x="566" y="3067"/>
            <a:chExt cx="726" cy="154"/>
          </a:xfrm>
        </p:grpSpPr>
        <p:sp>
          <p:nvSpPr>
            <p:cNvPr id="152" name="Rectangle 85"/>
            <p:cNvSpPr>
              <a:spLocks noChangeArrowheads="1"/>
            </p:cNvSpPr>
            <p:nvPr/>
          </p:nvSpPr>
          <p:spPr bwMode="auto">
            <a:xfrm>
              <a:off x="567" y="3067"/>
              <a:ext cx="589" cy="136"/>
            </a:xfrm>
            <a:prstGeom prst="rect">
              <a:avLst/>
            </a:prstGeom>
            <a:solidFill>
              <a:schemeClr val="bg1"/>
            </a:solidFill>
            <a:ln w="12700" algn="ctr">
              <a:solidFill>
                <a:schemeClr val="tx1"/>
              </a:solidFill>
              <a:miter lim="800000"/>
              <a:headEnd/>
              <a:tailEnd type="none" w="lg" len="med"/>
            </a:ln>
          </p:spPr>
          <p:txBody>
            <a:bodyPr wrap="none" anchor="ctr">
              <a:spAutoFit/>
            </a:bodyPr>
            <a:lstStyle/>
            <a:p>
              <a:endParaRPr lang="he-IL"/>
            </a:p>
          </p:txBody>
        </p:sp>
        <p:sp>
          <p:nvSpPr>
            <p:cNvPr id="153" name="Text Box 86"/>
            <p:cNvSpPr txBox="1">
              <a:spLocks noChangeArrowheads="1"/>
            </p:cNvSpPr>
            <p:nvPr/>
          </p:nvSpPr>
          <p:spPr bwMode="auto">
            <a:xfrm>
              <a:off x="566" y="3067"/>
              <a:ext cx="726" cy="154"/>
            </a:xfrm>
            <a:prstGeom prst="rect">
              <a:avLst/>
            </a:prstGeom>
            <a:noFill/>
            <a:ln w="12700" algn="ctr">
              <a:noFill/>
              <a:miter lim="800000"/>
              <a:headEnd/>
              <a:tailEnd type="none" w="lg" len="med"/>
            </a:ln>
          </p:spPr>
          <p:txBody>
            <a:bodyPr>
              <a:spAutoFit/>
            </a:bodyPr>
            <a:lstStyle/>
            <a:p>
              <a:pPr>
                <a:spcBef>
                  <a:spcPct val="50000"/>
                </a:spcBef>
              </a:pPr>
              <a:r>
                <a:rPr lang="en-US" sz="1000"/>
                <a:t>Mutex.     Unlock</a:t>
              </a:r>
            </a:p>
          </p:txBody>
        </p:sp>
      </p:grpSp>
      <p:sp>
        <p:nvSpPr>
          <p:cNvPr id="154" name="AutoShape 87"/>
          <p:cNvSpPr>
            <a:spLocks noChangeArrowheads="1"/>
          </p:cNvSpPr>
          <p:nvPr/>
        </p:nvSpPr>
        <p:spPr bwMode="auto">
          <a:xfrm>
            <a:off x="5148263" y="4293419"/>
            <a:ext cx="287337" cy="1512887"/>
          </a:xfrm>
          <a:prstGeom prst="downArrow">
            <a:avLst>
              <a:gd name="adj1" fmla="val 50278"/>
              <a:gd name="adj2" fmla="val 95017"/>
            </a:avLst>
          </a:prstGeom>
          <a:pattFill prst="dkVert">
            <a:fgClr>
              <a:srgbClr val="000000"/>
            </a:fgClr>
            <a:bgClr>
              <a:srgbClr val="FFFFFF"/>
            </a:bgClr>
          </a:pattFill>
          <a:ln w="12700" algn="ctr">
            <a:solidFill>
              <a:schemeClr val="tx1"/>
            </a:solidFill>
            <a:miter lim="800000"/>
            <a:headEnd/>
            <a:tailEnd type="none" w="lg" len="med"/>
          </a:ln>
        </p:spPr>
        <p:txBody>
          <a:bodyPr anchor="ctr">
            <a:spAutoFit/>
          </a:bodyPr>
          <a:lstStyle/>
          <a:p>
            <a:endParaRPr lang="he-IL"/>
          </a:p>
        </p:txBody>
      </p:sp>
      <p:sp>
        <p:nvSpPr>
          <p:cNvPr id="155" name="Line 88"/>
          <p:cNvSpPr>
            <a:spLocks noChangeShapeType="1"/>
          </p:cNvSpPr>
          <p:nvPr/>
        </p:nvSpPr>
        <p:spPr bwMode="auto">
          <a:xfrm>
            <a:off x="4860925" y="4437881"/>
            <a:ext cx="358775" cy="0"/>
          </a:xfrm>
          <a:prstGeom prst="line">
            <a:avLst/>
          </a:prstGeom>
          <a:noFill/>
          <a:ln w="12700">
            <a:solidFill>
              <a:schemeClr val="tx1"/>
            </a:solidFill>
            <a:round/>
            <a:headEnd/>
            <a:tailEnd type="stealth" w="lg" len="med"/>
          </a:ln>
        </p:spPr>
        <p:txBody>
          <a:bodyPr anchor="ctr">
            <a:spAutoFit/>
          </a:bodyPr>
          <a:lstStyle/>
          <a:p>
            <a:endParaRPr lang="en-US"/>
          </a:p>
        </p:txBody>
      </p:sp>
      <p:sp>
        <p:nvSpPr>
          <p:cNvPr id="156" name="Text Box 89"/>
          <p:cNvSpPr txBox="1">
            <a:spLocks noChangeArrowheads="1"/>
          </p:cNvSpPr>
          <p:nvPr/>
        </p:nvSpPr>
        <p:spPr bwMode="auto">
          <a:xfrm>
            <a:off x="4768850" y="4221981"/>
            <a:ext cx="576263" cy="228600"/>
          </a:xfrm>
          <a:prstGeom prst="rect">
            <a:avLst/>
          </a:prstGeom>
          <a:noFill/>
          <a:ln w="12700" algn="ctr">
            <a:noFill/>
            <a:miter lim="800000"/>
            <a:headEnd/>
            <a:tailEnd type="none" w="lg" len="med"/>
          </a:ln>
        </p:spPr>
        <p:txBody>
          <a:bodyPr>
            <a:spAutoFit/>
          </a:bodyPr>
          <a:lstStyle/>
          <a:p>
            <a:pPr>
              <a:spcBef>
                <a:spcPct val="50000"/>
              </a:spcBef>
            </a:pPr>
            <a:r>
              <a:rPr lang="en-US" sz="900"/>
              <a:t>owner</a:t>
            </a:r>
          </a:p>
        </p:txBody>
      </p:sp>
      <p:grpSp>
        <p:nvGrpSpPr>
          <p:cNvPr id="157" name="Group 90"/>
          <p:cNvGrpSpPr>
            <a:grpSpLocks/>
          </p:cNvGrpSpPr>
          <p:nvPr/>
        </p:nvGrpSpPr>
        <p:grpSpPr bwMode="auto">
          <a:xfrm>
            <a:off x="4173538" y="3933056"/>
            <a:ext cx="719137" cy="288925"/>
            <a:chOff x="2109" y="3339"/>
            <a:chExt cx="453" cy="182"/>
          </a:xfrm>
        </p:grpSpPr>
        <p:sp>
          <p:nvSpPr>
            <p:cNvPr id="158" name="AutoShape 91"/>
            <p:cNvSpPr>
              <a:spLocks noChangeArrowheads="1"/>
            </p:cNvSpPr>
            <p:nvPr/>
          </p:nvSpPr>
          <p:spPr bwMode="auto">
            <a:xfrm>
              <a:off x="2109" y="3339"/>
              <a:ext cx="408" cy="182"/>
            </a:xfrm>
            <a:prstGeom prst="roundRect">
              <a:avLst>
                <a:gd name="adj" fmla="val 49449"/>
              </a:avLst>
            </a:prstGeom>
            <a:solidFill>
              <a:schemeClr val="bg1"/>
            </a:solidFill>
            <a:ln w="12700" algn="ctr">
              <a:solidFill>
                <a:schemeClr val="tx1"/>
              </a:solidFill>
              <a:round/>
              <a:headEnd/>
              <a:tailEnd type="none" w="lg" len="med"/>
            </a:ln>
          </p:spPr>
          <p:txBody>
            <a:bodyPr wrap="none" anchor="ctr">
              <a:spAutoFit/>
            </a:bodyPr>
            <a:lstStyle/>
            <a:p>
              <a:endParaRPr lang="he-IL"/>
            </a:p>
          </p:txBody>
        </p:sp>
        <p:sp>
          <p:nvSpPr>
            <p:cNvPr id="159" name="Text Box 92"/>
            <p:cNvSpPr txBox="1">
              <a:spLocks noChangeArrowheads="1"/>
            </p:cNvSpPr>
            <p:nvPr/>
          </p:nvSpPr>
          <p:spPr bwMode="auto">
            <a:xfrm>
              <a:off x="2109" y="3357"/>
              <a:ext cx="453" cy="144"/>
            </a:xfrm>
            <a:prstGeom prst="rect">
              <a:avLst/>
            </a:prstGeom>
            <a:noFill/>
            <a:ln w="12700" algn="ctr">
              <a:noFill/>
              <a:miter lim="800000"/>
              <a:headEnd/>
              <a:tailEnd type="none" w="lg" len="med"/>
            </a:ln>
          </p:spPr>
          <p:txBody>
            <a:bodyPr>
              <a:spAutoFit/>
            </a:bodyPr>
            <a:lstStyle/>
            <a:p>
              <a:pPr>
                <a:spcBef>
                  <a:spcPct val="50000"/>
                </a:spcBef>
              </a:pPr>
              <a:r>
                <a:rPr lang="en-US" sz="900"/>
                <a:t>CondVar</a:t>
              </a:r>
            </a:p>
          </p:txBody>
        </p:sp>
      </p:grpSp>
      <p:sp>
        <p:nvSpPr>
          <p:cNvPr id="160" name="Text Box 93"/>
          <p:cNvSpPr txBox="1">
            <a:spLocks noChangeArrowheads="1"/>
          </p:cNvSpPr>
          <p:nvPr/>
        </p:nvSpPr>
        <p:spPr bwMode="auto">
          <a:xfrm>
            <a:off x="2916238" y="5301481"/>
            <a:ext cx="1584325" cy="473075"/>
          </a:xfrm>
          <a:prstGeom prst="rect">
            <a:avLst/>
          </a:prstGeom>
          <a:noFill/>
          <a:ln w="12700" algn="ctr">
            <a:noFill/>
            <a:miter lim="800000"/>
            <a:headEnd/>
            <a:tailEnd type="none" w="lg" len="med"/>
          </a:ln>
        </p:spPr>
        <p:txBody>
          <a:bodyPr>
            <a:spAutoFit/>
          </a:bodyPr>
          <a:lstStyle/>
          <a:p>
            <a:pPr>
              <a:spcBef>
                <a:spcPct val="50000"/>
              </a:spcBef>
            </a:pPr>
            <a:r>
              <a:rPr lang="en-US" sz="1000"/>
              <a:t>State NOT      Fitting</a:t>
            </a:r>
          </a:p>
          <a:p>
            <a:pPr>
              <a:spcBef>
                <a:spcPct val="50000"/>
              </a:spcBef>
            </a:pPr>
            <a:r>
              <a:rPr lang="en-US" sz="1000"/>
              <a:t>CondVar.Wait(Mutex)</a:t>
            </a:r>
          </a:p>
        </p:txBody>
      </p:sp>
      <p:sp>
        <p:nvSpPr>
          <p:cNvPr id="161" name="Rectangle 94"/>
          <p:cNvSpPr>
            <a:spLocks noChangeArrowheads="1"/>
          </p:cNvSpPr>
          <p:nvPr/>
        </p:nvSpPr>
        <p:spPr bwMode="auto">
          <a:xfrm>
            <a:off x="2987675" y="5552306"/>
            <a:ext cx="1368425" cy="215900"/>
          </a:xfrm>
          <a:prstGeom prst="rect">
            <a:avLst/>
          </a:prstGeom>
          <a:noFill/>
          <a:ln w="12700" algn="ctr">
            <a:solidFill>
              <a:schemeClr val="tx1"/>
            </a:solidFill>
            <a:miter lim="800000"/>
            <a:headEnd/>
            <a:tailEnd type="none" w="lg" len="med"/>
          </a:ln>
        </p:spPr>
        <p:txBody>
          <a:bodyPr anchor="ctr">
            <a:spAutoFit/>
          </a:bodyPr>
          <a:lstStyle/>
          <a:p>
            <a:endParaRPr lang="he-IL"/>
          </a:p>
        </p:txBody>
      </p:sp>
      <p:sp>
        <p:nvSpPr>
          <p:cNvPr id="162" name="Text Box 95"/>
          <p:cNvSpPr txBox="1">
            <a:spLocks noChangeArrowheads="1"/>
          </p:cNvSpPr>
          <p:nvPr/>
        </p:nvSpPr>
        <p:spPr bwMode="auto">
          <a:xfrm>
            <a:off x="4572000" y="5301481"/>
            <a:ext cx="1584325" cy="473075"/>
          </a:xfrm>
          <a:prstGeom prst="rect">
            <a:avLst/>
          </a:prstGeom>
          <a:noFill/>
          <a:ln w="12700" algn="ctr">
            <a:noFill/>
            <a:miter lim="800000"/>
            <a:headEnd/>
            <a:tailEnd type="none" w="lg" len="med"/>
          </a:ln>
        </p:spPr>
        <p:txBody>
          <a:bodyPr>
            <a:spAutoFit/>
          </a:bodyPr>
          <a:lstStyle/>
          <a:p>
            <a:pPr>
              <a:spcBef>
                <a:spcPct val="50000"/>
              </a:spcBef>
            </a:pPr>
            <a:r>
              <a:rPr lang="en-US" sz="1000"/>
              <a:t>Change          State</a:t>
            </a:r>
          </a:p>
          <a:p>
            <a:pPr>
              <a:spcBef>
                <a:spcPct val="50000"/>
              </a:spcBef>
            </a:pPr>
            <a:r>
              <a:rPr lang="en-US" sz="1000"/>
              <a:t>CondVar.       Notify</a:t>
            </a:r>
          </a:p>
        </p:txBody>
      </p:sp>
      <p:sp>
        <p:nvSpPr>
          <p:cNvPr id="163" name="Rectangle 96"/>
          <p:cNvSpPr>
            <a:spLocks noChangeArrowheads="1"/>
          </p:cNvSpPr>
          <p:nvPr/>
        </p:nvSpPr>
        <p:spPr bwMode="auto">
          <a:xfrm>
            <a:off x="4643438" y="5555481"/>
            <a:ext cx="1225550" cy="215900"/>
          </a:xfrm>
          <a:prstGeom prst="rect">
            <a:avLst/>
          </a:prstGeom>
          <a:noFill/>
          <a:ln w="12700" algn="ctr">
            <a:solidFill>
              <a:schemeClr val="tx1"/>
            </a:solidFill>
            <a:miter lim="800000"/>
            <a:headEnd/>
            <a:tailEnd type="none" w="lg" len="med"/>
          </a:ln>
        </p:spPr>
        <p:txBody>
          <a:bodyPr anchor="ctr">
            <a:spAutoFit/>
          </a:bodyPr>
          <a:lstStyle/>
          <a:p>
            <a:endParaRPr lang="he-IL"/>
          </a:p>
        </p:txBody>
      </p:sp>
      <p:sp>
        <p:nvSpPr>
          <p:cNvPr id="164" name="Rectangle 127"/>
          <p:cNvSpPr>
            <a:spLocks noChangeArrowheads="1"/>
          </p:cNvSpPr>
          <p:nvPr/>
        </p:nvSpPr>
        <p:spPr bwMode="auto">
          <a:xfrm>
            <a:off x="5940425" y="4653781"/>
            <a:ext cx="1368425" cy="1728788"/>
          </a:xfrm>
          <a:prstGeom prst="rect">
            <a:avLst/>
          </a:prstGeom>
          <a:solidFill>
            <a:schemeClr val="bg1"/>
          </a:solidFill>
          <a:ln w="12700" algn="ctr">
            <a:solidFill>
              <a:schemeClr val="tx1"/>
            </a:solidFill>
            <a:miter lim="800000"/>
            <a:headEnd/>
            <a:tailEnd type="none" w="lg" len="med"/>
          </a:ln>
        </p:spPr>
        <p:txBody>
          <a:bodyPr anchor="ctr">
            <a:spAutoFit/>
          </a:bodyPr>
          <a:lstStyle/>
          <a:p>
            <a:endParaRPr lang="he-IL"/>
          </a:p>
        </p:txBody>
      </p:sp>
      <p:grpSp>
        <p:nvGrpSpPr>
          <p:cNvPr id="165" name="Group 128"/>
          <p:cNvGrpSpPr>
            <a:grpSpLocks/>
          </p:cNvGrpSpPr>
          <p:nvPr/>
        </p:nvGrpSpPr>
        <p:grpSpPr bwMode="auto">
          <a:xfrm>
            <a:off x="6013450" y="4725219"/>
            <a:ext cx="1511300" cy="244475"/>
            <a:chOff x="566" y="3067"/>
            <a:chExt cx="726" cy="154"/>
          </a:xfrm>
        </p:grpSpPr>
        <p:sp>
          <p:nvSpPr>
            <p:cNvPr id="166" name="Rectangle 129"/>
            <p:cNvSpPr>
              <a:spLocks noChangeArrowheads="1"/>
            </p:cNvSpPr>
            <p:nvPr/>
          </p:nvSpPr>
          <p:spPr bwMode="auto">
            <a:xfrm>
              <a:off x="567" y="3067"/>
              <a:ext cx="589" cy="136"/>
            </a:xfrm>
            <a:prstGeom prst="rect">
              <a:avLst/>
            </a:prstGeom>
            <a:solidFill>
              <a:schemeClr val="bg1"/>
            </a:solidFill>
            <a:ln w="12700" algn="ctr">
              <a:solidFill>
                <a:schemeClr val="tx1"/>
              </a:solidFill>
              <a:miter lim="800000"/>
              <a:headEnd/>
              <a:tailEnd type="none" w="lg" len="med"/>
            </a:ln>
          </p:spPr>
          <p:txBody>
            <a:bodyPr wrap="none" anchor="ctr">
              <a:spAutoFit/>
            </a:bodyPr>
            <a:lstStyle/>
            <a:p>
              <a:endParaRPr lang="he-IL"/>
            </a:p>
          </p:txBody>
        </p:sp>
        <p:sp>
          <p:nvSpPr>
            <p:cNvPr id="167" name="Text Box 130"/>
            <p:cNvSpPr txBox="1">
              <a:spLocks noChangeArrowheads="1"/>
            </p:cNvSpPr>
            <p:nvPr/>
          </p:nvSpPr>
          <p:spPr bwMode="auto">
            <a:xfrm>
              <a:off x="566" y="3067"/>
              <a:ext cx="726" cy="154"/>
            </a:xfrm>
            <a:prstGeom prst="rect">
              <a:avLst/>
            </a:prstGeom>
            <a:noFill/>
            <a:ln w="12700" algn="ctr">
              <a:noFill/>
              <a:miter lim="800000"/>
              <a:headEnd/>
              <a:tailEnd type="none" w="lg" len="med"/>
            </a:ln>
          </p:spPr>
          <p:txBody>
            <a:bodyPr>
              <a:spAutoFit/>
            </a:bodyPr>
            <a:lstStyle/>
            <a:p>
              <a:pPr>
                <a:spcBef>
                  <a:spcPct val="50000"/>
                </a:spcBef>
              </a:pPr>
              <a:r>
                <a:rPr lang="en-US" sz="1000"/>
                <a:t>Mutex.         Lock</a:t>
              </a:r>
            </a:p>
          </p:txBody>
        </p:sp>
      </p:grpSp>
      <p:grpSp>
        <p:nvGrpSpPr>
          <p:cNvPr id="168" name="Group 131"/>
          <p:cNvGrpSpPr>
            <a:grpSpLocks/>
          </p:cNvGrpSpPr>
          <p:nvPr/>
        </p:nvGrpSpPr>
        <p:grpSpPr bwMode="auto">
          <a:xfrm>
            <a:off x="6015038" y="6065069"/>
            <a:ext cx="1509712" cy="244475"/>
            <a:chOff x="566" y="3067"/>
            <a:chExt cx="726" cy="154"/>
          </a:xfrm>
        </p:grpSpPr>
        <p:sp>
          <p:nvSpPr>
            <p:cNvPr id="169" name="Rectangle 132"/>
            <p:cNvSpPr>
              <a:spLocks noChangeArrowheads="1"/>
            </p:cNvSpPr>
            <p:nvPr/>
          </p:nvSpPr>
          <p:spPr bwMode="auto">
            <a:xfrm>
              <a:off x="567" y="3067"/>
              <a:ext cx="589" cy="136"/>
            </a:xfrm>
            <a:prstGeom prst="rect">
              <a:avLst/>
            </a:prstGeom>
            <a:solidFill>
              <a:schemeClr val="bg1"/>
            </a:solidFill>
            <a:ln w="12700" algn="ctr">
              <a:solidFill>
                <a:schemeClr val="tx1"/>
              </a:solidFill>
              <a:miter lim="800000"/>
              <a:headEnd/>
              <a:tailEnd type="none" w="lg" len="med"/>
            </a:ln>
          </p:spPr>
          <p:txBody>
            <a:bodyPr wrap="none" anchor="ctr">
              <a:spAutoFit/>
            </a:bodyPr>
            <a:lstStyle/>
            <a:p>
              <a:endParaRPr lang="he-IL"/>
            </a:p>
          </p:txBody>
        </p:sp>
        <p:sp>
          <p:nvSpPr>
            <p:cNvPr id="170" name="Text Box 133"/>
            <p:cNvSpPr txBox="1">
              <a:spLocks noChangeArrowheads="1"/>
            </p:cNvSpPr>
            <p:nvPr/>
          </p:nvSpPr>
          <p:spPr bwMode="auto">
            <a:xfrm>
              <a:off x="566" y="3067"/>
              <a:ext cx="726" cy="154"/>
            </a:xfrm>
            <a:prstGeom prst="rect">
              <a:avLst/>
            </a:prstGeom>
            <a:noFill/>
            <a:ln w="12700" algn="ctr">
              <a:noFill/>
              <a:miter lim="800000"/>
              <a:headEnd/>
              <a:tailEnd type="none" w="lg" len="med"/>
            </a:ln>
          </p:spPr>
          <p:txBody>
            <a:bodyPr>
              <a:spAutoFit/>
            </a:bodyPr>
            <a:lstStyle/>
            <a:p>
              <a:pPr>
                <a:spcBef>
                  <a:spcPct val="50000"/>
                </a:spcBef>
              </a:pPr>
              <a:r>
                <a:rPr lang="en-US" sz="1000"/>
                <a:t>Mutex.        Unlock</a:t>
              </a:r>
            </a:p>
          </p:txBody>
        </p:sp>
      </p:grpSp>
      <p:sp>
        <p:nvSpPr>
          <p:cNvPr id="171" name="AutoShape 134"/>
          <p:cNvSpPr>
            <a:spLocks noChangeArrowheads="1"/>
          </p:cNvSpPr>
          <p:nvPr/>
        </p:nvSpPr>
        <p:spPr bwMode="auto">
          <a:xfrm>
            <a:off x="6516688" y="4293419"/>
            <a:ext cx="287337" cy="1657350"/>
          </a:xfrm>
          <a:prstGeom prst="downArrow">
            <a:avLst>
              <a:gd name="adj1" fmla="val 50278"/>
              <a:gd name="adj2" fmla="val 126521"/>
            </a:avLst>
          </a:prstGeom>
          <a:pattFill prst="dkHorz">
            <a:fgClr>
              <a:srgbClr val="000000"/>
            </a:fgClr>
            <a:bgClr>
              <a:srgbClr val="FFFFFF"/>
            </a:bgClr>
          </a:pattFill>
          <a:ln w="12700" algn="ctr">
            <a:solidFill>
              <a:schemeClr val="tx1"/>
            </a:solidFill>
            <a:miter lim="800000"/>
            <a:headEnd/>
            <a:tailEnd type="none" w="lg" len="med"/>
          </a:ln>
        </p:spPr>
        <p:txBody>
          <a:bodyPr anchor="ctr">
            <a:spAutoFit/>
          </a:bodyPr>
          <a:lstStyle/>
          <a:p>
            <a:endParaRPr lang="he-IL"/>
          </a:p>
        </p:txBody>
      </p:sp>
      <p:sp>
        <p:nvSpPr>
          <p:cNvPr id="172" name="Rectangle 136"/>
          <p:cNvSpPr>
            <a:spLocks noChangeArrowheads="1"/>
          </p:cNvSpPr>
          <p:nvPr/>
        </p:nvSpPr>
        <p:spPr bwMode="auto">
          <a:xfrm>
            <a:off x="7240588" y="4366444"/>
            <a:ext cx="431800" cy="142875"/>
          </a:xfrm>
          <a:prstGeom prst="rect">
            <a:avLst/>
          </a:prstGeom>
          <a:solidFill>
            <a:schemeClr val="bg1"/>
          </a:solidFill>
          <a:ln w="12700" algn="ctr">
            <a:solidFill>
              <a:schemeClr val="bg1"/>
            </a:solidFill>
            <a:miter lim="800000"/>
            <a:headEnd/>
            <a:tailEnd type="none" w="lg" len="med"/>
          </a:ln>
        </p:spPr>
        <p:txBody>
          <a:bodyPr anchor="ctr">
            <a:spAutoFit/>
          </a:bodyPr>
          <a:lstStyle/>
          <a:p>
            <a:endParaRPr lang="he-IL"/>
          </a:p>
        </p:txBody>
      </p:sp>
      <p:sp>
        <p:nvSpPr>
          <p:cNvPr id="173" name="Text Box 138"/>
          <p:cNvSpPr txBox="1">
            <a:spLocks noChangeArrowheads="1"/>
          </p:cNvSpPr>
          <p:nvPr/>
        </p:nvSpPr>
        <p:spPr bwMode="auto">
          <a:xfrm>
            <a:off x="6300788" y="4077519"/>
            <a:ext cx="865187" cy="244475"/>
          </a:xfrm>
          <a:prstGeom prst="rect">
            <a:avLst/>
          </a:prstGeom>
          <a:noFill/>
          <a:ln w="12700" algn="ctr">
            <a:noFill/>
            <a:miter lim="800000"/>
            <a:headEnd/>
            <a:tailEnd type="none" w="lg" len="med"/>
          </a:ln>
        </p:spPr>
        <p:txBody>
          <a:bodyPr>
            <a:spAutoFit/>
          </a:bodyPr>
          <a:lstStyle/>
          <a:p>
            <a:pPr>
              <a:spcBef>
                <a:spcPct val="50000"/>
              </a:spcBef>
            </a:pPr>
            <a:r>
              <a:rPr lang="en-US" sz="1000"/>
              <a:t>Thread 1</a:t>
            </a:r>
          </a:p>
        </p:txBody>
      </p:sp>
      <p:sp>
        <p:nvSpPr>
          <p:cNvPr id="174" name="Text Box 139"/>
          <p:cNvSpPr txBox="1">
            <a:spLocks noChangeArrowheads="1"/>
          </p:cNvSpPr>
          <p:nvPr/>
        </p:nvSpPr>
        <p:spPr bwMode="auto">
          <a:xfrm>
            <a:off x="7883525" y="4077519"/>
            <a:ext cx="865188" cy="244475"/>
          </a:xfrm>
          <a:prstGeom prst="rect">
            <a:avLst/>
          </a:prstGeom>
          <a:noFill/>
          <a:ln w="12700" algn="ctr">
            <a:noFill/>
            <a:miter lim="800000"/>
            <a:headEnd/>
            <a:tailEnd type="none" w="lg" len="med"/>
          </a:ln>
        </p:spPr>
        <p:txBody>
          <a:bodyPr>
            <a:spAutoFit/>
          </a:bodyPr>
          <a:lstStyle/>
          <a:p>
            <a:pPr>
              <a:spcBef>
                <a:spcPct val="50000"/>
              </a:spcBef>
            </a:pPr>
            <a:r>
              <a:rPr lang="en-US" sz="1000"/>
              <a:t>Thread 2</a:t>
            </a:r>
          </a:p>
        </p:txBody>
      </p:sp>
      <p:sp>
        <p:nvSpPr>
          <p:cNvPr id="175" name="Rectangle 140"/>
          <p:cNvSpPr>
            <a:spLocks noChangeArrowheads="1"/>
          </p:cNvSpPr>
          <p:nvPr/>
        </p:nvSpPr>
        <p:spPr bwMode="auto">
          <a:xfrm>
            <a:off x="7596188" y="4653781"/>
            <a:ext cx="1225550" cy="1728788"/>
          </a:xfrm>
          <a:prstGeom prst="rect">
            <a:avLst/>
          </a:prstGeom>
          <a:solidFill>
            <a:schemeClr val="bg1"/>
          </a:solidFill>
          <a:ln w="12700" algn="ctr">
            <a:solidFill>
              <a:schemeClr val="tx1"/>
            </a:solidFill>
            <a:miter lim="800000"/>
            <a:headEnd/>
            <a:tailEnd type="none" w="lg" len="med"/>
          </a:ln>
        </p:spPr>
        <p:txBody>
          <a:bodyPr anchor="ctr">
            <a:spAutoFit/>
          </a:bodyPr>
          <a:lstStyle/>
          <a:p>
            <a:endParaRPr lang="he-IL"/>
          </a:p>
        </p:txBody>
      </p:sp>
      <p:grpSp>
        <p:nvGrpSpPr>
          <p:cNvPr id="176" name="Group 141"/>
          <p:cNvGrpSpPr>
            <a:grpSpLocks/>
          </p:cNvGrpSpPr>
          <p:nvPr/>
        </p:nvGrpSpPr>
        <p:grpSpPr bwMode="auto">
          <a:xfrm>
            <a:off x="7667625" y="4725219"/>
            <a:ext cx="1368425" cy="244475"/>
            <a:chOff x="566" y="3067"/>
            <a:chExt cx="726" cy="154"/>
          </a:xfrm>
        </p:grpSpPr>
        <p:sp>
          <p:nvSpPr>
            <p:cNvPr id="177" name="Rectangle 142"/>
            <p:cNvSpPr>
              <a:spLocks noChangeArrowheads="1"/>
            </p:cNvSpPr>
            <p:nvPr/>
          </p:nvSpPr>
          <p:spPr bwMode="auto">
            <a:xfrm>
              <a:off x="567" y="3067"/>
              <a:ext cx="589" cy="136"/>
            </a:xfrm>
            <a:prstGeom prst="rect">
              <a:avLst/>
            </a:prstGeom>
            <a:solidFill>
              <a:schemeClr val="bg1"/>
            </a:solidFill>
            <a:ln w="12700" algn="ctr">
              <a:solidFill>
                <a:schemeClr val="tx1"/>
              </a:solidFill>
              <a:miter lim="800000"/>
              <a:headEnd/>
              <a:tailEnd type="none" w="lg" len="med"/>
            </a:ln>
          </p:spPr>
          <p:txBody>
            <a:bodyPr wrap="none" anchor="ctr">
              <a:spAutoFit/>
            </a:bodyPr>
            <a:lstStyle/>
            <a:p>
              <a:endParaRPr lang="he-IL"/>
            </a:p>
          </p:txBody>
        </p:sp>
        <p:sp>
          <p:nvSpPr>
            <p:cNvPr id="178" name="Text Box 143"/>
            <p:cNvSpPr txBox="1">
              <a:spLocks noChangeArrowheads="1"/>
            </p:cNvSpPr>
            <p:nvPr/>
          </p:nvSpPr>
          <p:spPr bwMode="auto">
            <a:xfrm>
              <a:off x="566" y="3067"/>
              <a:ext cx="726" cy="154"/>
            </a:xfrm>
            <a:prstGeom prst="rect">
              <a:avLst/>
            </a:prstGeom>
            <a:noFill/>
            <a:ln w="12700" algn="ctr">
              <a:noFill/>
              <a:miter lim="800000"/>
              <a:headEnd/>
              <a:tailEnd type="none" w="lg" len="med"/>
            </a:ln>
          </p:spPr>
          <p:txBody>
            <a:bodyPr>
              <a:spAutoFit/>
            </a:bodyPr>
            <a:lstStyle/>
            <a:p>
              <a:pPr>
                <a:spcBef>
                  <a:spcPct val="50000"/>
                </a:spcBef>
              </a:pPr>
              <a:r>
                <a:rPr lang="en-US" sz="1000"/>
                <a:t>Mutex.        Lock</a:t>
              </a:r>
            </a:p>
          </p:txBody>
        </p:sp>
      </p:grpSp>
      <p:grpSp>
        <p:nvGrpSpPr>
          <p:cNvPr id="179" name="Group 144"/>
          <p:cNvGrpSpPr>
            <a:grpSpLocks/>
          </p:cNvGrpSpPr>
          <p:nvPr/>
        </p:nvGrpSpPr>
        <p:grpSpPr bwMode="auto">
          <a:xfrm>
            <a:off x="7667625" y="6065069"/>
            <a:ext cx="1370013" cy="244475"/>
            <a:chOff x="566" y="3067"/>
            <a:chExt cx="726" cy="154"/>
          </a:xfrm>
        </p:grpSpPr>
        <p:sp>
          <p:nvSpPr>
            <p:cNvPr id="180" name="Rectangle 145"/>
            <p:cNvSpPr>
              <a:spLocks noChangeArrowheads="1"/>
            </p:cNvSpPr>
            <p:nvPr/>
          </p:nvSpPr>
          <p:spPr bwMode="auto">
            <a:xfrm>
              <a:off x="567" y="3067"/>
              <a:ext cx="589" cy="136"/>
            </a:xfrm>
            <a:prstGeom prst="rect">
              <a:avLst/>
            </a:prstGeom>
            <a:solidFill>
              <a:schemeClr val="bg1"/>
            </a:solidFill>
            <a:ln w="12700" algn="ctr">
              <a:solidFill>
                <a:schemeClr val="tx1"/>
              </a:solidFill>
              <a:miter lim="800000"/>
              <a:headEnd/>
              <a:tailEnd type="none" w="lg" len="med"/>
            </a:ln>
          </p:spPr>
          <p:txBody>
            <a:bodyPr wrap="none" anchor="ctr">
              <a:spAutoFit/>
            </a:bodyPr>
            <a:lstStyle/>
            <a:p>
              <a:endParaRPr lang="he-IL"/>
            </a:p>
          </p:txBody>
        </p:sp>
        <p:sp>
          <p:nvSpPr>
            <p:cNvPr id="181" name="Text Box 146"/>
            <p:cNvSpPr txBox="1">
              <a:spLocks noChangeArrowheads="1"/>
            </p:cNvSpPr>
            <p:nvPr/>
          </p:nvSpPr>
          <p:spPr bwMode="auto">
            <a:xfrm>
              <a:off x="566" y="3067"/>
              <a:ext cx="726" cy="154"/>
            </a:xfrm>
            <a:prstGeom prst="rect">
              <a:avLst/>
            </a:prstGeom>
            <a:noFill/>
            <a:ln w="12700" algn="ctr">
              <a:noFill/>
              <a:miter lim="800000"/>
              <a:headEnd/>
              <a:tailEnd type="none" w="lg" len="med"/>
            </a:ln>
          </p:spPr>
          <p:txBody>
            <a:bodyPr>
              <a:spAutoFit/>
            </a:bodyPr>
            <a:lstStyle/>
            <a:p>
              <a:pPr>
                <a:spcBef>
                  <a:spcPct val="50000"/>
                </a:spcBef>
              </a:pPr>
              <a:r>
                <a:rPr lang="en-US" sz="1000"/>
                <a:t>Mutex.     Unlock</a:t>
              </a:r>
            </a:p>
          </p:txBody>
        </p:sp>
      </p:grpSp>
      <p:sp>
        <p:nvSpPr>
          <p:cNvPr id="182" name="AutoShape 147"/>
          <p:cNvSpPr>
            <a:spLocks noChangeArrowheads="1"/>
          </p:cNvSpPr>
          <p:nvPr/>
        </p:nvSpPr>
        <p:spPr bwMode="auto">
          <a:xfrm>
            <a:off x="8101013" y="4293419"/>
            <a:ext cx="287337" cy="2520950"/>
          </a:xfrm>
          <a:prstGeom prst="downArrow">
            <a:avLst>
              <a:gd name="adj1" fmla="val 50278"/>
              <a:gd name="adj2" fmla="val 127216"/>
            </a:avLst>
          </a:prstGeom>
          <a:pattFill prst="dkVert">
            <a:fgClr>
              <a:srgbClr val="000000"/>
            </a:fgClr>
            <a:bgClr>
              <a:srgbClr val="FFFFFF"/>
            </a:bgClr>
          </a:pattFill>
          <a:ln w="12700" algn="ctr">
            <a:solidFill>
              <a:schemeClr val="tx1"/>
            </a:solidFill>
            <a:miter lim="800000"/>
            <a:headEnd/>
            <a:tailEnd type="none" w="lg" len="med"/>
          </a:ln>
        </p:spPr>
        <p:txBody>
          <a:bodyPr anchor="ctr">
            <a:spAutoFit/>
          </a:bodyPr>
          <a:lstStyle/>
          <a:p>
            <a:endParaRPr lang="he-IL"/>
          </a:p>
        </p:txBody>
      </p:sp>
      <p:grpSp>
        <p:nvGrpSpPr>
          <p:cNvPr id="183" name="Group 150"/>
          <p:cNvGrpSpPr>
            <a:grpSpLocks/>
          </p:cNvGrpSpPr>
          <p:nvPr/>
        </p:nvGrpSpPr>
        <p:grpSpPr bwMode="auto">
          <a:xfrm>
            <a:off x="7126288" y="3933056"/>
            <a:ext cx="719137" cy="288925"/>
            <a:chOff x="2109" y="3339"/>
            <a:chExt cx="453" cy="182"/>
          </a:xfrm>
        </p:grpSpPr>
        <p:sp>
          <p:nvSpPr>
            <p:cNvPr id="184" name="AutoShape 151"/>
            <p:cNvSpPr>
              <a:spLocks noChangeArrowheads="1"/>
            </p:cNvSpPr>
            <p:nvPr/>
          </p:nvSpPr>
          <p:spPr bwMode="auto">
            <a:xfrm>
              <a:off x="2109" y="3339"/>
              <a:ext cx="408" cy="182"/>
            </a:xfrm>
            <a:prstGeom prst="roundRect">
              <a:avLst>
                <a:gd name="adj" fmla="val 49449"/>
              </a:avLst>
            </a:prstGeom>
            <a:solidFill>
              <a:schemeClr val="bg1"/>
            </a:solidFill>
            <a:ln w="12700" algn="ctr">
              <a:solidFill>
                <a:schemeClr val="tx1"/>
              </a:solidFill>
              <a:round/>
              <a:headEnd/>
              <a:tailEnd type="none" w="lg" len="med"/>
            </a:ln>
          </p:spPr>
          <p:txBody>
            <a:bodyPr wrap="none" anchor="ctr">
              <a:spAutoFit/>
            </a:bodyPr>
            <a:lstStyle/>
            <a:p>
              <a:endParaRPr lang="he-IL"/>
            </a:p>
          </p:txBody>
        </p:sp>
        <p:sp>
          <p:nvSpPr>
            <p:cNvPr id="185" name="Text Box 152"/>
            <p:cNvSpPr txBox="1">
              <a:spLocks noChangeArrowheads="1"/>
            </p:cNvSpPr>
            <p:nvPr/>
          </p:nvSpPr>
          <p:spPr bwMode="auto">
            <a:xfrm>
              <a:off x="2109" y="3357"/>
              <a:ext cx="453" cy="144"/>
            </a:xfrm>
            <a:prstGeom prst="rect">
              <a:avLst/>
            </a:prstGeom>
            <a:noFill/>
            <a:ln w="12700" algn="ctr">
              <a:noFill/>
              <a:miter lim="800000"/>
              <a:headEnd/>
              <a:tailEnd type="none" w="lg" len="med"/>
            </a:ln>
          </p:spPr>
          <p:txBody>
            <a:bodyPr>
              <a:spAutoFit/>
            </a:bodyPr>
            <a:lstStyle/>
            <a:p>
              <a:pPr>
                <a:spcBef>
                  <a:spcPct val="50000"/>
                </a:spcBef>
              </a:pPr>
              <a:r>
                <a:rPr lang="en-US" sz="900"/>
                <a:t>CondVar</a:t>
              </a:r>
            </a:p>
          </p:txBody>
        </p:sp>
      </p:grpSp>
      <p:sp>
        <p:nvSpPr>
          <p:cNvPr id="186" name="Text Box 153"/>
          <p:cNvSpPr txBox="1">
            <a:spLocks noChangeArrowheads="1"/>
          </p:cNvSpPr>
          <p:nvPr/>
        </p:nvSpPr>
        <p:spPr bwMode="auto">
          <a:xfrm>
            <a:off x="5868988" y="5301481"/>
            <a:ext cx="1584325" cy="701675"/>
          </a:xfrm>
          <a:prstGeom prst="rect">
            <a:avLst/>
          </a:prstGeom>
          <a:noFill/>
          <a:ln w="12700" algn="ctr">
            <a:noFill/>
            <a:miter lim="800000"/>
            <a:headEnd/>
            <a:tailEnd type="none" w="lg" len="med"/>
          </a:ln>
        </p:spPr>
        <p:txBody>
          <a:bodyPr>
            <a:spAutoFit/>
          </a:bodyPr>
          <a:lstStyle/>
          <a:p>
            <a:pPr>
              <a:spcBef>
                <a:spcPct val="50000"/>
              </a:spcBef>
            </a:pPr>
            <a:r>
              <a:rPr lang="en-US" sz="1000"/>
              <a:t>State NOT      Fitting</a:t>
            </a:r>
          </a:p>
          <a:p>
            <a:pPr>
              <a:spcBef>
                <a:spcPct val="50000"/>
              </a:spcBef>
            </a:pPr>
            <a:r>
              <a:rPr lang="en-US" sz="1000"/>
              <a:t>CondVar.Wait(Mutex)</a:t>
            </a:r>
          </a:p>
          <a:p>
            <a:pPr>
              <a:spcBef>
                <a:spcPct val="50000"/>
              </a:spcBef>
            </a:pPr>
            <a:r>
              <a:rPr lang="en-US" sz="1000"/>
              <a:t>State is           Fitting</a:t>
            </a:r>
          </a:p>
        </p:txBody>
      </p:sp>
      <p:sp>
        <p:nvSpPr>
          <p:cNvPr id="187" name="Rectangle 154"/>
          <p:cNvSpPr>
            <a:spLocks noChangeArrowheads="1"/>
          </p:cNvSpPr>
          <p:nvPr/>
        </p:nvSpPr>
        <p:spPr bwMode="auto">
          <a:xfrm>
            <a:off x="5940425" y="5552306"/>
            <a:ext cx="1368425" cy="215900"/>
          </a:xfrm>
          <a:prstGeom prst="rect">
            <a:avLst/>
          </a:prstGeom>
          <a:noFill/>
          <a:ln w="12700" algn="ctr">
            <a:solidFill>
              <a:schemeClr val="tx1"/>
            </a:solidFill>
            <a:miter lim="800000"/>
            <a:headEnd/>
            <a:tailEnd type="none" w="lg" len="med"/>
          </a:ln>
        </p:spPr>
        <p:txBody>
          <a:bodyPr anchor="ctr">
            <a:spAutoFit/>
          </a:bodyPr>
          <a:lstStyle/>
          <a:p>
            <a:endParaRPr lang="he-IL"/>
          </a:p>
        </p:txBody>
      </p:sp>
      <p:sp>
        <p:nvSpPr>
          <p:cNvPr id="188" name="Text Box 155"/>
          <p:cNvSpPr txBox="1">
            <a:spLocks noChangeArrowheads="1"/>
          </p:cNvSpPr>
          <p:nvPr/>
        </p:nvSpPr>
        <p:spPr bwMode="auto">
          <a:xfrm>
            <a:off x="7524750" y="5331644"/>
            <a:ext cx="1584325" cy="473075"/>
          </a:xfrm>
          <a:prstGeom prst="rect">
            <a:avLst/>
          </a:prstGeom>
          <a:noFill/>
          <a:ln w="12700" algn="ctr">
            <a:noFill/>
            <a:miter lim="800000"/>
            <a:headEnd/>
            <a:tailEnd type="none" w="lg" len="med"/>
          </a:ln>
        </p:spPr>
        <p:txBody>
          <a:bodyPr>
            <a:spAutoFit/>
          </a:bodyPr>
          <a:lstStyle/>
          <a:p>
            <a:pPr>
              <a:spcBef>
                <a:spcPct val="50000"/>
              </a:spcBef>
            </a:pPr>
            <a:r>
              <a:rPr lang="en-US" sz="1000"/>
              <a:t>Change          State</a:t>
            </a:r>
          </a:p>
          <a:p>
            <a:pPr>
              <a:spcBef>
                <a:spcPct val="50000"/>
              </a:spcBef>
            </a:pPr>
            <a:r>
              <a:rPr lang="en-US" sz="1000"/>
              <a:t>CondVar.       Notify</a:t>
            </a:r>
          </a:p>
        </p:txBody>
      </p:sp>
      <p:sp>
        <p:nvSpPr>
          <p:cNvPr id="189" name="Rectangle 156"/>
          <p:cNvSpPr>
            <a:spLocks noChangeArrowheads="1"/>
          </p:cNvSpPr>
          <p:nvPr/>
        </p:nvSpPr>
        <p:spPr bwMode="auto">
          <a:xfrm>
            <a:off x="7596188" y="5555481"/>
            <a:ext cx="1225550" cy="215900"/>
          </a:xfrm>
          <a:prstGeom prst="rect">
            <a:avLst/>
          </a:prstGeom>
          <a:noFill/>
          <a:ln w="12700" algn="ctr">
            <a:solidFill>
              <a:schemeClr val="tx1"/>
            </a:solidFill>
            <a:miter lim="800000"/>
            <a:headEnd/>
            <a:tailEnd type="none" w="lg" len="med"/>
          </a:ln>
        </p:spPr>
        <p:txBody>
          <a:bodyPr anchor="ctr">
            <a:spAutoFit/>
          </a:bodyPr>
          <a:lstStyle/>
          <a:p>
            <a:endParaRPr lang="he-IL"/>
          </a:p>
        </p:txBody>
      </p:sp>
      <p:grpSp>
        <p:nvGrpSpPr>
          <p:cNvPr id="190" name="Group 159"/>
          <p:cNvGrpSpPr>
            <a:grpSpLocks/>
          </p:cNvGrpSpPr>
          <p:nvPr/>
        </p:nvGrpSpPr>
        <p:grpSpPr bwMode="auto">
          <a:xfrm>
            <a:off x="7096125" y="4293419"/>
            <a:ext cx="715963" cy="320675"/>
            <a:chOff x="1066" y="2840"/>
            <a:chExt cx="451" cy="202"/>
          </a:xfrm>
        </p:grpSpPr>
        <p:sp>
          <p:nvSpPr>
            <p:cNvPr id="191" name="Oval 160"/>
            <p:cNvSpPr>
              <a:spLocks noChangeArrowheads="1"/>
            </p:cNvSpPr>
            <p:nvPr/>
          </p:nvSpPr>
          <p:spPr bwMode="auto">
            <a:xfrm>
              <a:off x="1066" y="2840"/>
              <a:ext cx="451" cy="202"/>
            </a:xfrm>
            <a:prstGeom prst="ellipse">
              <a:avLst/>
            </a:prstGeom>
            <a:pattFill prst="dkHorz">
              <a:fgClr>
                <a:srgbClr val="000000"/>
              </a:fgClr>
              <a:bgClr>
                <a:srgbClr val="FFFFFF"/>
              </a:bgClr>
            </a:pattFill>
            <a:ln w="12700" algn="ctr">
              <a:solidFill>
                <a:schemeClr val="tx1"/>
              </a:solidFill>
              <a:round/>
              <a:headEnd/>
              <a:tailEnd type="none" w="lg" len="med"/>
            </a:ln>
          </p:spPr>
          <p:txBody>
            <a:bodyPr wrap="none" anchor="ctr">
              <a:spAutoFit/>
            </a:bodyPr>
            <a:lstStyle/>
            <a:p>
              <a:pPr algn="ctr"/>
              <a:r>
                <a:rPr lang="en-US" sz="1000"/>
                <a:t>Mutex</a:t>
              </a:r>
            </a:p>
          </p:txBody>
        </p:sp>
        <p:sp>
          <p:nvSpPr>
            <p:cNvPr id="192" name="Rectangle 161"/>
            <p:cNvSpPr>
              <a:spLocks noChangeArrowheads="1"/>
            </p:cNvSpPr>
            <p:nvPr/>
          </p:nvSpPr>
          <p:spPr bwMode="auto">
            <a:xfrm>
              <a:off x="1156" y="2886"/>
              <a:ext cx="272" cy="90"/>
            </a:xfrm>
            <a:prstGeom prst="rect">
              <a:avLst/>
            </a:prstGeom>
            <a:solidFill>
              <a:schemeClr val="bg1"/>
            </a:solidFill>
            <a:ln w="12700" algn="ctr">
              <a:solidFill>
                <a:schemeClr val="bg1"/>
              </a:solidFill>
              <a:miter lim="800000"/>
              <a:headEnd/>
              <a:tailEnd type="none" w="lg" len="med"/>
            </a:ln>
          </p:spPr>
          <p:txBody>
            <a:bodyPr anchor="ctr">
              <a:spAutoFit/>
            </a:bodyPr>
            <a:lstStyle/>
            <a:p>
              <a:endParaRPr lang="he-IL"/>
            </a:p>
          </p:txBody>
        </p:sp>
        <p:sp>
          <p:nvSpPr>
            <p:cNvPr id="193" name="Text Box 162"/>
            <p:cNvSpPr txBox="1">
              <a:spLocks noChangeArrowheads="1"/>
            </p:cNvSpPr>
            <p:nvPr/>
          </p:nvSpPr>
          <p:spPr bwMode="auto">
            <a:xfrm>
              <a:off x="1129" y="2858"/>
              <a:ext cx="363" cy="144"/>
            </a:xfrm>
            <a:prstGeom prst="rect">
              <a:avLst/>
            </a:prstGeom>
            <a:noFill/>
            <a:ln w="12700" algn="ctr">
              <a:noFill/>
              <a:miter lim="800000"/>
              <a:headEnd/>
              <a:tailEnd type="none" w="lg" len="med"/>
            </a:ln>
          </p:spPr>
          <p:txBody>
            <a:bodyPr>
              <a:spAutoFit/>
            </a:bodyPr>
            <a:lstStyle/>
            <a:p>
              <a:pPr>
                <a:spcBef>
                  <a:spcPct val="50000"/>
                </a:spcBef>
              </a:pPr>
              <a:r>
                <a:rPr lang="en-US" sz="900"/>
                <a:t>Mutex</a:t>
              </a:r>
            </a:p>
          </p:txBody>
        </p:sp>
      </p:grpSp>
      <p:sp>
        <p:nvSpPr>
          <p:cNvPr id="194" name="Line 163"/>
          <p:cNvSpPr>
            <a:spLocks noChangeShapeType="1"/>
          </p:cNvSpPr>
          <p:nvPr/>
        </p:nvSpPr>
        <p:spPr bwMode="auto">
          <a:xfrm flipH="1">
            <a:off x="6731000" y="4437881"/>
            <a:ext cx="360363" cy="0"/>
          </a:xfrm>
          <a:prstGeom prst="line">
            <a:avLst/>
          </a:prstGeom>
          <a:noFill/>
          <a:ln w="12700">
            <a:solidFill>
              <a:schemeClr val="tx1"/>
            </a:solidFill>
            <a:round/>
            <a:headEnd/>
            <a:tailEnd type="stealth" w="lg" len="med"/>
          </a:ln>
        </p:spPr>
        <p:txBody>
          <a:bodyPr anchor="ctr">
            <a:spAutoFit/>
          </a:bodyPr>
          <a:lstStyle/>
          <a:p>
            <a:endParaRPr lang="en-US"/>
          </a:p>
        </p:txBody>
      </p:sp>
      <p:sp>
        <p:nvSpPr>
          <p:cNvPr id="195" name="Text Box 164"/>
          <p:cNvSpPr txBox="1">
            <a:spLocks noChangeArrowheads="1"/>
          </p:cNvSpPr>
          <p:nvPr/>
        </p:nvSpPr>
        <p:spPr bwMode="auto">
          <a:xfrm>
            <a:off x="6702425" y="4221981"/>
            <a:ext cx="576263" cy="228600"/>
          </a:xfrm>
          <a:prstGeom prst="rect">
            <a:avLst/>
          </a:prstGeom>
          <a:noFill/>
          <a:ln w="12700" algn="ctr">
            <a:noFill/>
            <a:miter lim="800000"/>
            <a:headEnd/>
            <a:tailEnd type="none" w="lg" len="med"/>
          </a:ln>
        </p:spPr>
        <p:txBody>
          <a:bodyPr>
            <a:spAutoFit/>
          </a:bodyPr>
          <a:lstStyle/>
          <a:p>
            <a:pPr>
              <a:spcBef>
                <a:spcPct val="50000"/>
              </a:spcBef>
            </a:pPr>
            <a:r>
              <a:rPr lang="en-US" sz="900"/>
              <a:t>owner</a:t>
            </a:r>
          </a:p>
        </p:txBody>
      </p:sp>
      <p:sp>
        <p:nvSpPr>
          <p:cNvPr id="196" name="Line 158"/>
          <p:cNvSpPr>
            <a:spLocks noChangeShapeType="1"/>
          </p:cNvSpPr>
          <p:nvPr/>
        </p:nvSpPr>
        <p:spPr bwMode="auto">
          <a:xfrm>
            <a:off x="5902325" y="3933056"/>
            <a:ext cx="0" cy="2879725"/>
          </a:xfrm>
          <a:prstGeom prst="line">
            <a:avLst/>
          </a:prstGeom>
          <a:noFill/>
          <a:ln w="19050">
            <a:solidFill>
              <a:schemeClr val="tx1"/>
            </a:solidFill>
            <a:round/>
            <a:headEnd/>
            <a:tailEnd type="none" w="lg" len="med"/>
          </a:ln>
        </p:spPr>
        <p:txBody>
          <a:bodyPr anchor="ctr">
            <a:spAutoFit/>
          </a:bodyPr>
          <a:lstStyle/>
          <a:p>
            <a:endParaRPr lang="en-US"/>
          </a:p>
        </p:txBody>
      </p:sp>
      <p:sp>
        <p:nvSpPr>
          <p:cNvPr id="197" name="Line 165"/>
          <p:cNvSpPr>
            <a:spLocks noChangeShapeType="1"/>
          </p:cNvSpPr>
          <p:nvPr/>
        </p:nvSpPr>
        <p:spPr bwMode="auto">
          <a:xfrm>
            <a:off x="2951163" y="3933056"/>
            <a:ext cx="0" cy="2879725"/>
          </a:xfrm>
          <a:prstGeom prst="line">
            <a:avLst/>
          </a:prstGeom>
          <a:noFill/>
          <a:ln w="19050">
            <a:solidFill>
              <a:schemeClr val="tx1"/>
            </a:solidFill>
            <a:round/>
            <a:headEnd/>
            <a:tailEnd type="none" w="lg" len="med"/>
          </a:ln>
        </p:spPr>
        <p:txBody>
          <a:bodyPr anchor="ctr">
            <a:spAutoFit/>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4067944" y="548680"/>
            <a:ext cx="2376264" cy="324036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miley Face 5"/>
          <p:cNvSpPr/>
          <p:nvPr/>
        </p:nvSpPr>
        <p:spPr>
          <a:xfrm>
            <a:off x="7452320" y="2780928"/>
            <a:ext cx="576064" cy="50405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6516216" y="3140968"/>
            <a:ext cx="6480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347864" y="3140968"/>
            <a:ext cx="6480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444208" y="2771636"/>
            <a:ext cx="1008112" cy="369332"/>
          </a:xfrm>
          <a:prstGeom prst="rect">
            <a:avLst/>
          </a:prstGeom>
          <a:noFill/>
        </p:spPr>
        <p:txBody>
          <a:bodyPr wrap="square" rtlCol="0">
            <a:spAutoFit/>
          </a:bodyPr>
          <a:lstStyle/>
          <a:p>
            <a:r>
              <a:rPr lang="en-US" b="1" dirty="0" smtClean="0"/>
              <a:t>wait</a:t>
            </a:r>
            <a:endParaRPr lang="en-US" b="1" dirty="0"/>
          </a:p>
        </p:txBody>
      </p:sp>
      <p:sp>
        <p:nvSpPr>
          <p:cNvPr id="14" name="TextBox 13"/>
          <p:cNvSpPr txBox="1"/>
          <p:nvPr/>
        </p:nvSpPr>
        <p:spPr>
          <a:xfrm>
            <a:off x="3131840" y="2780928"/>
            <a:ext cx="1008112" cy="646331"/>
          </a:xfrm>
          <a:prstGeom prst="rect">
            <a:avLst/>
          </a:prstGeom>
          <a:noFill/>
        </p:spPr>
        <p:txBody>
          <a:bodyPr wrap="square" rtlCol="0">
            <a:spAutoFit/>
          </a:bodyPr>
          <a:lstStyle/>
          <a:p>
            <a:r>
              <a:rPr lang="en-US" b="1" dirty="0" smtClean="0"/>
              <a:t>notify</a:t>
            </a:r>
          </a:p>
          <a:p>
            <a:r>
              <a:rPr lang="en-US" b="1" dirty="0" err="1" smtClean="0"/>
              <a:t>notifyAll</a:t>
            </a:r>
            <a:endParaRPr lang="en-US" b="1" dirty="0"/>
          </a:p>
        </p:txBody>
      </p:sp>
      <p:grpSp>
        <p:nvGrpSpPr>
          <p:cNvPr id="2" name="Group 30"/>
          <p:cNvGrpSpPr/>
          <p:nvPr/>
        </p:nvGrpSpPr>
        <p:grpSpPr>
          <a:xfrm>
            <a:off x="4211960" y="2852936"/>
            <a:ext cx="2088232" cy="504056"/>
            <a:chOff x="4211960" y="2708920"/>
            <a:chExt cx="2088232" cy="504056"/>
          </a:xfrm>
        </p:grpSpPr>
        <p:sp>
          <p:nvSpPr>
            <p:cNvPr id="4" name="Can 3"/>
            <p:cNvSpPr/>
            <p:nvPr/>
          </p:nvSpPr>
          <p:spPr>
            <a:xfrm rot="5400000">
              <a:off x="4968044" y="1952836"/>
              <a:ext cx="504056" cy="201622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
          <p:nvSpPr>
            <p:cNvPr id="15" name="TextBox 14"/>
            <p:cNvSpPr txBox="1"/>
            <p:nvPr/>
          </p:nvSpPr>
          <p:spPr>
            <a:xfrm>
              <a:off x="4211960" y="2780928"/>
              <a:ext cx="2088232" cy="369332"/>
            </a:xfrm>
            <a:prstGeom prst="rect">
              <a:avLst/>
            </a:prstGeom>
            <a:noFill/>
          </p:spPr>
          <p:txBody>
            <a:bodyPr wrap="square" rtlCol="0">
              <a:spAutoFit/>
            </a:bodyPr>
            <a:lstStyle/>
            <a:p>
              <a:r>
                <a:rPr lang="en-US" b="1" dirty="0" smtClean="0">
                  <a:solidFill>
                    <a:srgbClr val="FFFF00"/>
                  </a:solidFill>
                </a:rPr>
                <a:t>Condition Variable</a:t>
              </a:r>
              <a:endParaRPr lang="en-US" b="1" dirty="0">
                <a:solidFill>
                  <a:srgbClr val="FFFF00"/>
                </a:solidFill>
              </a:endParaRPr>
            </a:p>
          </p:txBody>
        </p:sp>
      </p:grpSp>
      <p:grpSp>
        <p:nvGrpSpPr>
          <p:cNvPr id="3" name="Group 29"/>
          <p:cNvGrpSpPr/>
          <p:nvPr/>
        </p:nvGrpSpPr>
        <p:grpSpPr>
          <a:xfrm>
            <a:off x="4283968" y="1412776"/>
            <a:ext cx="1944216" cy="1080120"/>
            <a:chOff x="4283968" y="1268760"/>
            <a:chExt cx="1944216" cy="1080120"/>
          </a:xfrm>
        </p:grpSpPr>
        <p:sp>
          <p:nvSpPr>
            <p:cNvPr id="16" name="Block Arc 15"/>
            <p:cNvSpPr/>
            <p:nvPr/>
          </p:nvSpPr>
          <p:spPr>
            <a:xfrm>
              <a:off x="4283968" y="1268760"/>
              <a:ext cx="1944216" cy="864096"/>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ounded Rectangle 16"/>
            <p:cNvSpPr/>
            <p:nvPr/>
          </p:nvSpPr>
          <p:spPr>
            <a:xfrm>
              <a:off x="4283968" y="1628800"/>
              <a:ext cx="1944216"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Mutex</a:t>
              </a:r>
            </a:p>
            <a:p>
              <a:pPr algn="ctr"/>
              <a:r>
                <a:rPr lang="en-US" dirty="0" smtClean="0"/>
                <a:t>(Lock)</a:t>
              </a:r>
              <a:endParaRPr lang="en-US" dirty="0"/>
            </a:p>
          </p:txBody>
        </p:sp>
      </p:grpSp>
      <p:sp>
        <p:nvSpPr>
          <p:cNvPr id="18" name="Smiley Face 17"/>
          <p:cNvSpPr/>
          <p:nvPr/>
        </p:nvSpPr>
        <p:spPr>
          <a:xfrm>
            <a:off x="2555776" y="2780928"/>
            <a:ext cx="576064" cy="576064"/>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a:off x="3419872" y="2060848"/>
            <a:ext cx="6480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275856" y="1772816"/>
            <a:ext cx="1008112" cy="646331"/>
          </a:xfrm>
          <a:prstGeom prst="rect">
            <a:avLst/>
          </a:prstGeom>
          <a:noFill/>
        </p:spPr>
        <p:txBody>
          <a:bodyPr wrap="square" rtlCol="0">
            <a:spAutoFit/>
          </a:bodyPr>
          <a:lstStyle/>
          <a:p>
            <a:r>
              <a:rPr lang="en-US" dirty="0" smtClean="0"/>
              <a:t>lock</a:t>
            </a:r>
          </a:p>
          <a:p>
            <a:r>
              <a:rPr lang="en-US" dirty="0" smtClean="0"/>
              <a:t>unlock</a:t>
            </a:r>
            <a:endParaRPr lang="en-US" dirty="0"/>
          </a:p>
        </p:txBody>
      </p:sp>
      <p:sp>
        <p:nvSpPr>
          <p:cNvPr id="22" name="TextBox 21"/>
          <p:cNvSpPr txBox="1"/>
          <p:nvPr/>
        </p:nvSpPr>
        <p:spPr>
          <a:xfrm>
            <a:off x="4283968" y="692696"/>
            <a:ext cx="1944216" cy="369332"/>
          </a:xfrm>
          <a:prstGeom prst="rect">
            <a:avLst/>
          </a:prstGeom>
          <a:noFill/>
        </p:spPr>
        <p:txBody>
          <a:bodyPr wrap="square" rtlCol="0">
            <a:spAutoFit/>
          </a:bodyPr>
          <a:lstStyle/>
          <a:p>
            <a:pPr algn="ctr"/>
            <a:r>
              <a:rPr lang="en-US" dirty="0" smtClean="0"/>
              <a:t>Monitor</a:t>
            </a:r>
            <a:endParaRPr lang="en-US" dirty="0"/>
          </a:p>
        </p:txBody>
      </p:sp>
      <p:sp>
        <p:nvSpPr>
          <p:cNvPr id="23" name="Down Arrow 22"/>
          <p:cNvSpPr/>
          <p:nvPr/>
        </p:nvSpPr>
        <p:spPr>
          <a:xfrm>
            <a:off x="5148064" y="4077072"/>
            <a:ext cx="360040"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4139952" y="4869160"/>
            <a:ext cx="2232248" cy="1584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Object</a:t>
            </a:r>
          </a:p>
          <a:p>
            <a:pPr algn="ctr"/>
            <a:endParaRPr lang="en-US" dirty="0" smtClean="0"/>
          </a:p>
          <a:p>
            <a:pPr algn="ctr"/>
            <a:endParaRPr lang="en-US" dirty="0"/>
          </a:p>
          <a:p>
            <a:pPr algn="ctr"/>
            <a:endParaRPr lang="en-US" dirty="0"/>
          </a:p>
        </p:txBody>
      </p:sp>
      <p:sp>
        <p:nvSpPr>
          <p:cNvPr id="25" name="Rectangle 24"/>
          <p:cNvSpPr/>
          <p:nvPr/>
        </p:nvSpPr>
        <p:spPr>
          <a:xfrm>
            <a:off x="4283968" y="5517232"/>
            <a:ext cx="1944216" cy="86409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Monitor   </a:t>
            </a:r>
            <a:endParaRPr lang="en-US" dirty="0">
              <a:solidFill>
                <a:schemeClr val="tx1"/>
              </a:solidFill>
            </a:endParaRPr>
          </a:p>
        </p:txBody>
      </p:sp>
      <p:sp>
        <p:nvSpPr>
          <p:cNvPr id="26" name="TextBox 25"/>
          <p:cNvSpPr txBox="1"/>
          <p:nvPr/>
        </p:nvSpPr>
        <p:spPr>
          <a:xfrm>
            <a:off x="1403648" y="2852936"/>
            <a:ext cx="1296144" cy="369332"/>
          </a:xfrm>
          <a:prstGeom prst="rect">
            <a:avLst/>
          </a:prstGeom>
          <a:noFill/>
        </p:spPr>
        <p:txBody>
          <a:bodyPr wrap="square" rtlCol="0">
            <a:spAutoFit/>
          </a:bodyPr>
          <a:lstStyle/>
          <a:p>
            <a:r>
              <a:rPr lang="en-US" dirty="0" smtClean="0"/>
              <a:t>Thread</a:t>
            </a:r>
            <a:r>
              <a:rPr lang="en-US" b="1" dirty="0" smtClean="0"/>
              <a:t> </a:t>
            </a:r>
            <a:r>
              <a:rPr lang="en-US" dirty="0" smtClean="0"/>
              <a:t>A</a:t>
            </a:r>
            <a:endParaRPr lang="en-US" dirty="0"/>
          </a:p>
        </p:txBody>
      </p:sp>
      <p:sp>
        <p:nvSpPr>
          <p:cNvPr id="28" name="TextBox 27"/>
          <p:cNvSpPr txBox="1"/>
          <p:nvPr/>
        </p:nvSpPr>
        <p:spPr>
          <a:xfrm>
            <a:off x="8028384" y="2852936"/>
            <a:ext cx="1296144" cy="369332"/>
          </a:xfrm>
          <a:prstGeom prst="rect">
            <a:avLst/>
          </a:prstGeom>
          <a:noFill/>
        </p:spPr>
        <p:txBody>
          <a:bodyPr wrap="square" rtlCol="0">
            <a:spAutoFit/>
          </a:bodyPr>
          <a:lstStyle/>
          <a:p>
            <a:r>
              <a:rPr lang="en-US" dirty="0" smtClean="0"/>
              <a:t>Thread B</a:t>
            </a:r>
            <a:endParaRPr lang="en-US" dirty="0"/>
          </a:p>
        </p:txBody>
      </p:sp>
      <p:sp>
        <p:nvSpPr>
          <p:cNvPr id="29" name="Smiley Face 28"/>
          <p:cNvSpPr/>
          <p:nvPr/>
        </p:nvSpPr>
        <p:spPr>
          <a:xfrm>
            <a:off x="2627784" y="1772816"/>
            <a:ext cx="576064" cy="576064"/>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7164288" y="4869160"/>
            <a:ext cx="1584176" cy="369332"/>
          </a:xfrm>
          <a:prstGeom prst="rect">
            <a:avLst/>
          </a:prstGeom>
          <a:noFill/>
        </p:spPr>
        <p:txBody>
          <a:bodyPr wrap="square" rtlCol="0">
            <a:spAutoFit/>
          </a:bodyPr>
          <a:lstStyle/>
          <a:p>
            <a:r>
              <a:rPr lang="en-US" dirty="0" smtClean="0"/>
              <a:t>intrinsic lock</a:t>
            </a:r>
            <a:endParaRPr lang="en-US" dirty="0"/>
          </a:p>
        </p:txBody>
      </p:sp>
      <p:cxnSp>
        <p:nvCxnSpPr>
          <p:cNvPr id="34" name="Straight Arrow Connector 33"/>
          <p:cNvCxnSpPr/>
          <p:nvPr/>
        </p:nvCxnSpPr>
        <p:spPr>
          <a:xfrm flipH="1">
            <a:off x="6084168" y="5157192"/>
            <a:ext cx="1656184" cy="576064"/>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nvGrpSpPr>
          <p:cNvPr id="5" name="Group 35"/>
          <p:cNvGrpSpPr/>
          <p:nvPr/>
        </p:nvGrpSpPr>
        <p:grpSpPr>
          <a:xfrm>
            <a:off x="5796136" y="5589240"/>
            <a:ext cx="288032" cy="288032"/>
            <a:chOff x="4283968" y="1268760"/>
            <a:chExt cx="1944216" cy="1080120"/>
          </a:xfrm>
        </p:grpSpPr>
        <p:sp>
          <p:nvSpPr>
            <p:cNvPr id="37" name="Block Arc 36"/>
            <p:cNvSpPr/>
            <p:nvPr/>
          </p:nvSpPr>
          <p:spPr>
            <a:xfrm>
              <a:off x="4283968" y="1268760"/>
              <a:ext cx="1944216" cy="864096"/>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ounded Rectangle 37"/>
            <p:cNvSpPr/>
            <p:nvPr/>
          </p:nvSpPr>
          <p:spPr>
            <a:xfrm>
              <a:off x="4283968" y="1628800"/>
              <a:ext cx="1944216"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Can 38"/>
          <p:cNvSpPr/>
          <p:nvPr/>
        </p:nvSpPr>
        <p:spPr>
          <a:xfrm rot="5400000">
            <a:off x="5832140" y="5985284"/>
            <a:ext cx="216024" cy="2880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23528" y="3746063"/>
            <a:ext cx="3384376" cy="1754326"/>
          </a:xfrm>
          <a:prstGeom prst="rect">
            <a:avLst/>
          </a:prstGeom>
          <a:noFill/>
        </p:spPr>
        <p:txBody>
          <a:bodyPr wrap="square" rtlCol="0">
            <a:spAutoFit/>
          </a:bodyPr>
          <a:lstStyle/>
          <a:p>
            <a:r>
              <a:rPr lang="en-US" dirty="0" smtClean="0"/>
              <a:t>The methods </a:t>
            </a:r>
            <a:r>
              <a:rPr lang="en-US" b="1" i="1" dirty="0" smtClean="0"/>
              <a:t>wait()</a:t>
            </a:r>
            <a:r>
              <a:rPr lang="en-US" dirty="0" smtClean="0"/>
              <a:t>, </a:t>
            </a:r>
            <a:r>
              <a:rPr lang="en-US" b="1" i="1" dirty="0" smtClean="0"/>
              <a:t>notify()</a:t>
            </a:r>
            <a:r>
              <a:rPr lang="en-US" dirty="0" smtClean="0"/>
              <a:t>, </a:t>
            </a:r>
            <a:r>
              <a:rPr lang="en-US" b="1" i="1" dirty="0" err="1" smtClean="0"/>
              <a:t>notifyAll</a:t>
            </a:r>
            <a:r>
              <a:rPr lang="en-US" dirty="0" smtClean="0"/>
              <a:t> are delegated to Object class and </a:t>
            </a:r>
            <a:r>
              <a:rPr lang="en-US" u="sng" dirty="0" smtClean="0"/>
              <a:t>could be called only from synchronized methods / statements, taking the lock of the same object  monitor</a:t>
            </a:r>
            <a:endParaRPr lang="en-US" b="1" i="1" u="sng" dirty="0"/>
          </a:p>
        </p:txBody>
      </p:sp>
      <p:sp>
        <p:nvSpPr>
          <p:cNvPr id="35" name="TextBox 34"/>
          <p:cNvSpPr txBox="1"/>
          <p:nvPr/>
        </p:nvSpPr>
        <p:spPr>
          <a:xfrm>
            <a:off x="251520" y="404664"/>
            <a:ext cx="3528392" cy="646331"/>
          </a:xfrm>
          <a:prstGeom prst="rect">
            <a:avLst/>
          </a:prstGeom>
          <a:noFill/>
        </p:spPr>
        <p:txBody>
          <a:bodyPr wrap="square" rtlCol="0">
            <a:spAutoFit/>
          </a:bodyPr>
          <a:lstStyle/>
          <a:p>
            <a:r>
              <a:rPr lang="en-US" dirty="0" smtClean="0"/>
              <a:t>The </a:t>
            </a:r>
            <a:r>
              <a:rPr lang="en-US" b="1" dirty="0" smtClean="0"/>
              <a:t>Condition</a:t>
            </a:r>
            <a:r>
              <a:rPr lang="en-US" dirty="0" smtClean="0"/>
              <a:t> variable is part of Monitor which has every object</a:t>
            </a:r>
            <a:endParaRPr lang="en-US" dirty="0"/>
          </a:p>
        </p:txBody>
      </p:sp>
      <p:sp>
        <p:nvSpPr>
          <p:cNvPr id="36" name="Title 35"/>
          <p:cNvSpPr>
            <a:spLocks noGrp="1"/>
          </p:cNvSpPr>
          <p:nvPr>
            <p:ph type="title"/>
          </p:nvPr>
        </p:nvSpPr>
        <p:spPr/>
        <p:txBody>
          <a:bodyPr>
            <a:normAutofit fontScale="90000"/>
          </a:bodyPr>
          <a:lstStyle/>
          <a:p>
            <a:r>
              <a:rPr lang="en-US" dirty="0" smtClean="0"/>
              <a:t>Java Implementation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Waiting For Multiple Different States</a:t>
            </a:r>
            <a:endParaRPr lang="en-US" dirty="0"/>
          </a:p>
        </p:txBody>
      </p:sp>
      <p:sp>
        <p:nvSpPr>
          <p:cNvPr id="5" name="TextBox 4"/>
          <p:cNvSpPr txBox="1"/>
          <p:nvPr/>
        </p:nvSpPr>
        <p:spPr>
          <a:xfrm>
            <a:off x="179512" y="476672"/>
            <a:ext cx="8712968" cy="6186309"/>
          </a:xfrm>
          <a:prstGeom prst="rect">
            <a:avLst/>
          </a:prstGeom>
          <a:noFill/>
        </p:spPr>
        <p:txBody>
          <a:bodyPr wrap="square" rtlCol="0">
            <a:spAutoFit/>
          </a:bodyPr>
          <a:lstStyle/>
          <a:p>
            <a:r>
              <a:rPr lang="en-US" b="1" u="sng" dirty="0" smtClean="0"/>
              <a:t>Approach A:    Using Monitor (lock and condition) of Single Object</a:t>
            </a:r>
          </a:p>
          <a:p>
            <a:pPr>
              <a:buFont typeface="Arial" pitchFamily="34" charset="0"/>
              <a:buChar char="•"/>
            </a:pPr>
            <a:r>
              <a:rPr lang="en-US" dirty="0" smtClean="0"/>
              <a:t> All synchronization is performed by means of </a:t>
            </a:r>
            <a:r>
              <a:rPr lang="en-US" b="1" i="1" dirty="0" smtClean="0"/>
              <a:t>synchronized </a:t>
            </a:r>
            <a:r>
              <a:rPr lang="en-US" dirty="0" smtClean="0"/>
              <a:t> methods of target object</a:t>
            </a:r>
          </a:p>
          <a:p>
            <a:pPr>
              <a:buFont typeface="Arial" pitchFamily="34" charset="0"/>
              <a:buChar char="•"/>
            </a:pPr>
            <a:r>
              <a:rPr lang="en-US" dirty="0" smtClean="0"/>
              <a:t> Multiple Threads call </a:t>
            </a:r>
            <a:r>
              <a:rPr lang="en-US" b="1" i="1" dirty="0" smtClean="0"/>
              <a:t>wait()</a:t>
            </a:r>
            <a:r>
              <a:rPr lang="en-US" dirty="0" smtClean="0"/>
              <a:t> on the same object, actually waiting for its different states</a:t>
            </a:r>
          </a:p>
          <a:p>
            <a:pPr>
              <a:buFont typeface="Arial" pitchFamily="34" charset="0"/>
              <a:buChar char="•"/>
            </a:pPr>
            <a:r>
              <a:rPr lang="en-US" dirty="0" smtClean="0"/>
              <a:t> Thread, changing the state of target object, calls </a:t>
            </a:r>
            <a:r>
              <a:rPr lang="en-US" b="1" i="1" dirty="0" err="1" smtClean="0"/>
              <a:t>notifyAll</a:t>
            </a:r>
            <a:r>
              <a:rPr lang="en-US" b="1" i="1" dirty="0" smtClean="0"/>
              <a:t>()</a:t>
            </a:r>
            <a:r>
              <a:rPr lang="en-US" dirty="0" smtClean="0"/>
              <a:t> to wake-up all waiting threads</a:t>
            </a:r>
          </a:p>
          <a:p>
            <a:pPr>
              <a:buFont typeface="Arial" pitchFamily="34" charset="0"/>
              <a:buChar char="•"/>
            </a:pPr>
            <a:r>
              <a:rPr lang="en-US" dirty="0" smtClean="0"/>
              <a:t> Each waked-up Thread:</a:t>
            </a:r>
          </a:p>
          <a:p>
            <a:pPr lvl="1">
              <a:buFont typeface="Arial" pitchFamily="34" charset="0"/>
              <a:buChar char="•"/>
            </a:pPr>
            <a:r>
              <a:rPr lang="en-US" dirty="0" smtClean="0"/>
              <a:t> Re-acquires the monitor lock</a:t>
            </a:r>
          </a:p>
          <a:p>
            <a:pPr lvl="1">
              <a:buFont typeface="Arial" pitchFamily="34" charset="0"/>
              <a:buChar char="•"/>
            </a:pPr>
            <a:r>
              <a:rPr lang="en-US" dirty="0" smtClean="0"/>
              <a:t> Re-</a:t>
            </a:r>
            <a:r>
              <a:rPr lang="en-US" dirty="0" err="1" smtClean="0"/>
              <a:t>evalutes</a:t>
            </a:r>
            <a:r>
              <a:rPr lang="en-US" dirty="0" smtClean="0"/>
              <a:t> the state</a:t>
            </a:r>
          </a:p>
          <a:p>
            <a:pPr lvl="1">
              <a:buFont typeface="Arial" pitchFamily="34" charset="0"/>
              <a:buChar char="•"/>
            </a:pPr>
            <a:r>
              <a:rPr lang="en-US" dirty="0" smtClean="0"/>
              <a:t> If state not fits, repeats </a:t>
            </a:r>
            <a:r>
              <a:rPr lang="en-US" b="1" i="1" dirty="0" smtClean="0"/>
              <a:t>wait </a:t>
            </a:r>
            <a:r>
              <a:rPr lang="en-US" dirty="0" smtClean="0"/>
              <a:t>(once more releasing the lock)</a:t>
            </a:r>
          </a:p>
          <a:p>
            <a:pPr>
              <a:buFont typeface="Arial" pitchFamily="34" charset="0"/>
              <a:buChar char="•"/>
            </a:pPr>
            <a:r>
              <a:rPr lang="en-US" dirty="0" smtClean="0"/>
              <a:t> As result:</a:t>
            </a:r>
          </a:p>
          <a:p>
            <a:pPr lvl="1">
              <a:buFont typeface="Arial" pitchFamily="34" charset="0"/>
              <a:buChar char="•"/>
            </a:pPr>
            <a:r>
              <a:rPr lang="en-US" dirty="0" smtClean="0"/>
              <a:t> only Thread(s) waiting for specific state will continue the work</a:t>
            </a:r>
          </a:p>
          <a:p>
            <a:pPr lvl="1">
              <a:buFont typeface="Arial" pitchFamily="34" charset="0"/>
              <a:buChar char="•"/>
            </a:pPr>
            <a:r>
              <a:rPr lang="en-US" dirty="0" smtClean="0"/>
              <a:t> rest of Threads </a:t>
            </a:r>
            <a:r>
              <a:rPr lang="en-US" b="1" i="1" u="sng" dirty="0" smtClean="0"/>
              <a:t>performs extra idle work </a:t>
            </a:r>
            <a:r>
              <a:rPr lang="en-US" b="1" u="sng" dirty="0" smtClean="0">
                <a:sym typeface="Wingdings" pitchFamily="2" charset="2"/>
              </a:rPr>
              <a:t></a:t>
            </a:r>
            <a:endParaRPr lang="en-US" b="1" u="sng" dirty="0" smtClean="0"/>
          </a:p>
          <a:p>
            <a:pPr lvl="1"/>
            <a:endParaRPr lang="en-US" dirty="0" smtClean="0"/>
          </a:p>
          <a:p>
            <a:r>
              <a:rPr lang="en-US" b="1" u="sng" dirty="0" smtClean="0"/>
              <a:t>Approach B:    (since 1.5) Using Multiple Condition-s associated with single Reentrant Lock</a:t>
            </a:r>
          </a:p>
          <a:p>
            <a:pPr>
              <a:buFont typeface="Arial" pitchFamily="34" charset="0"/>
              <a:buChar char="•"/>
            </a:pPr>
            <a:r>
              <a:rPr lang="en-US" b="1" dirty="0" smtClean="0"/>
              <a:t> </a:t>
            </a:r>
            <a:r>
              <a:rPr lang="en-US" dirty="0" smtClean="0"/>
              <a:t>All synchronization is performed by means of </a:t>
            </a:r>
            <a:r>
              <a:rPr lang="en-US" b="1" i="1" dirty="0" err="1" smtClean="0"/>
              <a:t>ReentrantLock</a:t>
            </a:r>
            <a:r>
              <a:rPr lang="en-US" dirty="0" smtClean="0"/>
              <a:t> instance</a:t>
            </a:r>
          </a:p>
          <a:p>
            <a:pPr>
              <a:buFont typeface="Arial" pitchFamily="34" charset="0"/>
              <a:buChar char="•"/>
            </a:pPr>
            <a:r>
              <a:rPr lang="en-US" b="1" dirty="0" smtClean="0"/>
              <a:t> </a:t>
            </a:r>
            <a:r>
              <a:rPr lang="en-US" dirty="0" smtClean="0"/>
              <a:t>For each state of interest the separate </a:t>
            </a:r>
            <a:r>
              <a:rPr lang="en-US" b="1" i="1" dirty="0" smtClean="0"/>
              <a:t>Condition</a:t>
            </a:r>
            <a:r>
              <a:rPr lang="en-US" dirty="0" smtClean="0"/>
              <a:t> instance is created by means of call to </a:t>
            </a:r>
            <a:r>
              <a:rPr lang="en-US" b="1" i="1" dirty="0" err="1" smtClean="0"/>
              <a:t>ReentrantLock.newCondition</a:t>
            </a:r>
            <a:r>
              <a:rPr lang="en-US" b="1" i="1" dirty="0" smtClean="0"/>
              <a:t>() .</a:t>
            </a:r>
            <a:r>
              <a:rPr lang="en-US" dirty="0" smtClean="0"/>
              <a:t>Multiple Threads waiting for specific state call method </a:t>
            </a:r>
            <a:r>
              <a:rPr lang="en-US" b="1" i="1" dirty="0" smtClean="0"/>
              <a:t>await()</a:t>
            </a:r>
            <a:r>
              <a:rPr lang="en-US" dirty="0" smtClean="0"/>
              <a:t> of specific  state-related </a:t>
            </a:r>
            <a:r>
              <a:rPr lang="en-US" b="1" i="1" dirty="0" smtClean="0"/>
              <a:t>Condition</a:t>
            </a:r>
            <a:r>
              <a:rPr lang="en-US" dirty="0" smtClean="0"/>
              <a:t> instance </a:t>
            </a:r>
            <a:endParaRPr lang="en-US" b="1" i="1" dirty="0" smtClean="0"/>
          </a:p>
          <a:p>
            <a:pPr>
              <a:buFont typeface="Arial" pitchFamily="34" charset="0"/>
              <a:buChar char="•"/>
            </a:pPr>
            <a:r>
              <a:rPr lang="en-US" b="1" i="1" dirty="0" smtClean="0"/>
              <a:t> </a:t>
            </a:r>
            <a:r>
              <a:rPr lang="en-US" dirty="0" smtClean="0"/>
              <a:t>Thread, changing the state of target object calls </a:t>
            </a:r>
            <a:r>
              <a:rPr lang="en-US" b="1" i="1" dirty="0" smtClean="0"/>
              <a:t>signal() </a:t>
            </a:r>
            <a:r>
              <a:rPr lang="en-US" i="1" dirty="0" smtClean="0"/>
              <a:t>/</a:t>
            </a:r>
            <a:r>
              <a:rPr lang="en-US" b="1" i="1" dirty="0" smtClean="0"/>
              <a:t> </a:t>
            </a:r>
            <a:r>
              <a:rPr lang="en-US" b="1" i="1" dirty="0" err="1" smtClean="0"/>
              <a:t>signalAll</a:t>
            </a:r>
            <a:r>
              <a:rPr lang="en-US" b="1" i="1" dirty="0" smtClean="0"/>
              <a:t>() </a:t>
            </a:r>
            <a:r>
              <a:rPr lang="en-US" dirty="0" smtClean="0"/>
              <a:t> methods of new state-related Condition instance only</a:t>
            </a:r>
          </a:p>
          <a:p>
            <a:pPr>
              <a:buFont typeface="Arial" pitchFamily="34" charset="0"/>
              <a:buChar char="•"/>
            </a:pPr>
            <a:r>
              <a:rPr lang="en-US" b="1" i="1" dirty="0" smtClean="0"/>
              <a:t> </a:t>
            </a:r>
            <a:r>
              <a:rPr lang="en-US" dirty="0" smtClean="0"/>
              <a:t>As result:</a:t>
            </a:r>
          </a:p>
          <a:p>
            <a:pPr lvl="1">
              <a:buFont typeface="Arial" pitchFamily="34" charset="0"/>
              <a:buChar char="•"/>
            </a:pPr>
            <a:r>
              <a:rPr lang="en-US" dirty="0" smtClean="0"/>
              <a:t> only Thread(s) waiting for specific state will be awaken</a:t>
            </a:r>
          </a:p>
          <a:p>
            <a:pPr lvl="1">
              <a:buFont typeface="Arial" pitchFamily="34" charset="0"/>
              <a:buChar char="•"/>
            </a:pPr>
            <a:r>
              <a:rPr lang="en-US" b="1" i="1" dirty="0" smtClean="0"/>
              <a:t> </a:t>
            </a:r>
            <a:r>
              <a:rPr lang="en-US" dirty="0" smtClean="0"/>
              <a:t>rest of Threads </a:t>
            </a:r>
            <a:r>
              <a:rPr lang="en-US" b="1" i="1" u="sng" dirty="0" smtClean="0"/>
              <a:t>never perform idle work </a:t>
            </a:r>
            <a:r>
              <a:rPr lang="en-US" b="1" u="sng" dirty="0" smtClean="0">
                <a:sym typeface="Wingdings" pitchFamily="2" charset="2"/>
              </a:rPr>
              <a:t></a:t>
            </a:r>
            <a:endParaRPr lang="en-US" b="1" i="1" u="sng"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Producer-Consumer Pattern</a:t>
            </a:r>
            <a:endParaRPr lang="en-US" dirty="0"/>
          </a:p>
        </p:txBody>
      </p:sp>
      <p:sp>
        <p:nvSpPr>
          <p:cNvPr id="4" name="TextBox 3"/>
          <p:cNvSpPr txBox="1"/>
          <p:nvPr/>
        </p:nvSpPr>
        <p:spPr>
          <a:xfrm>
            <a:off x="179512" y="548680"/>
            <a:ext cx="8712968" cy="2031325"/>
          </a:xfrm>
          <a:prstGeom prst="rect">
            <a:avLst/>
          </a:prstGeom>
          <a:noFill/>
        </p:spPr>
        <p:txBody>
          <a:bodyPr wrap="square" rtlCol="0">
            <a:spAutoFit/>
          </a:bodyPr>
          <a:lstStyle/>
          <a:p>
            <a:pPr>
              <a:buFont typeface="Arial" pitchFamily="34" charset="0"/>
              <a:buChar char="•"/>
            </a:pPr>
            <a:r>
              <a:rPr lang="en-US" dirty="0" smtClean="0"/>
              <a:t> The Producer repeatedly generates a piece of data and puts it into the Mediation Buffer</a:t>
            </a:r>
          </a:p>
          <a:p>
            <a:pPr>
              <a:buFont typeface="Arial" pitchFamily="34" charset="0"/>
              <a:buChar char="•"/>
            </a:pPr>
            <a:r>
              <a:rPr lang="en-US" dirty="0" smtClean="0"/>
              <a:t> The Consumer repeatedly extracts the piece of data from Mediation Buffer and provides its processing.</a:t>
            </a:r>
          </a:p>
          <a:p>
            <a:pPr>
              <a:buFont typeface="Arial" pitchFamily="34" charset="0"/>
              <a:buChar char="•"/>
            </a:pPr>
            <a:r>
              <a:rPr lang="en-US" dirty="0" smtClean="0"/>
              <a:t> The main idea of the pattern is to make sure that the Producer won't try to add data into the Buffer if it's full, and that the Consumer won't try to remove data from the Buffer if it’s empty. </a:t>
            </a:r>
          </a:p>
          <a:p>
            <a:pPr>
              <a:buFont typeface="Arial" pitchFamily="34" charset="0"/>
              <a:buChar char="•"/>
            </a:pPr>
            <a:endParaRPr lang="en-US" dirty="0"/>
          </a:p>
        </p:txBody>
      </p:sp>
      <p:sp>
        <p:nvSpPr>
          <p:cNvPr id="21" name="Rectangle 20"/>
          <p:cNvSpPr/>
          <p:nvPr/>
        </p:nvSpPr>
        <p:spPr>
          <a:xfrm>
            <a:off x="3563888" y="2708920"/>
            <a:ext cx="237626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Mediation Buffer </a:t>
            </a:r>
          </a:p>
          <a:p>
            <a:pPr algn="ctr"/>
            <a:r>
              <a:rPr lang="en-US" b="1" dirty="0" smtClean="0"/>
              <a:t>(Blocking Queue)</a:t>
            </a:r>
            <a:endParaRPr lang="en-US" b="1" dirty="0"/>
          </a:p>
        </p:txBody>
      </p:sp>
      <p:sp>
        <p:nvSpPr>
          <p:cNvPr id="24" name="Rounded Rectangle 23"/>
          <p:cNvSpPr/>
          <p:nvPr/>
        </p:nvSpPr>
        <p:spPr>
          <a:xfrm>
            <a:off x="844352" y="3157736"/>
            <a:ext cx="180020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Produccer</a:t>
            </a:r>
            <a:endParaRPr lang="en-US" dirty="0"/>
          </a:p>
        </p:txBody>
      </p:sp>
      <p:sp>
        <p:nvSpPr>
          <p:cNvPr id="23" name="Rounded Rectangle 22"/>
          <p:cNvSpPr/>
          <p:nvPr/>
        </p:nvSpPr>
        <p:spPr>
          <a:xfrm>
            <a:off x="691952" y="3005336"/>
            <a:ext cx="180020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Produccer</a:t>
            </a:r>
            <a:endParaRPr lang="en-US" dirty="0"/>
          </a:p>
        </p:txBody>
      </p:sp>
      <p:sp>
        <p:nvSpPr>
          <p:cNvPr id="22" name="Rounded Rectangle 21"/>
          <p:cNvSpPr/>
          <p:nvPr/>
        </p:nvSpPr>
        <p:spPr>
          <a:xfrm>
            <a:off x="539552" y="2852936"/>
            <a:ext cx="180020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Producer</a:t>
            </a:r>
            <a:endParaRPr lang="en-US" dirty="0"/>
          </a:p>
        </p:txBody>
      </p:sp>
      <p:sp>
        <p:nvSpPr>
          <p:cNvPr id="25" name="Rounded Rectangle 24"/>
          <p:cNvSpPr/>
          <p:nvPr/>
        </p:nvSpPr>
        <p:spPr>
          <a:xfrm>
            <a:off x="7181056" y="3157736"/>
            <a:ext cx="180020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Produccer</a:t>
            </a:r>
            <a:endParaRPr lang="en-US" dirty="0"/>
          </a:p>
        </p:txBody>
      </p:sp>
      <p:sp>
        <p:nvSpPr>
          <p:cNvPr id="26" name="Rounded Rectangle 25"/>
          <p:cNvSpPr/>
          <p:nvPr/>
        </p:nvSpPr>
        <p:spPr>
          <a:xfrm>
            <a:off x="7028656" y="3005336"/>
            <a:ext cx="180020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Produccer</a:t>
            </a:r>
            <a:endParaRPr lang="en-US" dirty="0"/>
          </a:p>
        </p:txBody>
      </p:sp>
      <p:sp>
        <p:nvSpPr>
          <p:cNvPr id="27" name="Rounded Rectangle 26"/>
          <p:cNvSpPr/>
          <p:nvPr/>
        </p:nvSpPr>
        <p:spPr>
          <a:xfrm>
            <a:off x="6876256" y="2852936"/>
            <a:ext cx="180020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cxnSp>
        <p:nvCxnSpPr>
          <p:cNvPr id="29" name="Straight Arrow Connector 28"/>
          <p:cNvCxnSpPr>
            <a:stCxn id="22" idx="3"/>
            <a:endCxn id="21" idx="1"/>
          </p:cNvCxnSpPr>
          <p:nvPr/>
        </p:nvCxnSpPr>
        <p:spPr>
          <a:xfrm>
            <a:off x="2339752" y="3104964"/>
            <a:ext cx="122413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7" idx="1"/>
            <a:endCxn id="21" idx="3"/>
          </p:cNvCxnSpPr>
          <p:nvPr/>
        </p:nvCxnSpPr>
        <p:spPr>
          <a:xfrm flipH="1">
            <a:off x="5940152" y="3104964"/>
            <a:ext cx="936104"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699792" y="2782669"/>
            <a:ext cx="792088" cy="646331"/>
          </a:xfrm>
          <a:prstGeom prst="rect">
            <a:avLst/>
          </a:prstGeom>
          <a:noFill/>
        </p:spPr>
        <p:txBody>
          <a:bodyPr wrap="square" rtlCol="0">
            <a:spAutoFit/>
          </a:bodyPr>
          <a:lstStyle/>
          <a:p>
            <a:r>
              <a:rPr lang="en-US" dirty="0" smtClean="0"/>
              <a:t>Push</a:t>
            </a:r>
          </a:p>
          <a:p>
            <a:r>
              <a:rPr lang="en-US" dirty="0" smtClean="0"/>
              <a:t>data</a:t>
            </a:r>
            <a:endParaRPr lang="en-US" dirty="0"/>
          </a:p>
        </p:txBody>
      </p:sp>
      <p:sp>
        <p:nvSpPr>
          <p:cNvPr id="35" name="TextBox 34"/>
          <p:cNvSpPr txBox="1"/>
          <p:nvPr/>
        </p:nvSpPr>
        <p:spPr>
          <a:xfrm>
            <a:off x="6084168" y="2782669"/>
            <a:ext cx="792088" cy="646331"/>
          </a:xfrm>
          <a:prstGeom prst="rect">
            <a:avLst/>
          </a:prstGeom>
          <a:noFill/>
        </p:spPr>
        <p:txBody>
          <a:bodyPr wrap="square" rtlCol="0">
            <a:spAutoFit/>
          </a:bodyPr>
          <a:lstStyle/>
          <a:p>
            <a:r>
              <a:rPr lang="en-US" dirty="0" smtClean="0"/>
              <a:t>Pop</a:t>
            </a:r>
          </a:p>
          <a:p>
            <a:r>
              <a:rPr lang="en-US" dirty="0" smtClean="0"/>
              <a:t>data</a:t>
            </a:r>
            <a:endParaRPr lang="en-US" dirty="0"/>
          </a:p>
        </p:txBody>
      </p:sp>
      <p:sp>
        <p:nvSpPr>
          <p:cNvPr id="36" name="TextBox 35"/>
          <p:cNvSpPr txBox="1"/>
          <p:nvPr/>
        </p:nvSpPr>
        <p:spPr>
          <a:xfrm>
            <a:off x="179512" y="4221088"/>
            <a:ext cx="8640960" cy="923330"/>
          </a:xfrm>
          <a:prstGeom prst="rect">
            <a:avLst/>
          </a:prstGeom>
          <a:noFill/>
        </p:spPr>
        <p:txBody>
          <a:bodyPr wrap="square" rtlCol="0">
            <a:spAutoFit/>
          </a:bodyPr>
          <a:lstStyle/>
          <a:p>
            <a:r>
              <a:rPr lang="en-US" dirty="0" smtClean="0"/>
              <a:t>Java (since 1.5) provides multiple ready to use synchronized containers for implementation of Producer-Consumer pattern.</a:t>
            </a:r>
          </a:p>
          <a:p>
            <a:r>
              <a:rPr lang="en-US" dirty="0" smtClean="0"/>
              <a:t>See </a:t>
            </a:r>
            <a:r>
              <a:rPr lang="en-US" b="1" i="1" dirty="0" err="1" smtClean="0"/>
              <a:t>java.util.concurrent.BlockingQueue</a:t>
            </a:r>
            <a:r>
              <a:rPr lang="en-US" dirty="0" smtClean="0"/>
              <a:t> interface and derived classes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1135</TotalTime>
  <Words>874</Words>
  <Application>Microsoft Office PowerPoint</Application>
  <PresentationFormat>On-screen Show (4:3)</PresentationFormat>
  <Paragraphs>184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Threads Coordination: How Not To Do It</vt:lpstr>
      <vt:lpstr>How To: Polling</vt:lpstr>
      <vt:lpstr>How To: Blocking</vt:lpstr>
      <vt:lpstr>Condition Variable: The Concept</vt:lpstr>
      <vt:lpstr>Java Implementation</vt:lpstr>
      <vt:lpstr>Waiting For Multiple Different States</vt:lpstr>
      <vt:lpstr>Producer-Consumer Pattern</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dc:creator>
  <cp:lastModifiedBy>Daniel</cp:lastModifiedBy>
  <cp:revision>33</cp:revision>
  <dcterms:created xsi:type="dcterms:W3CDTF">2016-06-15T17:53:11Z</dcterms:created>
  <dcterms:modified xsi:type="dcterms:W3CDTF">2016-11-30T21:48:27Z</dcterms:modified>
</cp:coreProperties>
</file>