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9" r:id="rId4"/>
    <p:sldId id="260" r:id="rId5"/>
    <p:sldId id="267" r:id="rId6"/>
    <p:sldId id="266" r:id="rId7"/>
    <p:sldId id="261" r:id="rId8"/>
    <p:sldId id="263" r:id="rId9"/>
    <p:sldId id="258"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77" autoAdjust="0"/>
    <p:restoredTop sz="94660"/>
  </p:normalViewPr>
  <p:slideViewPr>
    <p:cSldViewPr snapToGrid="0">
      <p:cViewPr varScale="1">
        <p:scale>
          <a:sx n="82" d="100"/>
          <a:sy n="82"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5FF0B-3E32-472D-A676-E9588F5B4AFF}"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24CC1-4776-48F6-BA26-CD82E2F8C791}" type="slidenum">
              <a:rPr lang="en-US" smtClean="0"/>
              <a:t>‹#›</a:t>
            </a:fld>
            <a:endParaRPr lang="en-US"/>
          </a:p>
        </p:txBody>
      </p:sp>
    </p:spTree>
    <p:extLst>
      <p:ext uri="{BB962C8B-B14F-4D97-AF65-F5344CB8AC3E}">
        <p14:creationId xmlns:p14="http://schemas.microsoft.com/office/powerpoint/2010/main" val="26609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B5F94-CAFD-4BC1-9082-72C3E052E1C1}"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65049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1DA1A8-4600-4276-AA4C-457826499FA4}"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66959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3024E4-2CED-453B-96D9-B6FAFC4C6939}"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5009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16608B3-0E41-4A87-8885-408C2CBAE5D2}"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49727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67AE3A-DCFF-40CB-8E73-404DE39FB7D0}"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240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B294B6-A915-48D0-8F46-C8F0C632D6C7}"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72951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1E3EB-3CCE-4388-BEF1-D7F0C667FDEB}"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43130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68CAF-CD77-4410-8294-48FF5021ECD8}"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9095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9C69D-43D0-4CD8-89C0-A6FCB331DDD4}"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2327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F62B17-1EF6-4682-B649-315F848C7523}"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7232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37620-885D-456E-888C-ED6DAA074233}"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44145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5BD60-9915-4BBB-8A69-3FA4DA46DC6C}" type="datetime1">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88890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A7DAB-1BC0-4EE7-BD2E-32A8604A0CD6}" type="datetime1">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08982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5CD94-E240-4EF3-B3DD-E24570A7B4EF}" type="datetime1">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27320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1362B0-DE07-4308-A88E-0B5F62B63B0C}"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58712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AE4C7A-0294-45E2-B1F5-1C1B9D5B88C0}"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62686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37FE09-9CBD-4C6A-8C70-BF6559750AE1}" type="datetime1">
              <a:rPr lang="en-US" smtClean="0"/>
              <a:t>5/4/2018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6ABEE6-8FCD-479A-9DA4-6AF8C3D90B04}" type="slidenum">
              <a:rPr lang="en-US" smtClean="0"/>
              <a:t>‹#›</a:t>
            </a:fld>
            <a:endParaRPr lang="en-US"/>
          </a:p>
        </p:txBody>
      </p:sp>
    </p:spTree>
    <p:extLst>
      <p:ext uri="{BB962C8B-B14F-4D97-AF65-F5344CB8AC3E}">
        <p14:creationId xmlns:p14="http://schemas.microsoft.com/office/powerpoint/2010/main" val="7731743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BB4D-FDA5-4B36-92D9-68FD4104FEF9}"/>
              </a:ext>
            </a:extLst>
          </p:cNvPr>
          <p:cNvSpPr>
            <a:spLocks noGrp="1"/>
          </p:cNvSpPr>
          <p:nvPr>
            <p:ph type="ctrTitle"/>
          </p:nvPr>
        </p:nvSpPr>
        <p:spPr>
          <a:xfrm>
            <a:off x="2727758" y="1348509"/>
            <a:ext cx="8915399" cy="1221381"/>
          </a:xfrm>
        </p:spPr>
        <p:txBody>
          <a:bodyPr/>
          <a:lstStyle/>
          <a:p>
            <a:r>
              <a:rPr lang="en-US" dirty="0"/>
              <a:t>Extracting text from PDF</a:t>
            </a:r>
          </a:p>
        </p:txBody>
      </p:sp>
      <p:sp>
        <p:nvSpPr>
          <p:cNvPr id="3" name="Subtitle 2">
            <a:extLst>
              <a:ext uri="{FF2B5EF4-FFF2-40B4-BE49-F238E27FC236}">
                <a16:creationId xmlns:a16="http://schemas.microsoft.com/office/drawing/2014/main" id="{6C0FC7E0-0D83-40D0-875D-CC2A7501A4FE}"/>
              </a:ext>
            </a:extLst>
          </p:cNvPr>
          <p:cNvSpPr>
            <a:spLocks noGrp="1"/>
          </p:cNvSpPr>
          <p:nvPr>
            <p:ph type="subTitle" idx="1"/>
          </p:nvPr>
        </p:nvSpPr>
        <p:spPr>
          <a:xfrm>
            <a:off x="2727757" y="3059415"/>
            <a:ext cx="8915399" cy="1126283"/>
          </a:xfrm>
        </p:spPr>
        <p:txBody>
          <a:bodyPr>
            <a:normAutofit lnSpcReduction="10000"/>
          </a:bodyPr>
          <a:lstStyle/>
          <a:p>
            <a:pPr algn="r"/>
            <a:r>
              <a:rPr lang="en-US" dirty="0"/>
              <a:t>Arth Shah-axs175430</a:t>
            </a:r>
          </a:p>
          <a:p>
            <a:pPr algn="r"/>
            <a:r>
              <a:rPr lang="en-US" dirty="0"/>
              <a:t>Devanshu Sheth-dds160030</a:t>
            </a:r>
          </a:p>
          <a:p>
            <a:pPr algn="r"/>
            <a:r>
              <a:rPr lang="en-US" dirty="0"/>
              <a:t>Erick Skorupa Parolin-exs172930 </a:t>
            </a:r>
          </a:p>
        </p:txBody>
      </p:sp>
      <p:sp>
        <p:nvSpPr>
          <p:cNvPr id="4" name="Slide Number Placeholder 3">
            <a:extLst>
              <a:ext uri="{FF2B5EF4-FFF2-40B4-BE49-F238E27FC236}">
                <a16:creationId xmlns:a16="http://schemas.microsoft.com/office/drawing/2014/main" id="{046B25F0-0453-4554-8E6F-955506CEF273}"/>
              </a:ext>
            </a:extLst>
          </p:cNvPr>
          <p:cNvSpPr>
            <a:spLocks noGrp="1"/>
          </p:cNvSpPr>
          <p:nvPr>
            <p:ph type="sldNum" sz="quarter" idx="12"/>
          </p:nvPr>
        </p:nvSpPr>
        <p:spPr/>
        <p:txBody>
          <a:bodyPr/>
          <a:lstStyle/>
          <a:p>
            <a:fld id="{916ABEE6-8FCD-479A-9DA4-6AF8C3D90B04}" type="slidenum">
              <a:rPr lang="en-US" smtClean="0"/>
              <a:t>1</a:t>
            </a:fld>
            <a:endParaRPr lang="en-US"/>
          </a:p>
        </p:txBody>
      </p:sp>
    </p:spTree>
    <p:extLst>
      <p:ext uri="{BB962C8B-B14F-4D97-AF65-F5344CB8AC3E}">
        <p14:creationId xmlns:p14="http://schemas.microsoft.com/office/powerpoint/2010/main" val="24611187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5984-61A9-4402-8166-B6520ED4092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A47D78-EC4C-4D8C-B8AD-9D133C91312D}"/>
              </a:ext>
            </a:extLst>
          </p:cNvPr>
          <p:cNvSpPr>
            <a:spLocks noGrp="1"/>
          </p:cNvSpPr>
          <p:nvPr>
            <p:ph idx="1"/>
          </p:nvPr>
        </p:nvSpPr>
        <p:spPr>
          <a:xfrm>
            <a:off x="2410691" y="1625600"/>
            <a:ext cx="8512030" cy="4682836"/>
          </a:xfrm>
        </p:spPr>
        <p:txBody>
          <a:bodyPr/>
          <a:lstStyle/>
          <a:p>
            <a:r>
              <a:rPr lang="en-US" dirty="0"/>
              <a:t>Chao,  H.,  &amp;  Fan,  J.  (2004,  September).  Layout  and  content  extraction  for  pdf documents.   In International   Workshop   on   Document   Analysis Systems(pp. 213-224). Springer, Berlin, Heidelberg.</a:t>
            </a:r>
          </a:p>
          <a:p>
            <a:r>
              <a:rPr lang="en-US" dirty="0"/>
              <a:t>Hassan, T., &amp; Baumgartner, R. (2005, November). Intelligent text extraction from pdf   documents.   In Computational   Intelligence   for   Modelling,   Control   and Automation,  2005  and  International  Conference  on  Intelligent  Agents,  Web Technologies  and  Internet  Commerce,  International  Conference  on(Vol.  2,  pp. 2-6). IEEE.</a:t>
            </a:r>
          </a:p>
          <a:p>
            <a:r>
              <a:rPr lang="en-US" dirty="0"/>
              <a:t>Ramakrishnan, C., Patnia, A., Hovy, E., &amp; Burns, G. A. (2012). Layout-aware text extraction  from  full-text  PDF  of  scientific  articles. Source  code  for  biology  and medicine,7(1), 7.</a:t>
            </a:r>
          </a:p>
          <a:p>
            <a:endParaRPr lang="en-US" dirty="0"/>
          </a:p>
        </p:txBody>
      </p:sp>
      <p:sp>
        <p:nvSpPr>
          <p:cNvPr id="4" name="Slide Number Placeholder 3">
            <a:extLst>
              <a:ext uri="{FF2B5EF4-FFF2-40B4-BE49-F238E27FC236}">
                <a16:creationId xmlns:a16="http://schemas.microsoft.com/office/drawing/2014/main" id="{DB939E8F-AD57-4360-B363-81E943C4BEA6}"/>
              </a:ext>
            </a:extLst>
          </p:cNvPr>
          <p:cNvSpPr>
            <a:spLocks noGrp="1"/>
          </p:cNvSpPr>
          <p:nvPr>
            <p:ph type="sldNum" sz="quarter" idx="12"/>
          </p:nvPr>
        </p:nvSpPr>
        <p:spPr/>
        <p:txBody>
          <a:bodyPr/>
          <a:lstStyle/>
          <a:p>
            <a:fld id="{916ABEE6-8FCD-479A-9DA4-6AF8C3D90B04}" type="slidenum">
              <a:rPr lang="en-US" smtClean="0"/>
              <a:t>10</a:t>
            </a:fld>
            <a:endParaRPr lang="en-US"/>
          </a:p>
        </p:txBody>
      </p:sp>
    </p:spTree>
    <p:extLst>
      <p:ext uri="{BB962C8B-B14F-4D97-AF65-F5344CB8AC3E}">
        <p14:creationId xmlns:p14="http://schemas.microsoft.com/office/powerpoint/2010/main" val="1887620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236C-459F-40E4-9942-0107CE88FCBB}"/>
              </a:ext>
            </a:extLst>
          </p:cNvPr>
          <p:cNvSpPr>
            <a:spLocks noGrp="1"/>
          </p:cNvSpPr>
          <p:nvPr>
            <p:ph type="title"/>
          </p:nvPr>
        </p:nvSpPr>
        <p:spPr>
          <a:xfrm>
            <a:off x="2962376" y="2032328"/>
            <a:ext cx="7557841" cy="1507509"/>
          </a:xfrm>
        </p:spPr>
        <p:txBody>
          <a:bodyPr>
            <a:noAutofit/>
          </a:bodyPr>
          <a:lstStyle/>
          <a:p>
            <a:r>
              <a:rPr lang="en-US" sz="9600" dirty="0"/>
              <a:t>THANK YOU!</a:t>
            </a:r>
          </a:p>
        </p:txBody>
      </p:sp>
      <p:sp>
        <p:nvSpPr>
          <p:cNvPr id="4" name="Slide Number Placeholder 3">
            <a:extLst>
              <a:ext uri="{FF2B5EF4-FFF2-40B4-BE49-F238E27FC236}">
                <a16:creationId xmlns:a16="http://schemas.microsoft.com/office/drawing/2014/main" id="{714616B1-EEE1-4EFF-BA9F-A3EDEC0FAB61}"/>
              </a:ext>
            </a:extLst>
          </p:cNvPr>
          <p:cNvSpPr>
            <a:spLocks noGrp="1"/>
          </p:cNvSpPr>
          <p:nvPr>
            <p:ph type="sldNum" sz="quarter" idx="12"/>
          </p:nvPr>
        </p:nvSpPr>
        <p:spPr/>
        <p:txBody>
          <a:bodyPr/>
          <a:lstStyle/>
          <a:p>
            <a:fld id="{916ABEE6-8FCD-479A-9DA4-6AF8C3D90B04}" type="slidenum">
              <a:rPr lang="en-US" smtClean="0"/>
              <a:t>11</a:t>
            </a:fld>
            <a:endParaRPr lang="en-US"/>
          </a:p>
        </p:txBody>
      </p:sp>
    </p:spTree>
    <p:extLst>
      <p:ext uri="{BB962C8B-B14F-4D97-AF65-F5344CB8AC3E}">
        <p14:creationId xmlns:p14="http://schemas.microsoft.com/office/powerpoint/2010/main" val="36728394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7368-D962-4763-9F1E-935ACF0A1A0B}"/>
              </a:ext>
            </a:extLst>
          </p:cNvPr>
          <p:cNvSpPr>
            <a:spLocks noGrp="1"/>
          </p:cNvSpPr>
          <p:nvPr>
            <p:ph type="title"/>
          </p:nvPr>
        </p:nvSpPr>
        <p:spPr/>
        <p:txBody>
          <a:bodyPr/>
          <a:lstStyle/>
          <a:p>
            <a:r>
              <a:rPr lang="en-US" dirty="0"/>
              <a:t>Goal of Our Project</a:t>
            </a:r>
          </a:p>
        </p:txBody>
      </p:sp>
      <p:sp>
        <p:nvSpPr>
          <p:cNvPr id="3" name="Content Placeholder 2">
            <a:extLst>
              <a:ext uri="{FF2B5EF4-FFF2-40B4-BE49-F238E27FC236}">
                <a16:creationId xmlns:a16="http://schemas.microsoft.com/office/drawing/2014/main" id="{FB01AB6B-48BB-4A0D-BF47-10BF0820D52E}"/>
              </a:ext>
            </a:extLst>
          </p:cNvPr>
          <p:cNvSpPr>
            <a:spLocks noGrp="1"/>
          </p:cNvSpPr>
          <p:nvPr>
            <p:ph idx="1"/>
          </p:nvPr>
        </p:nvSpPr>
        <p:spPr/>
        <p:txBody>
          <a:bodyPr/>
          <a:lstStyle/>
          <a:p>
            <a:r>
              <a:rPr lang="en-US" dirty="0"/>
              <a:t>Extracting Text from PDF which has Several Columns and images.</a:t>
            </a:r>
          </a:p>
          <a:p>
            <a:r>
              <a:rPr lang="en-US" dirty="0"/>
              <a:t>Input:-Spanish News Article in PDF.</a:t>
            </a:r>
          </a:p>
          <a:p>
            <a:r>
              <a:rPr lang="en-US" dirty="0"/>
              <a:t>Output:-Extract News and Related Headlines with different attributes in JSON format.</a:t>
            </a:r>
          </a:p>
          <a:p>
            <a:pPr marL="0" indent="0">
              <a:buNone/>
            </a:pPr>
            <a:endParaRPr lang="en-US" dirty="0"/>
          </a:p>
        </p:txBody>
      </p:sp>
      <p:sp>
        <p:nvSpPr>
          <p:cNvPr id="4" name="Slide Number Placeholder 3">
            <a:extLst>
              <a:ext uri="{FF2B5EF4-FFF2-40B4-BE49-F238E27FC236}">
                <a16:creationId xmlns:a16="http://schemas.microsoft.com/office/drawing/2014/main" id="{7DB06E57-FA73-43FD-B24D-2664DA6F5458}"/>
              </a:ext>
            </a:extLst>
          </p:cNvPr>
          <p:cNvSpPr>
            <a:spLocks noGrp="1"/>
          </p:cNvSpPr>
          <p:nvPr>
            <p:ph type="sldNum" sz="quarter" idx="12"/>
          </p:nvPr>
        </p:nvSpPr>
        <p:spPr/>
        <p:txBody>
          <a:bodyPr/>
          <a:lstStyle/>
          <a:p>
            <a:fld id="{916ABEE6-8FCD-479A-9DA4-6AF8C3D90B04}" type="slidenum">
              <a:rPr lang="en-US" smtClean="0"/>
              <a:t>2</a:t>
            </a:fld>
            <a:endParaRPr lang="en-US"/>
          </a:p>
        </p:txBody>
      </p:sp>
    </p:spTree>
    <p:extLst>
      <p:ext uri="{BB962C8B-B14F-4D97-AF65-F5344CB8AC3E}">
        <p14:creationId xmlns:p14="http://schemas.microsoft.com/office/powerpoint/2010/main" val="39340766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8251-C0D0-48BA-9A11-B7FCE0151E8C}"/>
              </a:ext>
            </a:extLst>
          </p:cNvPr>
          <p:cNvSpPr>
            <a:spLocks noGrp="1"/>
          </p:cNvSpPr>
          <p:nvPr>
            <p:ph type="title"/>
          </p:nvPr>
        </p:nvSpPr>
        <p:spPr/>
        <p:txBody>
          <a:bodyPr/>
          <a:lstStyle/>
          <a:p>
            <a:r>
              <a:rPr lang="en-US" dirty="0"/>
              <a:t>Tools and Libraries Used</a:t>
            </a:r>
          </a:p>
        </p:txBody>
      </p:sp>
      <p:sp>
        <p:nvSpPr>
          <p:cNvPr id="3" name="Content Placeholder 2">
            <a:extLst>
              <a:ext uri="{FF2B5EF4-FFF2-40B4-BE49-F238E27FC236}">
                <a16:creationId xmlns:a16="http://schemas.microsoft.com/office/drawing/2014/main" id="{56475E18-1CF9-435B-AC8A-83B98525CEC5}"/>
              </a:ext>
            </a:extLst>
          </p:cNvPr>
          <p:cNvSpPr>
            <a:spLocks noGrp="1"/>
          </p:cNvSpPr>
          <p:nvPr>
            <p:ph idx="1"/>
          </p:nvPr>
        </p:nvSpPr>
        <p:spPr/>
        <p:txBody>
          <a:bodyPr/>
          <a:lstStyle/>
          <a:p>
            <a:r>
              <a:rPr lang="en-US" dirty="0"/>
              <a:t>Programming Language:-Python</a:t>
            </a:r>
          </a:p>
          <a:p>
            <a:r>
              <a:rPr lang="en-US" dirty="0"/>
              <a:t>OS:-Windows 10</a:t>
            </a:r>
          </a:p>
          <a:p>
            <a:r>
              <a:rPr lang="en-US" dirty="0"/>
              <a:t>Libraries:-</a:t>
            </a:r>
            <a:r>
              <a:rPr lang="en-US" dirty="0" err="1"/>
              <a:t>PDFMiner</a:t>
            </a:r>
            <a:r>
              <a:rPr lang="en-US" dirty="0"/>
              <a:t>, </a:t>
            </a:r>
            <a:r>
              <a:rPr lang="en-US" dirty="0" err="1"/>
              <a:t>BeautifulSoup</a:t>
            </a:r>
            <a:r>
              <a:rPr lang="en-US" dirty="0"/>
              <a:t>, NLTK, </a:t>
            </a:r>
            <a:r>
              <a:rPr lang="en-US" dirty="0" err="1"/>
              <a:t>mtranslate</a:t>
            </a:r>
            <a:r>
              <a:rPr lang="en-US" dirty="0"/>
              <a:t> using Google Translate API</a:t>
            </a:r>
          </a:p>
          <a:p>
            <a:r>
              <a:rPr lang="en-US" dirty="0"/>
              <a:t>Clustering approach: k-means clustering</a:t>
            </a:r>
          </a:p>
          <a:p>
            <a:endParaRPr lang="en-US" dirty="0"/>
          </a:p>
        </p:txBody>
      </p:sp>
      <p:sp>
        <p:nvSpPr>
          <p:cNvPr id="4" name="Slide Number Placeholder 3">
            <a:extLst>
              <a:ext uri="{FF2B5EF4-FFF2-40B4-BE49-F238E27FC236}">
                <a16:creationId xmlns:a16="http://schemas.microsoft.com/office/drawing/2014/main" id="{94A24329-9A16-42CB-9FC3-D5F16D269150}"/>
              </a:ext>
            </a:extLst>
          </p:cNvPr>
          <p:cNvSpPr>
            <a:spLocks noGrp="1"/>
          </p:cNvSpPr>
          <p:nvPr>
            <p:ph type="sldNum" sz="quarter" idx="12"/>
          </p:nvPr>
        </p:nvSpPr>
        <p:spPr/>
        <p:txBody>
          <a:bodyPr/>
          <a:lstStyle/>
          <a:p>
            <a:fld id="{916ABEE6-8FCD-479A-9DA4-6AF8C3D90B04}" type="slidenum">
              <a:rPr lang="en-US" smtClean="0"/>
              <a:t>3</a:t>
            </a:fld>
            <a:endParaRPr lang="en-US"/>
          </a:p>
        </p:txBody>
      </p:sp>
    </p:spTree>
    <p:extLst>
      <p:ext uri="{BB962C8B-B14F-4D97-AF65-F5344CB8AC3E}">
        <p14:creationId xmlns:p14="http://schemas.microsoft.com/office/powerpoint/2010/main" val="14489809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C0F7-46A1-47FE-8043-33B6FEB75CF4}"/>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B31F3105-25B9-47FF-B992-C1DEADFC4684}"/>
              </a:ext>
            </a:extLst>
          </p:cNvPr>
          <p:cNvSpPr>
            <a:spLocks noGrp="1"/>
          </p:cNvSpPr>
          <p:nvPr>
            <p:ph idx="1"/>
          </p:nvPr>
        </p:nvSpPr>
        <p:spPr>
          <a:xfrm>
            <a:off x="2589212" y="1905000"/>
            <a:ext cx="8915400" cy="3777622"/>
          </a:xfrm>
        </p:spPr>
        <p:txBody>
          <a:bodyPr/>
          <a:lstStyle/>
          <a:p>
            <a:r>
              <a:rPr lang="en-US" dirty="0"/>
              <a:t>We use </a:t>
            </a:r>
            <a:r>
              <a:rPr lang="en-US" dirty="0" err="1"/>
              <a:t>PDFMiner</a:t>
            </a:r>
            <a:r>
              <a:rPr lang="en-US" dirty="0"/>
              <a:t> lib to read the headlines from the PDF file and store it in a html file.</a:t>
            </a:r>
          </a:p>
          <a:p>
            <a:r>
              <a:rPr lang="en-US" dirty="0"/>
              <a:t>Beautiful soup is used for reading the html document and parsing the headlines and news from the document.</a:t>
            </a:r>
          </a:p>
          <a:p>
            <a:r>
              <a:rPr lang="en-US" dirty="0"/>
              <a:t>Once the headlines are extracted from the document we perform clustering of similar headlines using k-means clustering.</a:t>
            </a:r>
          </a:p>
          <a:p>
            <a:r>
              <a:rPr lang="en-US" dirty="0"/>
              <a:t>We use the NLTK library to perform the clustering.</a:t>
            </a:r>
          </a:p>
          <a:p>
            <a:r>
              <a:rPr lang="en-US" dirty="0"/>
              <a:t>Once we our clusters are ready we output them by using JSONDump in python so as to produce the required the json file.</a:t>
            </a:r>
          </a:p>
          <a:p>
            <a:r>
              <a:rPr lang="en-US" dirty="0"/>
              <a:t>Additionally we translate the text using </a:t>
            </a:r>
            <a:r>
              <a:rPr lang="en-US" dirty="0" err="1"/>
              <a:t>mtranslate</a:t>
            </a:r>
            <a:r>
              <a:rPr lang="en-US" dirty="0"/>
              <a:t> which uses Google Translate API.</a:t>
            </a:r>
          </a:p>
        </p:txBody>
      </p:sp>
      <p:sp>
        <p:nvSpPr>
          <p:cNvPr id="4" name="Slide Number Placeholder 3">
            <a:extLst>
              <a:ext uri="{FF2B5EF4-FFF2-40B4-BE49-F238E27FC236}">
                <a16:creationId xmlns:a16="http://schemas.microsoft.com/office/drawing/2014/main" id="{26625E31-0125-4155-AE5A-86515F0E6DDF}"/>
              </a:ext>
            </a:extLst>
          </p:cNvPr>
          <p:cNvSpPr>
            <a:spLocks noGrp="1"/>
          </p:cNvSpPr>
          <p:nvPr>
            <p:ph type="sldNum" sz="quarter" idx="12"/>
          </p:nvPr>
        </p:nvSpPr>
        <p:spPr/>
        <p:txBody>
          <a:bodyPr/>
          <a:lstStyle/>
          <a:p>
            <a:fld id="{916ABEE6-8FCD-479A-9DA4-6AF8C3D90B04}" type="slidenum">
              <a:rPr lang="en-US" smtClean="0"/>
              <a:t>4</a:t>
            </a:fld>
            <a:endParaRPr lang="en-US"/>
          </a:p>
        </p:txBody>
      </p:sp>
    </p:spTree>
    <p:extLst>
      <p:ext uri="{BB962C8B-B14F-4D97-AF65-F5344CB8AC3E}">
        <p14:creationId xmlns:p14="http://schemas.microsoft.com/office/powerpoint/2010/main" val="3279878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F62-25DF-4083-9979-04C7159FB98D}"/>
              </a:ext>
            </a:extLst>
          </p:cNvPr>
          <p:cNvSpPr>
            <a:spLocks noGrp="1"/>
          </p:cNvSpPr>
          <p:nvPr>
            <p:ph type="title"/>
          </p:nvPr>
        </p:nvSpPr>
        <p:spPr>
          <a:xfrm>
            <a:off x="1869911" y="272523"/>
            <a:ext cx="9368920" cy="1280890"/>
          </a:xfrm>
        </p:spPr>
        <p:txBody>
          <a:bodyPr/>
          <a:lstStyle/>
          <a:p>
            <a:r>
              <a:rPr lang="en-US" dirty="0"/>
              <a:t>News Headlines Before Clustering</a:t>
            </a:r>
          </a:p>
        </p:txBody>
      </p:sp>
      <p:sp>
        <p:nvSpPr>
          <p:cNvPr id="4" name="Slide Number Placeholder 3">
            <a:extLst>
              <a:ext uri="{FF2B5EF4-FFF2-40B4-BE49-F238E27FC236}">
                <a16:creationId xmlns:a16="http://schemas.microsoft.com/office/drawing/2014/main" id="{241E2874-2F53-4B8C-AA48-83403245CE57}"/>
              </a:ext>
            </a:extLst>
          </p:cNvPr>
          <p:cNvSpPr>
            <a:spLocks noGrp="1"/>
          </p:cNvSpPr>
          <p:nvPr>
            <p:ph type="sldNum" sz="quarter" idx="12"/>
          </p:nvPr>
        </p:nvSpPr>
        <p:spPr/>
        <p:txBody>
          <a:bodyPr/>
          <a:lstStyle/>
          <a:p>
            <a:fld id="{916ABEE6-8FCD-479A-9DA4-6AF8C3D90B04}" type="slidenum">
              <a:rPr lang="en-US" smtClean="0"/>
              <a:t>5</a:t>
            </a:fld>
            <a:endParaRPr lang="en-US"/>
          </a:p>
        </p:txBody>
      </p:sp>
      <p:pic>
        <p:nvPicPr>
          <p:cNvPr id="8" name="Picture 7">
            <a:extLst>
              <a:ext uri="{FF2B5EF4-FFF2-40B4-BE49-F238E27FC236}">
                <a16:creationId xmlns:a16="http://schemas.microsoft.com/office/drawing/2014/main" id="{97B5E420-B70C-440B-8A45-7A70ED4D8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83" y="1553413"/>
            <a:ext cx="6561708" cy="4921281"/>
          </a:xfrm>
          <a:prstGeom prst="rect">
            <a:avLst/>
          </a:prstGeom>
        </p:spPr>
      </p:pic>
      <p:sp>
        <p:nvSpPr>
          <p:cNvPr id="9" name="TextBox 8">
            <a:extLst>
              <a:ext uri="{FF2B5EF4-FFF2-40B4-BE49-F238E27FC236}">
                <a16:creationId xmlns:a16="http://schemas.microsoft.com/office/drawing/2014/main" id="{2380CD18-36D4-4D59-99F2-BC05A1DABCD2}"/>
              </a:ext>
            </a:extLst>
          </p:cNvPr>
          <p:cNvSpPr txBox="1"/>
          <p:nvPr/>
        </p:nvSpPr>
        <p:spPr>
          <a:xfrm>
            <a:off x="8676168" y="1553413"/>
            <a:ext cx="2721935" cy="2862322"/>
          </a:xfrm>
          <a:prstGeom prst="rect">
            <a:avLst/>
          </a:prstGeom>
          <a:noFill/>
        </p:spPr>
        <p:txBody>
          <a:bodyPr wrap="square" rtlCol="0">
            <a:spAutoFit/>
          </a:bodyPr>
          <a:lstStyle/>
          <a:p>
            <a:r>
              <a:rPr lang="en-US" dirty="0"/>
              <a:t>We use a technique of Multi-Dimensional Scaling to visualize the data in 2D.</a:t>
            </a:r>
          </a:p>
          <a:p>
            <a:endParaRPr lang="en-US" dirty="0"/>
          </a:p>
          <a:p>
            <a:r>
              <a:rPr lang="en-US" dirty="0"/>
              <a:t>Note that points that seem at different ends on the 2D image may be close in the n-dimensional space.</a:t>
            </a:r>
          </a:p>
        </p:txBody>
      </p:sp>
    </p:spTree>
    <p:extLst>
      <p:ext uri="{BB962C8B-B14F-4D97-AF65-F5344CB8AC3E}">
        <p14:creationId xmlns:p14="http://schemas.microsoft.com/office/powerpoint/2010/main" val="8117757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F62-25DF-4083-9979-04C7159FB98D}"/>
              </a:ext>
            </a:extLst>
          </p:cNvPr>
          <p:cNvSpPr>
            <a:spLocks noGrp="1"/>
          </p:cNvSpPr>
          <p:nvPr>
            <p:ph type="title"/>
          </p:nvPr>
        </p:nvSpPr>
        <p:spPr>
          <a:xfrm>
            <a:off x="2592925" y="624110"/>
            <a:ext cx="9368920" cy="1280890"/>
          </a:xfrm>
        </p:spPr>
        <p:txBody>
          <a:bodyPr/>
          <a:lstStyle/>
          <a:p>
            <a:r>
              <a:rPr lang="en-US" dirty="0"/>
              <a:t>Clustered Headlines 2D Representation</a:t>
            </a:r>
          </a:p>
        </p:txBody>
      </p:sp>
      <p:sp>
        <p:nvSpPr>
          <p:cNvPr id="4" name="Slide Number Placeholder 3">
            <a:extLst>
              <a:ext uri="{FF2B5EF4-FFF2-40B4-BE49-F238E27FC236}">
                <a16:creationId xmlns:a16="http://schemas.microsoft.com/office/drawing/2014/main" id="{241E2874-2F53-4B8C-AA48-83403245CE57}"/>
              </a:ext>
            </a:extLst>
          </p:cNvPr>
          <p:cNvSpPr>
            <a:spLocks noGrp="1"/>
          </p:cNvSpPr>
          <p:nvPr>
            <p:ph type="sldNum" sz="quarter" idx="12"/>
          </p:nvPr>
        </p:nvSpPr>
        <p:spPr/>
        <p:txBody>
          <a:bodyPr/>
          <a:lstStyle/>
          <a:p>
            <a:fld id="{916ABEE6-8FCD-479A-9DA4-6AF8C3D90B04}" type="slidenum">
              <a:rPr lang="en-US" smtClean="0"/>
              <a:t>6</a:t>
            </a:fld>
            <a:endParaRPr lang="en-US"/>
          </a:p>
        </p:txBody>
      </p:sp>
      <p:pic>
        <p:nvPicPr>
          <p:cNvPr id="7" name="Content Placeholder 7">
            <a:extLst>
              <a:ext uri="{FF2B5EF4-FFF2-40B4-BE49-F238E27FC236}">
                <a16:creationId xmlns:a16="http://schemas.microsoft.com/office/drawing/2014/main" id="{A3184627-F353-4033-B53F-EDF9C663B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591121"/>
            <a:ext cx="8379875" cy="4436405"/>
          </a:xfrm>
          <a:prstGeom prst="rect">
            <a:avLst/>
          </a:prstGeom>
        </p:spPr>
      </p:pic>
    </p:spTree>
    <p:extLst>
      <p:ext uri="{BB962C8B-B14F-4D97-AF65-F5344CB8AC3E}">
        <p14:creationId xmlns:p14="http://schemas.microsoft.com/office/powerpoint/2010/main" val="2706582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4"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A564E8D4-0F8F-47BC-B09A-C60502C4CBCA}"/>
              </a:ext>
            </a:extLst>
          </p:cNvPr>
          <p:cNvSpPr>
            <a:spLocks noGrp="1"/>
          </p:cNvSpPr>
          <p:nvPr>
            <p:ph type="title"/>
          </p:nvPr>
        </p:nvSpPr>
        <p:spPr>
          <a:xfrm>
            <a:off x="2755050" y="5047250"/>
            <a:ext cx="8915399" cy="823448"/>
          </a:xfrm>
        </p:spPr>
        <p:txBody>
          <a:bodyPr vert="horz" lIns="91440" tIns="45720" rIns="91440" bIns="45720" rtlCol="0" anchor="b">
            <a:normAutofit/>
          </a:bodyPr>
          <a:lstStyle/>
          <a:p>
            <a:r>
              <a:rPr lang="en-US" sz="4400"/>
              <a:t>Performance Evaluation</a:t>
            </a:r>
          </a:p>
        </p:txBody>
      </p:sp>
      <p:sp>
        <p:nvSpPr>
          <p:cNvPr id="4" name="Slide Number Placeholder 3">
            <a:extLst>
              <a:ext uri="{FF2B5EF4-FFF2-40B4-BE49-F238E27FC236}">
                <a16:creationId xmlns:a16="http://schemas.microsoft.com/office/drawing/2014/main" id="{FC65B0CD-D64D-43D6-94FF-96956B72759B}"/>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916ABEE6-8FCD-479A-9DA4-6AF8C3D90B04}" type="slidenum">
              <a:rPr lang="en-US" sz="1900" smtClean="0"/>
              <a:pPr defTabSz="914400">
                <a:lnSpc>
                  <a:spcPct val="90000"/>
                </a:lnSpc>
                <a:spcAft>
                  <a:spcPts val="600"/>
                </a:spcAft>
              </a:pPr>
              <a:t>7</a:t>
            </a:fld>
            <a:endParaRPr lang="en-US" sz="1900"/>
          </a:p>
        </p:txBody>
      </p:sp>
      <p:pic>
        <p:nvPicPr>
          <p:cNvPr id="5" name="Picture 4" descr="A screenshot of a cell phone&#10;&#10;Description generated with high confidence">
            <a:extLst>
              <a:ext uri="{FF2B5EF4-FFF2-40B4-BE49-F238E27FC236}">
                <a16:creationId xmlns:a16="http://schemas.microsoft.com/office/drawing/2014/main" id="{B145AB45-B2A1-4A50-8241-9E8DCA07D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298" y="365799"/>
            <a:ext cx="7821662" cy="4418487"/>
          </a:xfrm>
          <a:prstGeom prst="rect">
            <a:avLst/>
          </a:prstGeom>
        </p:spPr>
      </p:pic>
    </p:spTree>
    <p:extLst>
      <p:ext uri="{BB962C8B-B14F-4D97-AF65-F5344CB8AC3E}">
        <p14:creationId xmlns:p14="http://schemas.microsoft.com/office/powerpoint/2010/main" val="40445997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A1DC-F6B8-4224-ABA7-0987248DC1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06FCEE-0B2D-4292-8807-48901A92B788}"/>
              </a:ext>
            </a:extLst>
          </p:cNvPr>
          <p:cNvSpPr>
            <a:spLocks noGrp="1"/>
          </p:cNvSpPr>
          <p:nvPr>
            <p:ph idx="1"/>
          </p:nvPr>
        </p:nvSpPr>
        <p:spPr>
          <a:xfrm>
            <a:off x="2681576" y="1690255"/>
            <a:ext cx="8915400" cy="3777622"/>
          </a:xfrm>
        </p:spPr>
        <p:txBody>
          <a:bodyPr/>
          <a:lstStyle/>
          <a:p>
            <a:r>
              <a:rPr lang="en-US" dirty="0"/>
              <a:t>The best clustering is achieved when k=9.</a:t>
            </a:r>
          </a:p>
          <a:p>
            <a:r>
              <a:rPr lang="en-US" dirty="0"/>
              <a:t>We were successfully able to provide the output in the required JSON format which was the main goal of our project.</a:t>
            </a:r>
          </a:p>
          <a:p>
            <a:r>
              <a:rPr lang="en-US" dirty="0"/>
              <a:t>We have successfully achieved and satisfied all the deliverables mentioned by the professor for our project.</a:t>
            </a:r>
          </a:p>
        </p:txBody>
      </p:sp>
      <p:sp>
        <p:nvSpPr>
          <p:cNvPr id="4" name="Slide Number Placeholder 3">
            <a:extLst>
              <a:ext uri="{FF2B5EF4-FFF2-40B4-BE49-F238E27FC236}">
                <a16:creationId xmlns:a16="http://schemas.microsoft.com/office/drawing/2014/main" id="{2F0E16B5-6C50-4FCA-A9F8-FB428C85B1B7}"/>
              </a:ext>
            </a:extLst>
          </p:cNvPr>
          <p:cNvSpPr>
            <a:spLocks noGrp="1"/>
          </p:cNvSpPr>
          <p:nvPr>
            <p:ph type="sldNum" sz="quarter" idx="12"/>
          </p:nvPr>
        </p:nvSpPr>
        <p:spPr/>
        <p:txBody>
          <a:bodyPr/>
          <a:lstStyle/>
          <a:p>
            <a:fld id="{916ABEE6-8FCD-479A-9DA4-6AF8C3D90B04}" type="slidenum">
              <a:rPr lang="en-US" smtClean="0"/>
              <a:t>8</a:t>
            </a:fld>
            <a:endParaRPr lang="en-US"/>
          </a:p>
        </p:txBody>
      </p:sp>
    </p:spTree>
    <p:extLst>
      <p:ext uri="{BB962C8B-B14F-4D97-AF65-F5344CB8AC3E}">
        <p14:creationId xmlns:p14="http://schemas.microsoft.com/office/powerpoint/2010/main" val="39043719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AA3-D5EF-44B5-87EC-F5D597778E30}"/>
              </a:ext>
            </a:extLst>
          </p:cNvPr>
          <p:cNvSpPr>
            <a:spLocks noGrp="1"/>
          </p:cNvSpPr>
          <p:nvPr>
            <p:ph type="title"/>
          </p:nvPr>
        </p:nvSpPr>
        <p:spPr/>
        <p:txBody>
          <a:bodyPr/>
          <a:lstStyle/>
          <a:p>
            <a:r>
              <a:rPr lang="en-US" dirty="0"/>
              <a:t>Team Roles</a:t>
            </a:r>
          </a:p>
        </p:txBody>
      </p:sp>
      <p:sp>
        <p:nvSpPr>
          <p:cNvPr id="3" name="Content Placeholder 2">
            <a:extLst>
              <a:ext uri="{FF2B5EF4-FFF2-40B4-BE49-F238E27FC236}">
                <a16:creationId xmlns:a16="http://schemas.microsoft.com/office/drawing/2014/main" id="{97A2B875-8CFF-4DA4-B7C1-961A8A03C583}"/>
              </a:ext>
            </a:extLst>
          </p:cNvPr>
          <p:cNvSpPr>
            <a:spLocks noGrp="1"/>
          </p:cNvSpPr>
          <p:nvPr>
            <p:ph idx="1"/>
          </p:nvPr>
        </p:nvSpPr>
        <p:spPr>
          <a:xfrm>
            <a:off x="2589212" y="1604865"/>
            <a:ext cx="8915400" cy="4306357"/>
          </a:xfrm>
        </p:spPr>
        <p:txBody>
          <a:bodyPr>
            <a:normAutofit fontScale="92500" lnSpcReduction="20000"/>
          </a:bodyPr>
          <a:lstStyle/>
          <a:p>
            <a:r>
              <a:rPr lang="en-US" dirty="0"/>
              <a:t>Arth Shah:-Project Documentation, Carrying out a research on different tools and libraries required for k-means clustering and extracting text from PDF ,requirement analysis ,performance evaluation of different k-means clusters ,developing project proposal document and performing clustering of similar headlines.</a:t>
            </a:r>
          </a:p>
          <a:p>
            <a:endParaRPr lang="en-US" dirty="0"/>
          </a:p>
          <a:p>
            <a:r>
              <a:rPr lang="en-US" dirty="0"/>
              <a:t>Devanshu Sheth:-Performing clustering of similar headlines using k-means clustering using NLTK library, optimizing the parameters for ideal headline extraction from HTML file, converting the clustered files to json, optimizing the project to improve the clustering and performance evaluation, translation of headlines from Spanish to English and developing project proposal document.</a:t>
            </a:r>
          </a:p>
          <a:p>
            <a:endParaRPr lang="en-US" dirty="0"/>
          </a:p>
          <a:p>
            <a:r>
              <a:rPr lang="en-US" dirty="0"/>
              <a:t>Erick Skorupa Parolin:- Developing Files for converting PDF document to HTML using </a:t>
            </a:r>
            <a:r>
              <a:rPr lang="en-US" dirty="0" err="1"/>
              <a:t>PDFMiner</a:t>
            </a:r>
            <a:r>
              <a:rPr lang="en-US" dirty="0"/>
              <a:t>, parsing headlines from the HTML file using Beautiful soup, carrying out a comprehensive literature survey, carrying out requirement analysis, researching different methods developing project proposal document.</a:t>
            </a:r>
          </a:p>
        </p:txBody>
      </p:sp>
      <p:sp>
        <p:nvSpPr>
          <p:cNvPr id="4" name="Slide Number Placeholder 3">
            <a:extLst>
              <a:ext uri="{FF2B5EF4-FFF2-40B4-BE49-F238E27FC236}">
                <a16:creationId xmlns:a16="http://schemas.microsoft.com/office/drawing/2014/main" id="{4E7E950E-A014-47E1-B103-1926352A3473}"/>
              </a:ext>
            </a:extLst>
          </p:cNvPr>
          <p:cNvSpPr>
            <a:spLocks noGrp="1"/>
          </p:cNvSpPr>
          <p:nvPr>
            <p:ph type="sldNum" sz="quarter" idx="12"/>
          </p:nvPr>
        </p:nvSpPr>
        <p:spPr/>
        <p:txBody>
          <a:bodyPr/>
          <a:lstStyle/>
          <a:p>
            <a:fld id="{916ABEE6-8FCD-479A-9DA4-6AF8C3D90B04}" type="slidenum">
              <a:rPr lang="en-US" smtClean="0"/>
              <a:t>9</a:t>
            </a:fld>
            <a:endParaRPr lang="en-US"/>
          </a:p>
        </p:txBody>
      </p:sp>
    </p:spTree>
    <p:extLst>
      <p:ext uri="{BB962C8B-B14F-4D97-AF65-F5344CB8AC3E}">
        <p14:creationId xmlns:p14="http://schemas.microsoft.com/office/powerpoint/2010/main" val="3868818203"/>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250</TotalTime>
  <Words>585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Extracting text from PDF</vt:lpstr>
      <vt:lpstr>Goal of Our Project</vt:lpstr>
      <vt:lpstr>Tools and Libraries Used</vt:lpstr>
      <vt:lpstr>Our Approach</vt:lpstr>
      <vt:lpstr>News Headlines Before Clustering</vt:lpstr>
      <vt:lpstr>Clustered Headlines 2D Representation</vt:lpstr>
      <vt:lpstr>Performance Evaluation</vt:lpstr>
      <vt:lpstr>Conclusion</vt:lpstr>
      <vt:lpstr>Team Roles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text from PDF</dc:title>
  <dc:creator>Arth Hiren Shah</dc:creator>
  <cp:lastModifiedBy>Devanshu Sheth</cp:lastModifiedBy>
  <cp:revision>37</cp:revision>
  <dcterms:created xsi:type="dcterms:W3CDTF">2018-05-02T20:20:34Z</dcterms:created>
  <dcterms:modified xsi:type="dcterms:W3CDTF">2018-05-05T00:42:41Z</dcterms:modified>
</cp:coreProperties>
</file>