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5" r:id="rId15"/>
    <p:sldId id="276" r:id="rId16"/>
    <p:sldId id="258" r:id="rId17"/>
    <p:sldId id="278" r:id="rId18"/>
    <p:sldId id="279" r:id="rId19"/>
    <p:sldId id="280" r:id="rId20"/>
    <p:sldId id="266" r:id="rId21"/>
    <p:sldId id="281" r:id="rId22"/>
    <p:sldId id="282" r:id="rId2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D7F5"/>
    <a:srgbClr val="FFD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37CAB-2C22-2AD9-3075-1C33D7EB1CD3}" v="645" dt="2024-05-06T18:30:24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2457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983"/>
            </a:lvl1pPr>
            <a:lvl2pPr marL="187218" indent="0" algn="ctr">
              <a:buNone/>
              <a:defRPr sz="819"/>
            </a:lvl2pPr>
            <a:lvl3pPr marL="374437" indent="0" algn="ctr">
              <a:buNone/>
              <a:defRPr sz="738"/>
            </a:lvl3pPr>
            <a:lvl4pPr marL="561655" indent="0" algn="ctr">
              <a:buNone/>
              <a:defRPr sz="656"/>
            </a:lvl4pPr>
            <a:lvl5pPr marL="748873" indent="0" algn="ctr">
              <a:buNone/>
              <a:defRPr sz="656"/>
            </a:lvl5pPr>
            <a:lvl6pPr marL="936091" indent="0" algn="ctr">
              <a:buNone/>
              <a:defRPr sz="656"/>
            </a:lvl6pPr>
            <a:lvl7pPr marL="1123309" indent="0" algn="ctr">
              <a:buNone/>
              <a:defRPr sz="656"/>
            </a:lvl7pPr>
            <a:lvl8pPr marL="1310528" indent="0" algn="ctr">
              <a:buNone/>
              <a:defRPr sz="656"/>
            </a:lvl8pPr>
            <a:lvl9pPr marL="1497746" indent="0" algn="ctr">
              <a:buNone/>
              <a:defRPr sz="656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7" y="2469622"/>
            <a:ext cx="5915025" cy="412062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7" y="6629225"/>
            <a:ext cx="5915025" cy="2166937"/>
          </a:xfrm>
        </p:spPr>
        <p:txBody>
          <a:bodyPr/>
          <a:lstStyle>
            <a:lvl1pPr marL="0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1pPr>
            <a:lvl2pPr marL="187218" indent="0">
              <a:buNone/>
              <a:defRPr sz="819">
                <a:solidFill>
                  <a:schemeClr val="tx1">
                    <a:tint val="82000"/>
                  </a:schemeClr>
                </a:solidFill>
              </a:defRPr>
            </a:lvl2pPr>
            <a:lvl3pPr marL="374437" indent="0">
              <a:buNone/>
              <a:defRPr sz="738">
                <a:solidFill>
                  <a:schemeClr val="tx1">
                    <a:tint val="82000"/>
                  </a:schemeClr>
                </a:solidFill>
              </a:defRPr>
            </a:lvl3pPr>
            <a:lvl4pPr marL="561655" indent="0">
              <a:buNone/>
              <a:defRPr sz="656">
                <a:solidFill>
                  <a:schemeClr val="tx1">
                    <a:tint val="82000"/>
                  </a:schemeClr>
                </a:solidFill>
              </a:defRPr>
            </a:lvl4pPr>
            <a:lvl5pPr marL="748873" indent="0">
              <a:buNone/>
              <a:defRPr sz="656">
                <a:solidFill>
                  <a:schemeClr val="tx1">
                    <a:tint val="82000"/>
                  </a:schemeClr>
                </a:solidFill>
              </a:defRPr>
            </a:lvl5pPr>
            <a:lvl6pPr marL="936091" indent="0">
              <a:buNone/>
              <a:defRPr sz="656">
                <a:solidFill>
                  <a:schemeClr val="tx1">
                    <a:tint val="82000"/>
                  </a:schemeClr>
                </a:solidFill>
              </a:defRPr>
            </a:lvl6pPr>
            <a:lvl7pPr marL="1123309" indent="0">
              <a:buNone/>
              <a:defRPr sz="656">
                <a:solidFill>
                  <a:schemeClr val="tx1">
                    <a:tint val="82000"/>
                  </a:schemeClr>
                </a:solidFill>
              </a:defRPr>
            </a:lvl7pPr>
            <a:lvl8pPr marL="1310528" indent="0">
              <a:buNone/>
              <a:defRPr sz="656">
                <a:solidFill>
                  <a:schemeClr val="tx1">
                    <a:tint val="82000"/>
                  </a:schemeClr>
                </a:solidFill>
              </a:defRPr>
            </a:lvl8pPr>
            <a:lvl9pPr marL="1497746" indent="0">
              <a:buNone/>
              <a:defRPr sz="6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2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218" indent="0">
              <a:buNone/>
              <a:defRPr sz="819" b="1"/>
            </a:lvl2pPr>
            <a:lvl3pPr marL="374437" indent="0">
              <a:buNone/>
              <a:defRPr sz="738" b="1"/>
            </a:lvl3pPr>
            <a:lvl4pPr marL="561655" indent="0">
              <a:buNone/>
              <a:defRPr sz="656" b="1"/>
            </a:lvl4pPr>
            <a:lvl5pPr marL="748873" indent="0">
              <a:buNone/>
              <a:defRPr sz="656" b="1"/>
            </a:lvl5pPr>
            <a:lvl6pPr marL="936091" indent="0">
              <a:buNone/>
              <a:defRPr sz="656" b="1"/>
            </a:lvl6pPr>
            <a:lvl7pPr marL="1123309" indent="0">
              <a:buNone/>
              <a:defRPr sz="656" b="1"/>
            </a:lvl7pPr>
            <a:lvl8pPr marL="1310528" indent="0">
              <a:buNone/>
              <a:defRPr sz="656" b="1"/>
            </a:lvl8pPr>
            <a:lvl9pPr marL="1497746" indent="0">
              <a:buNone/>
              <a:defRPr sz="65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4" y="2428347"/>
            <a:ext cx="2915543" cy="1190095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218" indent="0">
              <a:buNone/>
              <a:defRPr sz="819" b="1"/>
            </a:lvl2pPr>
            <a:lvl3pPr marL="374437" indent="0">
              <a:buNone/>
              <a:defRPr sz="738" b="1"/>
            </a:lvl3pPr>
            <a:lvl4pPr marL="561655" indent="0">
              <a:buNone/>
              <a:defRPr sz="656" b="1"/>
            </a:lvl4pPr>
            <a:lvl5pPr marL="748873" indent="0">
              <a:buNone/>
              <a:defRPr sz="656" b="1"/>
            </a:lvl5pPr>
            <a:lvl6pPr marL="936091" indent="0">
              <a:buNone/>
              <a:defRPr sz="656" b="1"/>
            </a:lvl6pPr>
            <a:lvl7pPr marL="1123309" indent="0">
              <a:buNone/>
              <a:defRPr sz="656" b="1"/>
            </a:lvl7pPr>
            <a:lvl8pPr marL="1310528" indent="0">
              <a:buNone/>
              <a:defRPr sz="656" b="1"/>
            </a:lvl8pPr>
            <a:lvl9pPr marL="1497746" indent="0">
              <a:buNone/>
              <a:defRPr sz="65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4" y="1426282"/>
            <a:ext cx="3471863" cy="7039680"/>
          </a:xfrm>
        </p:spPr>
        <p:txBody>
          <a:bodyPr/>
          <a:lstStyle>
            <a:lvl1pPr>
              <a:defRPr sz="1310"/>
            </a:lvl1pPr>
            <a:lvl2pPr>
              <a:defRPr sz="1146"/>
            </a:lvl2pPr>
            <a:lvl3pPr>
              <a:defRPr sz="983"/>
            </a:lvl3pPr>
            <a:lvl4pPr>
              <a:defRPr sz="819"/>
            </a:lvl4pPr>
            <a:lvl5pPr>
              <a:defRPr sz="819"/>
            </a:lvl5pPr>
            <a:lvl6pPr>
              <a:defRPr sz="819"/>
            </a:lvl6pPr>
            <a:lvl7pPr>
              <a:defRPr sz="819"/>
            </a:lvl7pPr>
            <a:lvl8pPr>
              <a:defRPr sz="819"/>
            </a:lvl8pPr>
            <a:lvl9pPr>
              <a:defRPr sz="81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2" y="2971801"/>
            <a:ext cx="2211883" cy="5505627"/>
          </a:xfrm>
        </p:spPr>
        <p:txBody>
          <a:bodyPr/>
          <a:lstStyle>
            <a:lvl1pPr marL="0" indent="0">
              <a:buNone/>
              <a:defRPr sz="656"/>
            </a:lvl1pPr>
            <a:lvl2pPr marL="187218" indent="0">
              <a:buNone/>
              <a:defRPr sz="574"/>
            </a:lvl2pPr>
            <a:lvl3pPr marL="374437" indent="0">
              <a:buNone/>
              <a:defRPr sz="491"/>
            </a:lvl3pPr>
            <a:lvl4pPr marL="561655" indent="0">
              <a:buNone/>
              <a:defRPr sz="409"/>
            </a:lvl4pPr>
            <a:lvl5pPr marL="748873" indent="0">
              <a:buNone/>
              <a:defRPr sz="409"/>
            </a:lvl5pPr>
            <a:lvl6pPr marL="936091" indent="0">
              <a:buNone/>
              <a:defRPr sz="409"/>
            </a:lvl6pPr>
            <a:lvl7pPr marL="1123309" indent="0">
              <a:buNone/>
              <a:defRPr sz="409"/>
            </a:lvl7pPr>
            <a:lvl8pPr marL="1310528" indent="0">
              <a:buNone/>
              <a:defRPr sz="409"/>
            </a:lvl8pPr>
            <a:lvl9pPr marL="1497746" indent="0">
              <a:buNone/>
              <a:defRPr sz="40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4" y="1426282"/>
            <a:ext cx="3471863" cy="7039680"/>
          </a:xfrm>
        </p:spPr>
        <p:txBody>
          <a:bodyPr/>
          <a:lstStyle>
            <a:lvl1pPr marL="0" indent="0">
              <a:buNone/>
              <a:defRPr sz="1310"/>
            </a:lvl1pPr>
            <a:lvl2pPr marL="187218" indent="0">
              <a:buNone/>
              <a:defRPr sz="1146"/>
            </a:lvl2pPr>
            <a:lvl3pPr marL="374437" indent="0">
              <a:buNone/>
              <a:defRPr sz="983"/>
            </a:lvl3pPr>
            <a:lvl4pPr marL="561655" indent="0">
              <a:buNone/>
              <a:defRPr sz="819"/>
            </a:lvl4pPr>
            <a:lvl5pPr marL="748873" indent="0">
              <a:buNone/>
              <a:defRPr sz="819"/>
            </a:lvl5pPr>
            <a:lvl6pPr marL="936091" indent="0">
              <a:buNone/>
              <a:defRPr sz="819"/>
            </a:lvl6pPr>
            <a:lvl7pPr marL="1123309" indent="0">
              <a:buNone/>
              <a:defRPr sz="819"/>
            </a:lvl7pPr>
            <a:lvl8pPr marL="1310528" indent="0">
              <a:buNone/>
              <a:defRPr sz="819"/>
            </a:lvl8pPr>
            <a:lvl9pPr marL="1497746" indent="0">
              <a:buNone/>
              <a:defRPr sz="819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2" y="2971801"/>
            <a:ext cx="2211883" cy="5505627"/>
          </a:xfrm>
        </p:spPr>
        <p:txBody>
          <a:bodyPr/>
          <a:lstStyle>
            <a:lvl1pPr marL="0" indent="0">
              <a:buNone/>
              <a:defRPr sz="656"/>
            </a:lvl1pPr>
            <a:lvl2pPr marL="187218" indent="0">
              <a:buNone/>
              <a:defRPr sz="574"/>
            </a:lvl2pPr>
            <a:lvl3pPr marL="374437" indent="0">
              <a:buNone/>
              <a:defRPr sz="491"/>
            </a:lvl3pPr>
            <a:lvl4pPr marL="561655" indent="0">
              <a:buNone/>
              <a:defRPr sz="409"/>
            </a:lvl4pPr>
            <a:lvl5pPr marL="748873" indent="0">
              <a:buNone/>
              <a:defRPr sz="409"/>
            </a:lvl5pPr>
            <a:lvl6pPr marL="936091" indent="0">
              <a:buNone/>
              <a:defRPr sz="409"/>
            </a:lvl6pPr>
            <a:lvl7pPr marL="1123309" indent="0">
              <a:buNone/>
              <a:defRPr sz="409"/>
            </a:lvl7pPr>
            <a:lvl8pPr marL="1310528" indent="0">
              <a:buNone/>
              <a:defRPr sz="409"/>
            </a:lvl8pPr>
            <a:lvl9pPr marL="1497746" indent="0">
              <a:buNone/>
              <a:defRPr sz="40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9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613EBF54-1E5A-6909-104B-CF169E82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1" y="-1855077"/>
            <a:ext cx="6858366" cy="118641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848367-3DC3-5D74-F41E-DD0A5C06C7DA}"/>
              </a:ext>
            </a:extLst>
          </p:cNvPr>
          <p:cNvSpPr txBox="1"/>
          <p:nvPr/>
        </p:nvSpPr>
        <p:spPr>
          <a:xfrm>
            <a:off x="1898556" y="4532"/>
            <a:ext cx="30636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dirty="0">
                <a:solidFill>
                  <a:srgbClr val="ECECEC"/>
                </a:solidFill>
                <a:latin typeface="Impact"/>
                <a:ea typeface="+mn-lt"/>
                <a:cs typeface="+mn-lt"/>
              </a:rPr>
              <a:t>PYDEX</a:t>
            </a:r>
            <a:endParaRPr lang="pt-BR" sz="8000" dirty="0">
              <a:latin typeface="Impact"/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C413AB-E7F6-6221-9794-0DB352653BFC}"/>
              </a:ext>
            </a:extLst>
          </p:cNvPr>
          <p:cNvSpPr txBox="1"/>
          <p:nvPr/>
        </p:nvSpPr>
        <p:spPr>
          <a:xfrm>
            <a:off x="392933" y="8160025"/>
            <a:ext cx="60702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solidFill>
                  <a:srgbClr val="ECECEC"/>
                </a:solidFill>
                <a:ea typeface="+mn-lt"/>
                <a:cs typeface="+mn-lt"/>
              </a:rPr>
              <a:t>O Guia Completo de para Treinadores Python </a:t>
            </a:r>
            <a:endParaRPr lang="pt-BR" sz="28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3BDE33-E6A3-71B0-3A3B-75C1466712F4}"/>
              </a:ext>
            </a:extLst>
          </p:cNvPr>
          <p:cNvSpPr txBox="1"/>
          <p:nvPr/>
        </p:nvSpPr>
        <p:spPr>
          <a:xfrm>
            <a:off x="2045657" y="912576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/>
              </a:rPr>
              <a:t>ARTHUR NEVES</a:t>
            </a:r>
            <a:endParaRPr lang="pt-BR" sz="32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Usados para realizar operações matemáticas como adição, subtração, multiplicação e </a:t>
            </a:r>
            <a:r>
              <a:rPr lang="pt-BR" sz="2400" dirty="0">
                <a:latin typeface="Calibri"/>
                <a:cs typeface="Calibri"/>
              </a:rPr>
              <a:t>divisão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Operadores aritméticos</a:t>
            </a:r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Operadores</a:t>
            </a:r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50A4E5D-3E81-4CAA-0A74-1423D2D6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Usados para comparar valores. Retorna </a:t>
            </a:r>
            <a:r>
              <a:rPr lang="pt-BR" sz="2400" dirty="0" err="1">
                <a:solidFill>
                  <a:srgbClr val="000000"/>
                </a:solidFill>
                <a:latin typeface="Calibri"/>
                <a:cs typeface="Calibri"/>
              </a:rPr>
              <a:t>True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 ou False.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739994" y="1219753"/>
            <a:ext cx="5390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Operadores de comparação</a:t>
            </a:r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Operadores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F6514E4-DC61-AB85-61ED-D97A33A7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Usados para combinar condições lógicas.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739994" y="1219753"/>
            <a:ext cx="5390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Operadores lógicos</a:t>
            </a:r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Operadores</a:t>
            </a:r>
            <a:endParaRPr lang="pt-BR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6B901A1-43DB-26F0-3972-78BC1D6F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Permite que você execute condicionalmente blocos de código.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739994" y="1219753"/>
            <a:ext cx="5390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Declarações </a:t>
            </a:r>
            <a:r>
              <a:rPr lang="pt-BR" sz="3200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if-else</a:t>
            </a:r>
            <a:endParaRPr lang="pt-BR" dirty="0" err="1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Controle de fluxo</a:t>
            </a: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96ECA6E-9C64-202E-3DA9-63383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Executa um bloco de código várias vezes, útil para iterar sobre uma sequência.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739994" y="1219753"/>
            <a:ext cx="5390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000000"/>
                </a:solidFill>
                <a:ea typeface="+mn-lt"/>
                <a:cs typeface="+mn-lt"/>
              </a:rPr>
              <a:t>for Loops</a:t>
            </a:r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Controle de fluxo</a:t>
            </a:r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CD04022-638E-3E28-333D-08021E37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1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Repete um bloco de código enquanto uma condição é verdadeira.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739994" y="1219753"/>
            <a:ext cx="539061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while</a:t>
            </a:r>
            <a:r>
              <a:rPr lang="pt-BR" sz="32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 Loops</a:t>
            </a:r>
            <a:endParaRPr lang="pt-BR" dirty="0"/>
          </a:p>
          <a:p>
            <a:pPr algn="ctr"/>
            <a:endParaRPr lang="pt-BR" sz="3200" dirty="0">
              <a:latin typeface="Calibri Light"/>
              <a:cs typeface="Calibri Light"/>
            </a:endParaRP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Controle de fluxo</a:t>
            </a:r>
            <a:endParaRPr lang="pt-BR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CD96A20-B57B-2F03-36C1-15A13A9E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9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625B50-B021-1150-B418-4A24ADE9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" y="-527872"/>
            <a:ext cx="6858366" cy="119282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799A82-BA38-E8BE-15EB-B83C7C221E21}"/>
              </a:ext>
            </a:extLst>
          </p:cNvPr>
          <p:cNvSpPr txBox="1"/>
          <p:nvPr/>
        </p:nvSpPr>
        <p:spPr>
          <a:xfrm>
            <a:off x="183990" y="835230"/>
            <a:ext cx="650113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rgbClr val="2CD7F5"/>
                </a:solidFill>
                <a:latin typeface="Impact"/>
                <a:ea typeface="+mn-lt"/>
                <a:cs typeface="+mn-lt"/>
              </a:rPr>
              <a:t>Funções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B9B165-4D62-0839-C208-42B3296316E1}"/>
              </a:ext>
            </a:extLst>
          </p:cNvPr>
          <p:cNvSpPr txBox="1"/>
          <p:nvPr/>
        </p:nvSpPr>
        <p:spPr>
          <a:xfrm>
            <a:off x="2127859" y="8491967"/>
            <a:ext cx="26022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rgbClr val="FFD902"/>
                </a:solidFill>
                <a:latin typeface="Impact"/>
              </a:rPr>
              <a:t>02</a:t>
            </a:r>
            <a:endParaRPr lang="en-US" sz="9600" dirty="0">
              <a:solidFill>
                <a:srgbClr val="FFD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Você pode definir funções para encapsular código para reutilização.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Definindo Funções</a:t>
            </a:r>
            <a:endParaRPr lang="pt-BR" dirty="0"/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5A8D5F9-5DC1-B894-14F1-1540DBFB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Chama uma função para executar seu código.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Chamando Funções</a:t>
            </a:r>
            <a:endParaRPr lang="pt-BR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3762FAE-F5A9-A92F-3A24-614519EB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0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6985" y="2057786"/>
            <a:ext cx="66546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latin typeface="Calibri"/>
                <a:cs typeface="Calibri"/>
              </a:rPr>
              <a:t>Passa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 informações para funções através de parâmetros.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30D2F4-B10A-C6A4-3322-59D1A9D7E81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Parâmetros de Função</a:t>
            </a:r>
            <a:endParaRPr lang="pt-BR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729EFC7-409C-9D87-0FD2-AEA08220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ython Logo transparent PNG - StickPNG">
            <a:extLst>
              <a:ext uri="{FF2B5EF4-FFF2-40B4-BE49-F238E27FC236}">
                <a16:creationId xmlns:a16="http://schemas.microsoft.com/office/drawing/2014/main" id="{1EEC0245-54A8-EC21-DE3E-279EBEAB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40" y="5306373"/>
            <a:ext cx="3201136" cy="3189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26B00A-89F1-07C1-F9CD-2FDD0820447A}"/>
              </a:ext>
            </a:extLst>
          </p:cNvPr>
          <p:cNvSpPr txBox="1"/>
          <p:nvPr/>
        </p:nvSpPr>
        <p:spPr>
          <a:xfrm>
            <a:off x="354644" y="1543683"/>
            <a:ext cx="614871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Este </a:t>
            </a:r>
            <a:r>
              <a:rPr lang="pt-BR" sz="2400" dirty="0" err="1">
                <a:latin typeface="Calibri"/>
                <a:cs typeface="Calibri"/>
              </a:rPr>
              <a:t>eBook</a:t>
            </a:r>
            <a:r>
              <a:rPr lang="en-US" sz="2400" dirty="0">
                <a:latin typeface="Calibri"/>
                <a:cs typeface="Calibri"/>
              </a:rPr>
              <a:t> serve </a:t>
            </a:r>
            <a:r>
              <a:rPr lang="en-US" sz="2400" dirty="0" err="1">
                <a:latin typeface="Calibri"/>
                <a:cs typeface="Calibri"/>
              </a:rPr>
              <a:t>como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uma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introdução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comandos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em</a:t>
            </a:r>
            <a:r>
              <a:rPr lang="en-US" sz="2400" dirty="0">
                <a:latin typeface="Calibri"/>
                <a:cs typeface="Calibri"/>
              </a:rPr>
              <a:t> Python, </a:t>
            </a:r>
            <a:r>
              <a:rPr lang="en-US" sz="2400" dirty="0" err="1">
                <a:latin typeface="Calibri"/>
                <a:cs typeface="Calibri"/>
              </a:rPr>
              <a:t>estruturado</a:t>
            </a:r>
            <a:r>
              <a:rPr lang="en-US" sz="2400" dirty="0">
                <a:latin typeface="Calibri"/>
                <a:cs typeface="Calibri"/>
              </a:rPr>
              <a:t> para </a:t>
            </a:r>
            <a:r>
              <a:rPr lang="en-US" sz="2400" dirty="0" err="1">
                <a:latin typeface="Calibri"/>
                <a:cs typeface="Calibri"/>
              </a:rPr>
              <a:t>cobrir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desde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conceitos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básicos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até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aplicações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mais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avançadas</a:t>
            </a:r>
            <a:r>
              <a:rPr lang="en-US" sz="2400" dirty="0">
                <a:latin typeface="Calibri"/>
                <a:cs typeface="Calibri"/>
              </a:rPr>
              <a:t>. Ao </a:t>
            </a:r>
            <a:r>
              <a:rPr lang="en-US" sz="2400" dirty="0" err="1">
                <a:latin typeface="Calibri"/>
                <a:cs typeface="Calibri"/>
              </a:rPr>
              <a:t>longo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deste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guia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você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encontrará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explicações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claras</a:t>
            </a:r>
            <a:r>
              <a:rPr lang="en-US" sz="2400" dirty="0">
                <a:latin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cs typeface="Calibri"/>
              </a:rPr>
              <a:t>exemplos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práticos</a:t>
            </a:r>
            <a:r>
              <a:rPr lang="en-US" sz="2400" dirty="0">
                <a:latin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cs typeface="Calibri"/>
              </a:rPr>
              <a:t>código</a:t>
            </a:r>
            <a:r>
              <a:rPr lang="en-US" sz="2400" dirty="0">
                <a:latin typeface="Calibri"/>
                <a:cs typeface="Calibri"/>
              </a:rPr>
              <a:t> para </a:t>
            </a:r>
            <a:r>
              <a:rPr lang="en-US" sz="2400" dirty="0" err="1">
                <a:latin typeface="Calibri"/>
                <a:cs typeface="Calibri"/>
              </a:rPr>
              <a:t>facilitar</a:t>
            </a:r>
            <a:r>
              <a:rPr lang="en-US" sz="2400" dirty="0">
                <a:latin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cs typeface="Calibri"/>
              </a:rPr>
              <a:t>aprendizado</a:t>
            </a:r>
            <a:r>
              <a:rPr lang="en-US" sz="2400" dirty="0">
                <a:latin typeface="Calibri"/>
                <a:cs typeface="Calibri"/>
              </a:rPr>
              <a:t> e a </a:t>
            </a:r>
            <a:r>
              <a:rPr lang="en-US" sz="2400" dirty="0" err="1">
                <a:latin typeface="Calibri"/>
                <a:cs typeface="Calibri"/>
              </a:rPr>
              <a:t>aplicação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imediata</a:t>
            </a:r>
            <a:r>
              <a:rPr lang="en-US" sz="2400" dirty="0">
                <a:latin typeface="Calibri"/>
                <a:cs typeface="Calibri"/>
              </a:rPr>
              <a:t> do Python </a:t>
            </a:r>
            <a:r>
              <a:rPr lang="en-US" sz="2400" dirty="0" err="1">
                <a:latin typeface="Calibri"/>
                <a:cs typeface="Calibri"/>
              </a:rPr>
              <a:t>em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seus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projetos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lang="pt-BR" sz="2400">
              <a:latin typeface="Calibri"/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D1D296-F9EE-EED9-8E50-6F73025BE12E}"/>
              </a:ext>
            </a:extLst>
          </p:cNvPr>
          <p:cNvSpPr txBox="1"/>
          <p:nvPr/>
        </p:nvSpPr>
        <p:spPr>
          <a:xfrm>
            <a:off x="601249" y="534303"/>
            <a:ext cx="56555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Impact"/>
              </a:rPr>
              <a:t>PRINCIPAIS COMANDOS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80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39302" y="1830155"/>
            <a:ext cx="55747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Aptos"/>
              </a:rPr>
              <a:t>Retorna um valor de uma função.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37457" y="504709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atin typeface="Impact"/>
                <a:ea typeface="+mn-lt"/>
                <a:cs typeface="+mn-lt"/>
              </a:rPr>
              <a:t>Atribuindo Valores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282253A-5AAD-E1BB-34B3-9101345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625B50-B021-1150-B418-4A24ADE9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" y="-527872"/>
            <a:ext cx="6858366" cy="119282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799A82-BA38-E8BE-15EB-B83C7C221E21}"/>
              </a:ext>
            </a:extLst>
          </p:cNvPr>
          <p:cNvSpPr txBox="1"/>
          <p:nvPr/>
        </p:nvSpPr>
        <p:spPr>
          <a:xfrm>
            <a:off x="183990" y="835230"/>
            <a:ext cx="650113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solidFill>
                  <a:srgbClr val="2CD7F5"/>
                </a:solidFill>
                <a:latin typeface="Impact"/>
                <a:ea typeface="+mn-lt"/>
                <a:cs typeface="+mn-lt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97122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39302" y="2137969"/>
            <a:ext cx="5574734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Esse Ebook foi gerado por IA, e diagramado por humano. </a:t>
            </a:r>
            <a:endParaRPr lang="pt-BR"/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Esse conteúdo foi gerado com fins didáticos de construção, não foi realizado uma validação cuidadosa humana no conteúdo e pode conter erros gerados por uma IA. </a:t>
            </a:r>
            <a:br>
              <a:rPr lang="pt-BR" dirty="0">
                <a:cs typeface="Calibri"/>
              </a:rPr>
            </a:br>
            <a:br>
              <a:rPr lang="pt-BR" dirty="0">
                <a:cs typeface="Calibri"/>
              </a:rPr>
            </a:br>
            <a:r>
              <a:rPr lang="pt-BR" dirty="0">
                <a:cs typeface="Calibri"/>
              </a:rPr>
              <a:t>Os próximos capítulos serão feitos no GitHub e o material será escrito em </a:t>
            </a:r>
            <a:r>
              <a:rPr lang="pt-BR" err="1">
                <a:cs typeface="Calibri"/>
              </a:rPr>
              <a:t>markdown</a:t>
            </a:r>
            <a:r>
              <a:rPr lang="pt-BR" dirty="0">
                <a:cs typeface="Calibri"/>
              </a:rPr>
              <a:t> e teremos os exemplos de código no </a:t>
            </a:r>
            <a:r>
              <a:rPr lang="pt-BR" dirty="0">
                <a:ea typeface="+mn-lt"/>
                <a:cs typeface="+mn-lt"/>
              </a:rPr>
              <a:t>Google </a:t>
            </a:r>
            <a:r>
              <a:rPr lang="pt-BR" err="1">
                <a:ea typeface="+mn-lt"/>
                <a:cs typeface="+mn-lt"/>
              </a:rPr>
              <a:t>Colab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>
                <a:cs typeface="Calibri"/>
              </a:rPr>
              <a:t>para que todos tenham acesso mais fácil</a:t>
            </a:r>
            <a:br>
              <a:rPr lang="pt-BR" dirty="0">
                <a:cs typeface="Calibri"/>
              </a:rPr>
            </a:br>
            <a:br>
              <a:rPr lang="pt-BR" dirty="0">
                <a:cs typeface="Calibri"/>
              </a:rPr>
            </a:br>
            <a:r>
              <a:rPr lang="pt-BR" dirty="0">
                <a:ea typeface="+mn-lt"/>
                <a:cs typeface="+mn-lt"/>
              </a:rPr>
              <a:t>https://github.com/ArthNeves/ebooks/blob/master/python/pydex.md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37457" y="504709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atin typeface="Impact"/>
                <a:ea typeface="+mn-lt"/>
                <a:cs typeface="+mn-lt"/>
              </a:rPr>
              <a:t>Obrigado por ler até aqui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625B50-B021-1150-B418-4A24ADE9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" y="-527872"/>
            <a:ext cx="6858366" cy="119282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799A82-BA38-E8BE-15EB-B83C7C221E21}"/>
              </a:ext>
            </a:extLst>
          </p:cNvPr>
          <p:cNvSpPr txBox="1"/>
          <p:nvPr/>
        </p:nvSpPr>
        <p:spPr>
          <a:xfrm>
            <a:off x="183990" y="835230"/>
            <a:ext cx="650113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dirty="0">
                <a:solidFill>
                  <a:srgbClr val="2CD7F5"/>
                </a:solidFill>
                <a:latin typeface="Impact"/>
                <a:ea typeface="+mn-lt"/>
                <a:cs typeface="+mn-lt"/>
              </a:rPr>
              <a:t>Fundamentos</a:t>
            </a:r>
            <a:endParaRPr lang="pt-BR" sz="8800">
              <a:solidFill>
                <a:srgbClr val="2CD7F5"/>
              </a:solidFill>
              <a:latin typeface="Aptos"/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B9B165-4D62-0839-C208-42B3296316E1}"/>
              </a:ext>
            </a:extLst>
          </p:cNvPr>
          <p:cNvSpPr txBox="1"/>
          <p:nvPr/>
        </p:nvSpPr>
        <p:spPr>
          <a:xfrm>
            <a:off x="2127859" y="8491967"/>
            <a:ext cx="26022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rgbClr val="FFD902"/>
                </a:solidFill>
                <a:latin typeface="Impact"/>
              </a:rPr>
              <a:t>01</a:t>
            </a:r>
            <a:endParaRPr lang="en-US" sz="9600">
              <a:solidFill>
                <a:srgbClr val="FFD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Para declarar variáveis em Python, basta atribuir um valor a um nome. Python é uma linguagem dinamicamente </a:t>
            </a:r>
            <a:r>
              <a:rPr lang="pt-BR" sz="2400" dirty="0" err="1">
                <a:solidFill>
                  <a:srgbClr val="000000"/>
                </a:solidFill>
                <a:latin typeface="Calibri"/>
                <a:cs typeface="Calibri"/>
              </a:rPr>
              <a:t>tipada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, então você não precisa especificar o tipo de dados.</a:t>
            </a:r>
            <a:endParaRPr lang="pt-BR">
              <a:latin typeface="Calibri"/>
              <a:cs typeface="Calibri"/>
            </a:endParaRPr>
          </a:p>
          <a:p>
            <a:pPr algn="ctr"/>
            <a:endParaRPr lang="pt-BR" sz="2400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351957" y="311685"/>
            <a:ext cx="21479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atin typeface="Impact"/>
                <a:ea typeface="+mn-lt"/>
                <a:cs typeface="+mn-lt"/>
              </a:rPr>
              <a:t>Variáveis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/>
                <a:ea typeface="+mn-lt"/>
                <a:cs typeface="Calibri Light"/>
              </a:rPr>
              <a:t>Declarando Variáveis</a:t>
            </a:r>
            <a:endParaRPr lang="pt-BR"/>
          </a:p>
        </p:txBody>
      </p:sp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EEAD8A3-4FB8-462A-C8F9-A891E824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1926"/>
            <a:ext cx="6854588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latin typeface="Calibri"/>
                <a:cs typeface="Calibri"/>
              </a:rPr>
              <a:t>Você pode reatribuir valores para uma variável já existente a qualquer momento.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351957" y="311685"/>
            <a:ext cx="21479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atin typeface="Impact"/>
                <a:ea typeface="+mn-lt"/>
                <a:cs typeface="+mn-lt"/>
              </a:rPr>
              <a:t>Variáveis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alibri Light"/>
                <a:ea typeface="+mn-lt"/>
                <a:cs typeface="Calibri Light"/>
              </a:rPr>
              <a:t>Atribuindo Valores</a:t>
            </a:r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E7E3FF-2F8C-1684-FD01-388C2A09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3674580"/>
            <a:ext cx="6854588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9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latin typeface="Calibri"/>
                <a:cs typeface="Calibri"/>
              </a:rPr>
              <a:t>São números inteiros, positivos ou negativos, sem parte decimal.</a:t>
            </a:r>
            <a:endParaRPr lang="pt-BR" dirty="0">
              <a:latin typeface="Aptos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Tipos de dados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Integers</a:t>
            </a:r>
            <a:endParaRPr lang="pt-BR" dirty="0" err="1"/>
          </a:p>
        </p:txBody>
      </p:sp>
      <p:pic>
        <p:nvPicPr>
          <p:cNvPr id="4" name="Imagem 3" descr="Interface gráfica do usuário, Aplicativo">
            <a:extLst>
              <a:ext uri="{FF2B5EF4-FFF2-40B4-BE49-F238E27FC236}">
                <a16:creationId xmlns:a16="http://schemas.microsoft.com/office/drawing/2014/main" id="{0117A6E0-2924-9380-F463-1F81E63B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latin typeface="Calibri"/>
                <a:cs typeface="Calibri"/>
              </a:rPr>
              <a:t>Representam números reais e podem incluir uma parte decimal.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Floats</a:t>
            </a:r>
            <a:endParaRPr lang="pt-BR" dirty="0" err="1"/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7E0C1CA0-3C9E-4ED9-8885-7272271D603A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Tipos de dados</a:t>
            </a:r>
            <a:endParaRPr lang="pt-BR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F6C38F5-3D61-BCEA-DCE7-E37DDB3E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Texto entre aspas simples ou </a:t>
            </a:r>
            <a:r>
              <a:rPr lang="pt-BR" sz="2400" dirty="0">
                <a:latin typeface="Calibri"/>
                <a:cs typeface="Calibri"/>
              </a:rPr>
              <a:t>duplas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Strings</a:t>
            </a:r>
            <a:endParaRPr lang="pt-BR" dirty="0" err="1">
              <a:latin typeface="Aptos" panose="020B0004020202020204"/>
              <a:cs typeface="Calibri Light"/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CFA84AF6-6FCB-BF4A-A576-4655AADFF16A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Tipos de dados</a:t>
            </a:r>
            <a:endParaRPr lang="pt-BR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FBAD4F-D0FE-0B44-AA90-DA82C435D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7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9795" y="2169877"/>
            <a:ext cx="5574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Valores lógicos que podem ser </a:t>
            </a:r>
            <a:r>
              <a:rPr lang="pt-BR" sz="2400" dirty="0" err="1">
                <a:solidFill>
                  <a:srgbClr val="000000"/>
                </a:solidFill>
                <a:latin typeface="Calibri"/>
                <a:cs typeface="Calibri"/>
              </a:rPr>
              <a:t>True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 ou False.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FCA8BDA-5CC5-06CB-B416-40FA30C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03" y="7232111"/>
            <a:ext cx="3571980" cy="393484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D7126-7652-DE60-7483-4E580B274ADF}"/>
              </a:ext>
            </a:extLst>
          </p:cNvPr>
          <p:cNvSpPr txBox="1"/>
          <p:nvPr/>
        </p:nvSpPr>
        <p:spPr>
          <a:xfrm>
            <a:off x="1076582" y="1219753"/>
            <a:ext cx="468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Booleans</a:t>
            </a:r>
            <a:endParaRPr lang="pt-BR" dirty="0" err="1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9654BC7A-495C-8DA9-C2D3-A7C41441FA08}"/>
              </a:ext>
            </a:extLst>
          </p:cNvPr>
          <p:cNvSpPr txBox="1"/>
          <p:nvPr/>
        </p:nvSpPr>
        <p:spPr>
          <a:xfrm>
            <a:off x="986" y="320557"/>
            <a:ext cx="68589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Tipos de dados</a:t>
            </a:r>
            <a:endParaRPr lang="pt-BR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651ABC-F513-319D-80EC-6667E000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703"/>
            <a:ext cx="686447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A4 (210 x 297 mm)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585</cp:revision>
  <dcterms:created xsi:type="dcterms:W3CDTF">2024-05-01T14:58:35Z</dcterms:created>
  <dcterms:modified xsi:type="dcterms:W3CDTF">2024-05-06T18:33:42Z</dcterms:modified>
</cp:coreProperties>
</file>