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73" r:id="rId3"/>
  </p:sldMasterIdLst>
  <p:notesMasterIdLst>
    <p:notesMasterId r:id="rId12"/>
  </p:notesMasterIdLst>
  <p:handoutMasterIdLst>
    <p:handoutMasterId r:id="rId13"/>
  </p:handoutMasterIdLst>
  <p:sldIdLst>
    <p:sldId id="308" r:id="rId4"/>
    <p:sldId id="281" r:id="rId5"/>
    <p:sldId id="307" r:id="rId6"/>
    <p:sldId id="300" r:id="rId7"/>
    <p:sldId id="299" r:id="rId8"/>
    <p:sldId id="302" r:id="rId9"/>
    <p:sldId id="303" r:id="rId10"/>
    <p:sldId id="306"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1" clrIdx="0"/>
  <p:cmAuthor id="1" name="Bennett Brown" initials="BB"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0000FF"/>
    <a:srgbClr val="FFFFFF"/>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91604" autoAdjust="0"/>
  </p:normalViewPr>
  <p:slideViewPr>
    <p:cSldViewPr snapToGrid="0">
      <p:cViewPr varScale="1">
        <p:scale>
          <a:sx n="64" d="100"/>
          <a:sy n="64" d="100"/>
        </p:scale>
        <p:origin x="-1584" y="-96"/>
      </p:cViewPr>
      <p:guideLst>
        <p:guide orient="horz" pos="2160"/>
        <p:guide pos="2880"/>
      </p:guideLst>
    </p:cSldViewPr>
  </p:slideViewPr>
  <p:notesTextViewPr>
    <p:cViewPr>
      <p:scale>
        <a:sx n="125" d="100"/>
        <a:sy n="125" d="100"/>
      </p:scale>
      <p:origin x="0" y="0"/>
    </p:cViewPr>
  </p:notesTextViewPr>
  <p:notesViewPr>
    <p:cSldViewPr snapToGrid="0">
      <p:cViewPr varScale="1">
        <p:scale>
          <a:sx n="90" d="100"/>
          <a:sy n="90" d="100"/>
        </p:scale>
        <p:origin x="-36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Presentation Name</a:t>
            </a:r>
            <a:endParaRPr lang="en-US">
              <a:solidFill>
                <a:prstClr val="black"/>
              </a:solidFill>
            </a:endParaRPr>
          </a:p>
        </p:txBody>
      </p:sp>
      <p:sp>
        <p:nvSpPr>
          <p:cNvPr id="5" name="Date Placeholder 4"/>
          <p:cNvSpPr>
            <a:spLocks noGrp="1"/>
          </p:cNvSpPr>
          <p:nvPr>
            <p:ph type="dt" sz="quarter" idx="11"/>
          </p:nvPr>
        </p:nvSpPr>
        <p:spPr/>
        <p:txBody>
          <a:bodyPr/>
          <a:lstStyle/>
          <a:p>
            <a:r>
              <a:rPr lang="en-US" smtClean="0">
                <a:solidFill>
                  <a:prstClr val="black"/>
                </a:solidFill>
              </a:rPr>
              <a:t>Course Name</a:t>
            </a:r>
            <a:endParaRPr lang="en-US" baseline="30000" smtClean="0">
              <a:solidFill>
                <a:prstClr val="black"/>
              </a:solidFill>
            </a:endParaRPr>
          </a:p>
          <a:p>
            <a:r>
              <a:rPr lang="en-US" smtClean="0">
                <a:solidFill>
                  <a:prstClr val="black"/>
                </a:solidFill>
              </a:rPr>
              <a:t>Unit # – Lesson #.# – Lesson Name</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AA6F666A-3503-4EB4-9796-FFB36F66CA1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3389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repository in the cloud had</a:t>
            </a:r>
            <a:r>
              <a:rPr lang="en-US" baseline="0" dirty="0" smtClean="0"/>
              <a:t> one commit, ‘A’. This commit includes information about a directory tree of files that it refers to. A repository can include many commits, each with their own versions of files. The commits can be in a series, one after another, or in a branched structure, and the repository will include information about all committed versions of the files.  The repository we started with had only one commit.</a:t>
            </a:r>
          </a:p>
          <a:p>
            <a:endParaRPr lang="en-US" baseline="0" dirty="0" smtClean="0"/>
          </a:p>
          <a:p>
            <a:r>
              <a:rPr lang="en-US" baseline="0" dirty="0" smtClean="0"/>
              <a:t>We cloned this repository to our local machine. A “remote” relationship between the two repositories was established to allow us to synchronize them easily. </a:t>
            </a:r>
          </a:p>
          <a:p>
            <a:endParaRPr lang="en-US" baseline="0" dirty="0" smtClean="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made changes to the files on our local machine, but the repository did not change. </a:t>
            </a:r>
          </a:p>
          <a:p>
            <a:endParaRPr lang="en-US" baseline="0" dirty="0" smtClean="0"/>
          </a:p>
          <a:p>
            <a:r>
              <a:rPr lang="en-US" baseline="0" dirty="0" smtClean="0"/>
              <a:t>We committed those changes as commit ‘B’, and our local repository had all data about both commits. We could now make additional changes starting from the versions recorded in either commit. The blue arrow goes </a:t>
            </a:r>
            <a:r>
              <a:rPr lang="en-US" baseline="0" dirty="0" smtClean="0"/>
              <a:t>backward </a:t>
            </a:r>
            <a:r>
              <a:rPr lang="en-US" baseline="0" dirty="0" smtClean="0"/>
              <a:t>in time, showing that commit ‘B’ refers to commit ‘A’.</a:t>
            </a:r>
          </a:p>
          <a:p>
            <a:endParaRPr lang="en-US" baseline="0" dirty="0" smtClean="0"/>
          </a:p>
          <a:p>
            <a:r>
              <a:rPr lang="en-US" baseline="0" dirty="0" smtClean="0"/>
              <a:t>We made additional changes from the “head” of our local development, which was commit ‘B</a:t>
            </a:r>
            <a:r>
              <a:rPr lang="en-US" baseline="0" dirty="0" smtClean="0"/>
              <a:t>’, </a:t>
            </a:r>
            <a:r>
              <a:rPr lang="en-US" baseline="0" dirty="0" smtClean="0"/>
              <a:t>and then committed them as commit ‘C’.</a:t>
            </a:r>
          </a:p>
          <a:p>
            <a:endParaRPr lang="en-US" baseline="0" dirty="0" smtClean="0"/>
          </a:p>
          <a:p>
            <a:r>
              <a:rPr lang="en-US" baseline="0" dirty="0" smtClean="0"/>
              <a:t>We synchronized with the remote repository by pushing our commits to the “origin”.</a:t>
            </a:r>
          </a:p>
          <a:p>
            <a:endParaRPr lang="en-US" baseline="0" dirty="0" smtClean="0"/>
          </a:p>
          <a:p>
            <a:r>
              <a:rPr lang="en-US" baseline="0" dirty="0" smtClean="0"/>
              <a:t>Now both repositories contain all three commits, and a collaborator could start their work with any of the three sets of versions of our files.</a:t>
            </a:r>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real power of GitHub is that it allows developers to collaborate by merging their work together without losing track of who built off of what. GitHub makes it easy for people to incorporate the improvements made by others. The following information is beyond our scope right now, so feel free to ignore it. But maybe seeing it now will help you understand the power of GitHub.</a:t>
            </a:r>
          </a:p>
          <a:p>
            <a:endParaRPr lang="en-US" baseline="0" dirty="0" smtClean="0"/>
          </a:p>
          <a:p>
            <a:r>
              <a:rPr lang="en-US" baseline="0" dirty="0" err="1" smtClean="0"/>
              <a:t>Xena</a:t>
            </a:r>
            <a:r>
              <a:rPr lang="en-US" baseline="0" dirty="0" smtClean="0"/>
              <a:t> has shared her repository on GitHub, with commits ‘A’, ‘B’, and ‘C’.</a:t>
            </a:r>
          </a:p>
          <a:p>
            <a:endParaRPr lang="en-US" baseline="0" dirty="0" smtClean="0"/>
          </a:p>
          <a:p>
            <a:r>
              <a:rPr lang="en-US" baseline="0" dirty="0" smtClean="0"/>
              <a:t>Laura clones it. Laura adds a new feature and makes a local commit ‘D’. </a:t>
            </a:r>
          </a:p>
          <a:p>
            <a:endParaRPr lang="en-US" baseline="0" dirty="0" smtClean="0"/>
          </a:p>
          <a:p>
            <a:r>
              <a:rPr lang="en-US" baseline="0" dirty="0" smtClean="0"/>
              <a:t>Josh also clones </a:t>
            </a:r>
            <a:r>
              <a:rPr lang="en-US" baseline="0" dirty="0" err="1" smtClean="0"/>
              <a:t>Xena’s</a:t>
            </a:r>
            <a:r>
              <a:rPr lang="en-US" baseline="0" dirty="0" smtClean="0"/>
              <a:t> repository and improves it, making a local commit ‘E’.</a:t>
            </a:r>
          </a:p>
          <a:p>
            <a:endParaRPr lang="en-US" baseline="0" dirty="0" smtClean="0"/>
          </a:p>
          <a:p>
            <a:r>
              <a:rPr lang="en-US" baseline="0" dirty="0" smtClean="0"/>
              <a:t>Laura asks </a:t>
            </a:r>
            <a:r>
              <a:rPr lang="en-US" baseline="0" dirty="0" err="1" smtClean="0"/>
              <a:t>Xena</a:t>
            </a:r>
            <a:r>
              <a:rPr lang="en-US" baseline="0" dirty="0" smtClean="0"/>
              <a:t> to incorporate her feature by making a “pull request</a:t>
            </a:r>
            <a:r>
              <a:rPr lang="en-US" baseline="0" dirty="0" smtClean="0"/>
              <a:t>”. </a:t>
            </a:r>
            <a:r>
              <a:rPr lang="en-US" baseline="0" dirty="0" err="1" smtClean="0"/>
              <a:t>Xena</a:t>
            </a:r>
            <a:r>
              <a:rPr lang="en-US" baseline="0" dirty="0" smtClean="0"/>
              <a:t> </a:t>
            </a:r>
            <a:r>
              <a:rPr lang="en-US" baseline="0" dirty="0" smtClean="0"/>
              <a:t>pulls Laura’s code into the cloud repository.</a:t>
            </a:r>
          </a:p>
          <a:p>
            <a:endParaRPr lang="en-US" baseline="0" dirty="0" smtClean="0"/>
          </a:p>
          <a:p>
            <a:r>
              <a:rPr lang="en-US" baseline="0" dirty="0" smtClean="0"/>
              <a:t>Josh synchronizes his clone with the origin </a:t>
            </a:r>
            <a:r>
              <a:rPr lang="en-US" baseline="0" dirty="0" smtClean="0"/>
              <a:t>repo </a:t>
            </a:r>
            <a:r>
              <a:rPr lang="en-US" baseline="0" dirty="0" smtClean="0"/>
              <a:t>and discovers that his commit ‘E’ is a branch from a commit earlier than the current head of the origin. Josh sees the individual line differences among the versions. He creates a new version built from both commits ‘D’ and ‘E’, and commits the merged work as ‘F’. He requests that </a:t>
            </a:r>
            <a:r>
              <a:rPr lang="en-US" baseline="0" dirty="0" err="1" smtClean="0"/>
              <a:t>Xena</a:t>
            </a:r>
            <a:r>
              <a:rPr lang="en-US" baseline="0" dirty="0" smtClean="0"/>
              <a:t> pull his commits ‘E’ and ‘F’ into her repository, and she does.</a:t>
            </a:r>
          </a:p>
          <a:p>
            <a:endParaRPr lang="en-US" baseline="0" dirty="0" smtClean="0"/>
          </a:p>
          <a:p>
            <a:r>
              <a:rPr lang="en-US" baseline="0" dirty="0" smtClean="0"/>
              <a:t>GitHub does the work for the group, keeping track of which version incorporate all the revisions of which other versions. Thanks to this GitHub team, lots of developers can combine their work while creating lots of simultaneous versions without getting lost.</a:t>
            </a:r>
          </a:p>
          <a:p>
            <a:r>
              <a:rPr lang="en-US" baseline="0" dirty="0" smtClean="0"/>
              <a:t> </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Presentation Name</a:t>
            </a:r>
            <a:endParaRPr lang="en-US">
              <a:solidFill>
                <a:prstClr val="black"/>
              </a:solidFill>
            </a:endParaRPr>
          </a:p>
        </p:txBody>
      </p:sp>
      <p:sp>
        <p:nvSpPr>
          <p:cNvPr id="5" name="Date Placeholder 4"/>
          <p:cNvSpPr>
            <a:spLocks noGrp="1"/>
          </p:cNvSpPr>
          <p:nvPr>
            <p:ph type="dt" sz="quarter" idx="11"/>
          </p:nvPr>
        </p:nvSpPr>
        <p:spPr/>
        <p:txBody>
          <a:bodyPr/>
          <a:lstStyle/>
          <a:p>
            <a:r>
              <a:rPr lang="en-US" smtClean="0">
                <a:solidFill>
                  <a:prstClr val="black"/>
                </a:solidFill>
              </a:rPr>
              <a:t>Course Name</a:t>
            </a:r>
            <a:endParaRPr lang="en-US" baseline="30000" smtClean="0">
              <a:solidFill>
                <a:prstClr val="black"/>
              </a:solidFill>
            </a:endParaRPr>
          </a:p>
          <a:p>
            <a:r>
              <a:rPr lang="en-US" smtClean="0">
                <a:solidFill>
                  <a:prstClr val="black"/>
                </a:solidFill>
              </a:rPr>
              <a:t>Unit # – Lesson #.# – Lesson Name</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AA6F666A-3503-4EB4-9796-FFB36F66CA1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33897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42681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6829837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69919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51012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182387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055672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842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056799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31715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98202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1067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solidFill>
                <a:srgbClr val="000000"/>
              </a:solidFill>
            </a:endParaRPr>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7942024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371600" y="4343400"/>
            <a:ext cx="6400800" cy="838200"/>
          </a:xfrm>
          <a:prstGeom prst="rect">
            <a:avLst/>
          </a:prstGeom>
        </p:spPr>
        <p:txBody>
          <a:bodyP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indent="0" algn="ctr">
              <a:buNone/>
            </a:pPr>
            <a:r>
              <a:rPr lang="en-US" sz="3200" b="1" kern="0" dirty="0" smtClean="0">
                <a:solidFill>
                  <a:srgbClr val="002060"/>
                </a:solidFill>
                <a:latin typeface="Arial" panose="020B0604020202020204" pitchFamily="34" charset="0"/>
                <a:cs typeface="Arial" panose="020B0604020202020204" pitchFamily="34" charset="0"/>
              </a:rPr>
              <a:t>Version Control</a:t>
            </a:r>
          </a:p>
          <a:p>
            <a:pPr marL="0" indent="0" algn="ctr">
              <a:buNone/>
            </a:pPr>
            <a:endParaRPr lang="en-US" sz="3200" b="1" kern="0" dirty="0" smtClean="0">
              <a:solidFill>
                <a:srgbClr val="002060"/>
              </a:solidFill>
              <a:latin typeface="Arial" panose="020B0604020202020204" pitchFamily="34" charset="0"/>
              <a:cs typeface="Arial" panose="020B0604020202020204" pitchFamily="34" charset="0"/>
            </a:endParaRPr>
          </a:p>
          <a:p>
            <a:pPr marL="0" indent="0" algn="ctr">
              <a:buNone/>
            </a:pPr>
            <a:r>
              <a:rPr lang="en-US" sz="2800" b="1" kern="0" dirty="0" smtClean="0">
                <a:solidFill>
                  <a:srgbClr val="002060"/>
                </a:solidFill>
                <a:latin typeface="Arial" panose="020B0604020202020204" pitchFamily="34" charset="0"/>
                <a:cs typeface="Arial" panose="020B0604020202020204" pitchFamily="34" charset="0"/>
              </a:rPr>
              <a:t>Part 1: Editing and Publishing Files</a:t>
            </a:r>
            <a:endParaRPr lang="en-US" sz="2800" b="1" kern="0" dirty="0">
              <a:solidFill>
                <a:srgbClr val="002060"/>
              </a:solidFill>
              <a:latin typeface="Arial" panose="020B0604020202020204" pitchFamily="34" charset="0"/>
              <a:cs typeface="Arial" panose="020B0604020202020204" pitchFamily="34" charset="0"/>
            </a:endParaRPr>
          </a:p>
        </p:txBody>
      </p:sp>
      <p:pic>
        <p:nvPicPr>
          <p:cNvPr id="3" name="Picture 2" descr="C:\Users\lsmith\Dropbox\2014-15 Curriculum Release\Notes\Logos\PLTW Logo Transparent.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bwMode="auto">
          <a:xfrm>
            <a:off x="6934200" y="662940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2014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5" name="Footer Placeholder 3"/>
          <p:cNvSpPr txBox="1">
            <a:spLocks/>
          </p:cNvSpPr>
          <p:nvPr/>
        </p:nvSpPr>
        <p:spPr>
          <a:xfrm>
            <a:off x="0" y="6629400"/>
            <a:ext cx="249936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smtClean="0">
                <a:solidFill>
                  <a:schemeClr val="bg1">
                    <a:lumMod val="50000"/>
                  </a:schemeClr>
                </a:solidFill>
                <a:latin typeface="Arial" panose="020B0604020202020204" pitchFamily="34" charset="0"/>
                <a:cs typeface="Arial" panose="020B0604020202020204" pitchFamily="34" charset="0"/>
              </a:rPr>
              <a:t>Computer Science and Software Engineering</a:t>
            </a:r>
            <a:endParaRPr lang="en-US" sz="8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009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573" y="1189234"/>
            <a:ext cx="8755693" cy="4525963"/>
          </a:xfrm>
        </p:spPr>
        <p:txBody>
          <a:bodyPr/>
          <a:lstStyle/>
          <a:p>
            <a:r>
              <a:rPr lang="en-US" dirty="0" smtClean="0"/>
              <a:t>Keep track of previous versions – who did </a:t>
            </a:r>
            <a:r>
              <a:rPr lang="en-US" dirty="0" smtClean="0"/>
              <a:t>what and </a:t>
            </a:r>
            <a:r>
              <a:rPr lang="en-US" dirty="0" smtClean="0"/>
              <a:t>when? Can we go back?</a:t>
            </a:r>
          </a:p>
          <a:p>
            <a:r>
              <a:rPr lang="en-US" dirty="0" smtClean="0"/>
              <a:t>Merge teammates’ </a:t>
            </a:r>
            <a:r>
              <a:rPr lang="en-US" dirty="0" smtClean="0"/>
              <a:t>contributions.</a:t>
            </a:r>
            <a:endParaRPr lang="en-US" dirty="0" smtClean="0"/>
          </a:p>
          <a:p>
            <a:pPr marL="0" indent="0">
              <a:buNone/>
            </a:pPr>
            <a:endParaRPr lang="en-US" dirty="0" smtClean="0"/>
          </a:p>
          <a:p>
            <a:pPr marL="0" indent="0">
              <a:buNone/>
            </a:pPr>
            <a:endParaRPr lang="en-US" dirty="0"/>
          </a:p>
        </p:txBody>
      </p:sp>
      <p:sp>
        <p:nvSpPr>
          <p:cNvPr id="6"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Why Version Control?</a:t>
            </a:r>
            <a:endParaRPr lang="en-US" kern="0" dirty="0">
              <a:solidFill>
                <a:srgbClr val="00386B"/>
              </a:solidFill>
            </a:endParaRPr>
          </a:p>
        </p:txBody>
      </p:sp>
    </p:spTree>
    <p:extLst>
      <p:ext uri="{BB962C8B-B14F-4D97-AF65-F5344CB8AC3E}">
        <p14:creationId xmlns:p14="http://schemas.microsoft.com/office/powerpoint/2010/main" val="3727631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234"/>
            <a:ext cx="8229600" cy="4132065"/>
          </a:xfrm>
        </p:spPr>
        <p:txBody>
          <a:bodyPr/>
          <a:lstStyle/>
          <a:p>
            <a:r>
              <a:rPr lang="en-US" dirty="0" smtClean="0"/>
              <a:t>Dates and initials in filenames </a:t>
            </a:r>
          </a:p>
          <a:p>
            <a:pPr lvl="1"/>
            <a:r>
              <a:rPr lang="en-US" dirty="0" smtClean="0"/>
              <a:t>Tells (hopefully) “When?” and “</a:t>
            </a:r>
            <a:r>
              <a:rPr lang="en-US" smtClean="0"/>
              <a:t>Who?”</a:t>
            </a:r>
            <a:endParaRPr lang="en-US" dirty="0" smtClean="0"/>
          </a:p>
          <a:p>
            <a:pPr lvl="1"/>
            <a:r>
              <a:rPr lang="en-US" dirty="0" smtClean="0"/>
              <a:t>Commits </a:t>
            </a:r>
            <a:r>
              <a:rPr lang="en-US" dirty="0"/>
              <a:t>to the </a:t>
            </a:r>
            <a:r>
              <a:rPr lang="en-US" i="1" dirty="0"/>
              <a:t>old</a:t>
            </a:r>
            <a:r>
              <a:rPr lang="en-US" dirty="0"/>
              <a:t> file once you switch to a </a:t>
            </a:r>
            <a:r>
              <a:rPr lang="en-US" i="1" dirty="0"/>
              <a:t>new</a:t>
            </a:r>
            <a:r>
              <a:rPr lang="en-US" dirty="0"/>
              <a:t> </a:t>
            </a:r>
            <a:r>
              <a:rPr lang="en-US" dirty="0" smtClean="0"/>
              <a:t>filename</a:t>
            </a:r>
          </a:p>
          <a:p>
            <a:pPr lvl="1"/>
            <a:endParaRPr lang="en-US" dirty="0" smtClean="0"/>
          </a:p>
          <a:p>
            <a:pPr marL="457200" lvl="1" indent="0">
              <a:buNone/>
            </a:pPr>
            <a:endParaRPr lang="en-US" dirty="0" smtClean="0"/>
          </a:p>
          <a:p>
            <a:pPr marL="742950" lvl="2" indent="-342900"/>
            <a:endParaRPr lang="en-US" dirty="0" smtClean="0"/>
          </a:p>
          <a:p>
            <a:pPr marL="742950" lvl="2" indent="-342900"/>
            <a:endParaRPr lang="en-US" dirty="0" smtClean="0"/>
          </a:p>
          <a:p>
            <a:endParaRPr lang="en-US" dirty="0" smtClean="0"/>
          </a:p>
          <a:p>
            <a:endParaRPr lang="en-US" dirty="0" smtClean="0"/>
          </a:p>
          <a:p>
            <a:pPr lvl="1"/>
            <a:endParaRPr lang="en-US" dirty="0" smtClean="0"/>
          </a:p>
          <a:p>
            <a:endParaRPr lang="en-US" dirty="0" smtClean="0"/>
          </a:p>
          <a:p>
            <a:pPr marL="914400" indent="0">
              <a:buNone/>
            </a:pPr>
            <a:r>
              <a:rPr lang="en-US" dirty="0" smtClean="0"/>
              <a:t>.	</a:t>
            </a:r>
          </a:p>
          <a:p>
            <a:pPr marL="406400" indent="0">
              <a:buNone/>
            </a:pPr>
            <a:endParaRPr lang="en-US" dirty="0" smtClean="0"/>
          </a:p>
        </p:txBody>
      </p:sp>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Do-It-Yourself Version Control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787" y="3835399"/>
            <a:ext cx="5553604" cy="2108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217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234"/>
            <a:ext cx="8229600" cy="4132065"/>
          </a:xfrm>
        </p:spPr>
        <p:txBody>
          <a:bodyPr/>
          <a:lstStyle/>
          <a:p>
            <a:r>
              <a:rPr lang="en-US" dirty="0" smtClean="0"/>
              <a:t>Track changes </a:t>
            </a:r>
          </a:p>
          <a:p>
            <a:pPr lvl="1"/>
            <a:r>
              <a:rPr lang="en-US" dirty="0" smtClean="0"/>
              <a:t>Tells </a:t>
            </a:r>
            <a:r>
              <a:rPr lang="en-US" dirty="0"/>
              <a:t>“What</a:t>
            </a:r>
            <a:r>
              <a:rPr lang="en-US" dirty="0" smtClean="0"/>
              <a:t>?”</a:t>
            </a:r>
          </a:p>
          <a:p>
            <a:pPr lvl="1"/>
            <a:endParaRPr lang="en-US" dirty="0"/>
          </a:p>
          <a:p>
            <a:pPr lvl="1"/>
            <a:endParaRPr lang="en-US" dirty="0" smtClean="0"/>
          </a:p>
          <a:p>
            <a:pPr lvl="1"/>
            <a:endParaRPr lang="en-US" dirty="0"/>
          </a:p>
          <a:p>
            <a:pPr lvl="1"/>
            <a:endParaRPr lang="en-US" dirty="0"/>
          </a:p>
          <a:p>
            <a:pPr marL="342900" lvl="1" indent="-342900">
              <a:buFontTx/>
              <a:buChar char="•"/>
            </a:pPr>
            <a:r>
              <a:rPr lang="en-US" dirty="0" smtClean="0"/>
              <a:t>None of this helps you merge branches of development!</a:t>
            </a:r>
          </a:p>
          <a:p>
            <a:endParaRPr lang="en-US" dirty="0" smtClean="0"/>
          </a:p>
          <a:p>
            <a:endParaRPr lang="en-US" dirty="0" smtClean="0"/>
          </a:p>
          <a:p>
            <a:pPr lvl="1"/>
            <a:endParaRPr lang="en-US" dirty="0" smtClean="0"/>
          </a:p>
          <a:p>
            <a:endParaRPr lang="en-US" dirty="0" smtClean="0"/>
          </a:p>
          <a:p>
            <a:pPr marL="914400" indent="0">
              <a:buNone/>
            </a:pPr>
            <a:r>
              <a:rPr lang="en-US" dirty="0" smtClean="0"/>
              <a:t>.	</a:t>
            </a:r>
          </a:p>
          <a:p>
            <a:pPr marL="406400" indent="0">
              <a:buNone/>
            </a:pPr>
            <a:endParaRPr lang="en-US" dirty="0" smtClean="0"/>
          </a:p>
        </p:txBody>
      </p:sp>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Do-It-Yourself Version Control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122" y="2400301"/>
            <a:ext cx="4351755" cy="191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2275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234"/>
            <a:ext cx="8229600" cy="4132065"/>
          </a:xfrm>
        </p:spPr>
        <p:txBody>
          <a:bodyPr/>
          <a:lstStyle/>
          <a:p>
            <a:r>
              <a:rPr lang="en-US" dirty="0" smtClean="0"/>
              <a:t>Collaboration using </a:t>
            </a:r>
            <a:r>
              <a:rPr lang="en-US" dirty="0"/>
              <a:t>the </a:t>
            </a:r>
            <a:r>
              <a:rPr lang="en-US" dirty="0" smtClean="0"/>
              <a:t>cloud</a:t>
            </a:r>
          </a:p>
          <a:p>
            <a:r>
              <a:rPr lang="en-US" dirty="0" smtClean="0"/>
              <a:t>Repositories </a:t>
            </a:r>
            <a:r>
              <a:rPr lang="en-US" dirty="0"/>
              <a:t>of files </a:t>
            </a:r>
            <a:endParaRPr lang="en-US" dirty="0" smtClean="0"/>
          </a:p>
          <a:p>
            <a:r>
              <a:rPr lang="en-US" dirty="0" smtClean="0"/>
              <a:t>GitHub-for-Windows:</a:t>
            </a:r>
          </a:p>
          <a:p>
            <a:pPr lvl="1"/>
            <a:r>
              <a:rPr lang="en-US" dirty="0" smtClean="0"/>
              <a:t>Clone (copy to local machine)</a:t>
            </a:r>
          </a:p>
          <a:p>
            <a:pPr lvl="1"/>
            <a:r>
              <a:rPr lang="en-US" dirty="0" smtClean="0"/>
              <a:t>Commit (snapshot)</a:t>
            </a:r>
          </a:p>
          <a:p>
            <a:pPr lvl="1"/>
            <a:r>
              <a:rPr lang="en-US" dirty="0" smtClean="0"/>
              <a:t>Push (move to another repository)</a:t>
            </a:r>
          </a:p>
          <a:p>
            <a:r>
              <a:rPr lang="en-US" dirty="0" smtClean="0"/>
              <a:t>GitHub in Browser</a:t>
            </a:r>
          </a:p>
          <a:p>
            <a:pPr lvl="1"/>
            <a:r>
              <a:rPr lang="en-US" dirty="0" smtClean="0"/>
              <a:t>To discuss commits</a:t>
            </a:r>
          </a:p>
          <a:p>
            <a:r>
              <a:rPr lang="en-US" dirty="0" smtClean="0"/>
              <a:t>Great for merging differences</a:t>
            </a:r>
          </a:p>
          <a:p>
            <a:endParaRPr lang="en-US" dirty="0" smtClean="0"/>
          </a:p>
          <a:p>
            <a:pPr lvl="1"/>
            <a:endParaRPr lang="en-US" dirty="0" smtClean="0"/>
          </a:p>
          <a:p>
            <a:endParaRPr lang="en-US" dirty="0" smtClean="0"/>
          </a:p>
          <a:p>
            <a:pPr marL="914400" indent="0">
              <a:buNone/>
            </a:pPr>
            <a:r>
              <a:rPr lang="en-US" dirty="0" smtClean="0"/>
              <a:t>.	</a:t>
            </a:r>
          </a:p>
          <a:p>
            <a:pPr marL="406400" indent="0">
              <a:buNone/>
            </a:pPr>
            <a:endParaRPr lang="en-US" dirty="0" smtClean="0"/>
          </a:p>
        </p:txBody>
      </p:sp>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GitHub		</a:t>
            </a:r>
          </a:p>
        </p:txBody>
      </p:sp>
      <p:pic>
        <p:nvPicPr>
          <p:cNvPr id="5" name="Picture 4"/>
          <p:cNvPicPr/>
          <p:nvPr/>
        </p:nvPicPr>
        <p:blipFill rotWithShape="1">
          <a:blip r:embed="rId3"/>
          <a:srcRect l="30770" t="74194" r="58696"/>
          <a:stretch/>
        </p:blipFill>
        <p:spPr bwMode="auto">
          <a:xfrm>
            <a:off x="7616982" y="528638"/>
            <a:ext cx="4692967" cy="5245100"/>
          </a:xfrm>
          <a:prstGeom prst="rect">
            <a:avLst/>
          </a:prstGeom>
          <a:ln>
            <a:noFill/>
          </a:ln>
          <a:extLst>
            <a:ext uri="{53640926-AAD7-44D8-BBD7-CCE9431645EC}">
              <a14:shadowObscured xmlns:a14="http://schemas.microsoft.com/office/drawing/2010/main"/>
            </a:ext>
          </a:extLst>
        </p:spPr>
      </p:pic>
      <p:cxnSp>
        <p:nvCxnSpPr>
          <p:cNvPr id="6" name="Straight Arrow Connector 5"/>
          <p:cNvCxnSpPr/>
          <p:nvPr/>
        </p:nvCxnSpPr>
        <p:spPr>
          <a:xfrm>
            <a:off x="6985000" y="2616200"/>
            <a:ext cx="939800"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1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1206500" y="1803400"/>
            <a:ext cx="0" cy="469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25500" y="1089025"/>
            <a:ext cx="762000" cy="714375"/>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a:t>
            </a:r>
            <a:endParaRPr lang="en-US" sz="3600" dirty="0">
              <a:solidFill>
                <a:schemeClr val="tx1"/>
              </a:solidFill>
            </a:endParaRPr>
          </a:p>
        </p:txBody>
      </p:sp>
      <p:sp>
        <p:nvSpPr>
          <p:cNvPr id="9" name="Isosceles Triangle 8"/>
          <p:cNvSpPr/>
          <p:nvPr/>
        </p:nvSpPr>
        <p:spPr>
          <a:xfrm>
            <a:off x="590550" y="2273300"/>
            <a:ext cx="1231900" cy="838200"/>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6350">
                  <a:solidFill>
                    <a:schemeClr val="tx1"/>
                  </a:solidFill>
                </a:ln>
                <a:solidFill>
                  <a:schemeClr val="tx1"/>
                </a:solidFill>
              </a:rPr>
              <a:t>files</a:t>
            </a:r>
            <a:endParaRPr lang="en-US" dirty="0">
              <a:ln w="6350">
                <a:solidFill>
                  <a:schemeClr val="tx1"/>
                </a:solidFill>
              </a:ln>
              <a:solidFill>
                <a:schemeClr val="tx1"/>
              </a:solidFill>
            </a:endParaRPr>
          </a:p>
        </p:txBody>
      </p:sp>
      <p:cxnSp>
        <p:nvCxnSpPr>
          <p:cNvPr id="10" name="Straight Arrow Connector 9"/>
          <p:cNvCxnSpPr/>
          <p:nvPr/>
        </p:nvCxnSpPr>
        <p:spPr>
          <a:xfrm>
            <a:off x="1206500" y="4686300"/>
            <a:ext cx="0" cy="469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5500" y="3971925"/>
            <a:ext cx="762000" cy="714375"/>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a:t>
            </a:r>
            <a:endParaRPr lang="en-US" sz="3600" dirty="0">
              <a:solidFill>
                <a:schemeClr val="tx1"/>
              </a:solidFill>
            </a:endParaRPr>
          </a:p>
        </p:txBody>
      </p:sp>
      <p:sp>
        <p:nvSpPr>
          <p:cNvPr id="12" name="Isosceles Triangle 11"/>
          <p:cNvSpPr/>
          <p:nvPr/>
        </p:nvSpPr>
        <p:spPr>
          <a:xfrm>
            <a:off x="590550" y="5156200"/>
            <a:ext cx="1231900" cy="838200"/>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6350">
                  <a:solidFill>
                    <a:schemeClr val="tx1"/>
                  </a:solidFill>
                </a:ln>
                <a:solidFill>
                  <a:schemeClr val="tx1"/>
                </a:solidFill>
              </a:rPr>
              <a:t>files</a:t>
            </a:r>
            <a:endParaRPr lang="en-US" dirty="0">
              <a:ln w="6350">
                <a:solidFill>
                  <a:schemeClr val="tx1"/>
                </a:solidFill>
              </a:ln>
              <a:solidFill>
                <a:schemeClr val="tx1"/>
              </a:solidFill>
            </a:endParaRPr>
          </a:p>
        </p:txBody>
      </p:sp>
      <p:sp>
        <p:nvSpPr>
          <p:cNvPr id="13" name="Rectangle 12"/>
          <p:cNvSpPr/>
          <p:nvPr/>
        </p:nvSpPr>
        <p:spPr>
          <a:xfrm>
            <a:off x="1949450" y="1376631"/>
            <a:ext cx="7327900" cy="1323439"/>
          </a:xfrm>
          <a:prstGeom prst="rect">
            <a:avLst/>
          </a:prstGeom>
          <a:noFill/>
        </p:spPr>
        <p:txBody>
          <a:bodyPr wrap="square" lIns="91440" tIns="45720" rIns="91440" bIns="45720">
            <a:spAutoFit/>
          </a:bodyPr>
          <a:lstStyle/>
          <a:p>
            <a:pPr algn="ctr"/>
            <a:r>
              <a:rPr lang="en-US" sz="8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a:t>
            </a:r>
            <a:r>
              <a:rPr lang="en-US" sz="8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emote origin</a:t>
            </a:r>
            <a:endParaRPr lang="en-US" sz="80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4" name="Rectangle 13"/>
          <p:cNvSpPr/>
          <p:nvPr/>
        </p:nvSpPr>
        <p:spPr>
          <a:xfrm>
            <a:off x="3111501" y="4494480"/>
            <a:ext cx="6095999" cy="1323439"/>
          </a:xfrm>
          <a:prstGeom prst="rect">
            <a:avLst/>
          </a:prstGeom>
          <a:noFill/>
        </p:spPr>
        <p:txBody>
          <a:bodyPr wrap="square" lIns="91440" tIns="45720" rIns="91440" bIns="45720">
            <a:spAutoFit/>
          </a:bodyPr>
          <a:lstStyle/>
          <a:p>
            <a:pPr algn="ctr"/>
            <a:r>
              <a:rPr lang="en-US" sz="8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l</a:t>
            </a:r>
            <a:r>
              <a:rPr lang="en-US" sz="8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ocal clone</a:t>
            </a:r>
            <a:endParaRPr lang="en-US" sz="80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Summary: Version Control		</a:t>
            </a:r>
          </a:p>
        </p:txBody>
      </p:sp>
    </p:spTree>
    <p:extLst>
      <p:ext uri="{BB962C8B-B14F-4D97-AF65-F5344CB8AC3E}">
        <p14:creationId xmlns:p14="http://schemas.microsoft.com/office/powerpoint/2010/main" val="243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410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8000"/>
                                        <p:tgtEl>
                                          <p:spTgt spid="11"/>
                                        </p:tgtEl>
                                      </p:cBhvr>
                                    </p:animEffect>
                                  </p:childTnLst>
                                </p:cTn>
                              </p:par>
                              <p:par>
                                <p:cTn id="8" presetID="10" presetClass="entr" presetSubtype="0" fill="hold" grpId="0" nodeType="withEffect">
                                  <p:stCondLst>
                                    <p:cond delay="4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8000"/>
                                        <p:tgtEl>
                                          <p:spTgt spid="13"/>
                                        </p:tgtEl>
                                      </p:cBhvr>
                                    </p:animEffect>
                                  </p:childTnLst>
                                </p:cTn>
                              </p:par>
                              <p:par>
                                <p:cTn id="11" presetID="10" presetClass="entr" presetSubtype="0" fill="hold" grpId="0" nodeType="withEffect">
                                  <p:stCondLst>
                                    <p:cond delay="410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8000"/>
                                        <p:tgtEl>
                                          <p:spTgt spid="14"/>
                                        </p:tgtEl>
                                      </p:cBhvr>
                                    </p:animEffect>
                                  </p:childTnLst>
                                </p:cTn>
                              </p:par>
                              <p:par>
                                <p:cTn id="14" presetID="10" presetClass="entr" presetSubtype="0" fill="hold" nodeType="withEffect">
                                  <p:stCondLst>
                                    <p:cond delay="410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8000"/>
                                        <p:tgtEl>
                                          <p:spTgt spid="10"/>
                                        </p:tgtEl>
                                      </p:cBhvr>
                                    </p:animEffect>
                                  </p:childTnLst>
                                </p:cTn>
                              </p:par>
                              <p:par>
                                <p:cTn id="17" presetID="10" presetClass="entr" presetSubtype="0" fill="hold" grpId="0" nodeType="withEffect">
                                  <p:stCondLst>
                                    <p:cond delay="410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8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Summary: Version Control		</a:t>
            </a:r>
          </a:p>
        </p:txBody>
      </p:sp>
      <p:cxnSp>
        <p:nvCxnSpPr>
          <p:cNvPr id="6" name="Straight Arrow Connector 5"/>
          <p:cNvCxnSpPr/>
          <p:nvPr/>
        </p:nvCxnSpPr>
        <p:spPr>
          <a:xfrm>
            <a:off x="1206500" y="1803400"/>
            <a:ext cx="0" cy="469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25500" y="1089025"/>
            <a:ext cx="762000" cy="714375"/>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a:t>
            </a:r>
            <a:endParaRPr lang="en-US" sz="3600" dirty="0">
              <a:solidFill>
                <a:schemeClr val="tx1"/>
              </a:solidFill>
            </a:endParaRPr>
          </a:p>
        </p:txBody>
      </p:sp>
      <p:sp>
        <p:nvSpPr>
          <p:cNvPr id="9" name="Isosceles Triangle 8"/>
          <p:cNvSpPr/>
          <p:nvPr/>
        </p:nvSpPr>
        <p:spPr>
          <a:xfrm>
            <a:off x="590550" y="2273300"/>
            <a:ext cx="1231900" cy="838200"/>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6350">
                  <a:solidFill>
                    <a:schemeClr val="tx1"/>
                  </a:solidFill>
                </a:ln>
                <a:solidFill>
                  <a:schemeClr val="tx1"/>
                </a:solidFill>
              </a:rPr>
              <a:t>files</a:t>
            </a:r>
            <a:endParaRPr lang="en-US" dirty="0">
              <a:ln w="6350">
                <a:solidFill>
                  <a:schemeClr val="tx1"/>
                </a:solidFill>
              </a:ln>
              <a:solidFill>
                <a:schemeClr val="tx1"/>
              </a:solidFill>
            </a:endParaRPr>
          </a:p>
        </p:txBody>
      </p:sp>
      <p:cxnSp>
        <p:nvCxnSpPr>
          <p:cNvPr id="10" name="Straight Arrow Connector 9"/>
          <p:cNvCxnSpPr/>
          <p:nvPr/>
        </p:nvCxnSpPr>
        <p:spPr>
          <a:xfrm>
            <a:off x="1206500" y="4686300"/>
            <a:ext cx="0" cy="469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5500" y="3971925"/>
            <a:ext cx="762000" cy="714375"/>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a:t>
            </a:r>
            <a:endParaRPr lang="en-US" sz="3600" dirty="0">
              <a:solidFill>
                <a:schemeClr val="tx1"/>
              </a:solidFill>
            </a:endParaRPr>
          </a:p>
        </p:txBody>
      </p:sp>
      <p:sp>
        <p:nvSpPr>
          <p:cNvPr id="12" name="Isosceles Triangle 11"/>
          <p:cNvSpPr/>
          <p:nvPr/>
        </p:nvSpPr>
        <p:spPr>
          <a:xfrm>
            <a:off x="590550" y="5156200"/>
            <a:ext cx="1231900" cy="838200"/>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6350">
                  <a:solidFill>
                    <a:schemeClr val="tx1"/>
                  </a:solidFill>
                </a:ln>
                <a:solidFill>
                  <a:schemeClr val="tx1"/>
                </a:solidFill>
              </a:rPr>
              <a:t>files</a:t>
            </a:r>
            <a:endParaRPr lang="en-US" dirty="0">
              <a:ln w="6350">
                <a:solidFill>
                  <a:schemeClr val="tx1"/>
                </a:solidFill>
              </a:ln>
              <a:solidFill>
                <a:schemeClr val="tx1"/>
              </a:solidFill>
            </a:endParaRPr>
          </a:p>
        </p:txBody>
      </p:sp>
      <p:sp>
        <p:nvSpPr>
          <p:cNvPr id="15" name="Isosceles Triangle 14"/>
          <p:cNvSpPr/>
          <p:nvPr/>
        </p:nvSpPr>
        <p:spPr>
          <a:xfrm>
            <a:off x="1974850" y="5156199"/>
            <a:ext cx="1231900" cy="838200"/>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6350">
                  <a:solidFill>
                    <a:schemeClr val="tx1"/>
                  </a:solidFill>
                </a:ln>
                <a:solidFill>
                  <a:schemeClr val="tx1"/>
                </a:solidFill>
              </a:rPr>
              <a:t>files</a:t>
            </a:r>
            <a:endParaRPr lang="en-US" dirty="0">
              <a:ln w="6350">
                <a:solidFill>
                  <a:schemeClr val="tx1"/>
                </a:solidFill>
              </a:ln>
              <a:solidFill>
                <a:schemeClr val="tx1"/>
              </a:solidFill>
            </a:endParaRPr>
          </a:p>
        </p:txBody>
      </p:sp>
      <p:sp>
        <p:nvSpPr>
          <p:cNvPr id="16" name="Isosceles Triangle 15"/>
          <p:cNvSpPr/>
          <p:nvPr/>
        </p:nvSpPr>
        <p:spPr>
          <a:xfrm>
            <a:off x="3340100" y="5156199"/>
            <a:ext cx="1231900" cy="838200"/>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6350">
                  <a:solidFill>
                    <a:schemeClr val="tx1"/>
                  </a:solidFill>
                </a:ln>
                <a:solidFill>
                  <a:schemeClr val="tx1"/>
                </a:solidFill>
              </a:rPr>
              <a:t>files</a:t>
            </a:r>
            <a:endParaRPr lang="en-US" dirty="0">
              <a:ln w="6350">
                <a:solidFill>
                  <a:schemeClr val="tx1"/>
                </a:solidFill>
              </a:ln>
              <a:solidFill>
                <a:schemeClr val="tx1"/>
              </a:solidFill>
            </a:endParaRPr>
          </a:p>
        </p:txBody>
      </p:sp>
      <p:sp>
        <p:nvSpPr>
          <p:cNvPr id="17" name="Isosceles Triangle 16"/>
          <p:cNvSpPr/>
          <p:nvPr/>
        </p:nvSpPr>
        <p:spPr>
          <a:xfrm>
            <a:off x="4698999" y="5156200"/>
            <a:ext cx="1231900" cy="838200"/>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6350">
                  <a:solidFill>
                    <a:schemeClr val="tx1"/>
                  </a:solidFill>
                </a:ln>
                <a:solidFill>
                  <a:schemeClr val="tx1"/>
                </a:solidFill>
              </a:rPr>
              <a:t>files</a:t>
            </a:r>
            <a:endParaRPr lang="en-US" dirty="0">
              <a:ln w="6350">
                <a:solidFill>
                  <a:schemeClr val="tx1"/>
                </a:solidFill>
              </a:ln>
              <a:solidFill>
                <a:schemeClr val="tx1"/>
              </a:solidFill>
            </a:endParaRPr>
          </a:p>
        </p:txBody>
      </p:sp>
      <p:cxnSp>
        <p:nvCxnSpPr>
          <p:cNvPr id="18" name="Straight Arrow Connector 17"/>
          <p:cNvCxnSpPr/>
          <p:nvPr/>
        </p:nvCxnSpPr>
        <p:spPr>
          <a:xfrm>
            <a:off x="3956050" y="4686299"/>
            <a:ext cx="0" cy="469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575050" y="3971924"/>
            <a:ext cx="762000" cy="714375"/>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B</a:t>
            </a:r>
            <a:endParaRPr lang="en-US" sz="3600" dirty="0">
              <a:solidFill>
                <a:schemeClr val="tx1"/>
              </a:solidFill>
            </a:endParaRPr>
          </a:p>
        </p:txBody>
      </p:sp>
      <p:cxnSp>
        <p:nvCxnSpPr>
          <p:cNvPr id="20" name="Straight Arrow Connector 19"/>
          <p:cNvCxnSpPr/>
          <p:nvPr/>
        </p:nvCxnSpPr>
        <p:spPr>
          <a:xfrm>
            <a:off x="5314949" y="4686298"/>
            <a:ext cx="0" cy="469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933949" y="3971923"/>
            <a:ext cx="762000" cy="714375"/>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C</a:t>
            </a:r>
            <a:endParaRPr lang="en-US" sz="3600" dirty="0">
              <a:solidFill>
                <a:schemeClr val="tx1"/>
              </a:solidFill>
            </a:endParaRPr>
          </a:p>
        </p:txBody>
      </p:sp>
      <p:cxnSp>
        <p:nvCxnSpPr>
          <p:cNvPr id="22" name="Straight Arrow Connector 21"/>
          <p:cNvCxnSpPr>
            <a:stCxn id="19" idx="2"/>
          </p:cNvCxnSpPr>
          <p:nvPr/>
        </p:nvCxnSpPr>
        <p:spPr>
          <a:xfrm flipH="1" flipV="1">
            <a:off x="1587500" y="4329110"/>
            <a:ext cx="1987550" cy="2"/>
          </a:xfrm>
          <a:prstGeom prst="straightConnector1">
            <a:avLst/>
          </a:prstGeom>
          <a:ln w="762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p:cNvCxnSpPr>
          <p:nvPr/>
        </p:nvCxnSpPr>
        <p:spPr>
          <a:xfrm flipH="1" flipV="1">
            <a:off x="4362450" y="4329108"/>
            <a:ext cx="571499" cy="3"/>
          </a:xfrm>
          <a:prstGeom prst="straightConnector1">
            <a:avLst/>
          </a:prstGeom>
          <a:ln w="762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a:off x="3340100" y="2273301"/>
            <a:ext cx="1231900" cy="838200"/>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6350">
                  <a:solidFill>
                    <a:schemeClr val="tx1"/>
                  </a:solidFill>
                </a:ln>
                <a:solidFill>
                  <a:schemeClr val="tx1"/>
                </a:solidFill>
              </a:rPr>
              <a:t>files</a:t>
            </a:r>
            <a:endParaRPr lang="en-US" dirty="0">
              <a:ln w="6350">
                <a:solidFill>
                  <a:schemeClr val="tx1"/>
                </a:solidFill>
              </a:ln>
              <a:solidFill>
                <a:schemeClr val="tx1"/>
              </a:solidFill>
            </a:endParaRPr>
          </a:p>
        </p:txBody>
      </p:sp>
      <p:sp>
        <p:nvSpPr>
          <p:cNvPr id="28" name="Isosceles Triangle 27"/>
          <p:cNvSpPr/>
          <p:nvPr/>
        </p:nvSpPr>
        <p:spPr>
          <a:xfrm>
            <a:off x="4698999" y="2273302"/>
            <a:ext cx="1231900" cy="838200"/>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6350">
                  <a:solidFill>
                    <a:schemeClr val="tx1"/>
                  </a:solidFill>
                </a:ln>
                <a:solidFill>
                  <a:schemeClr val="tx1"/>
                </a:solidFill>
              </a:rPr>
              <a:t>files</a:t>
            </a:r>
            <a:endParaRPr lang="en-US" dirty="0">
              <a:ln w="6350">
                <a:solidFill>
                  <a:schemeClr val="tx1"/>
                </a:solidFill>
              </a:ln>
              <a:solidFill>
                <a:schemeClr val="tx1"/>
              </a:solidFill>
            </a:endParaRPr>
          </a:p>
        </p:txBody>
      </p:sp>
      <p:cxnSp>
        <p:nvCxnSpPr>
          <p:cNvPr id="29" name="Straight Arrow Connector 28"/>
          <p:cNvCxnSpPr/>
          <p:nvPr/>
        </p:nvCxnSpPr>
        <p:spPr>
          <a:xfrm>
            <a:off x="3956050" y="1803401"/>
            <a:ext cx="0" cy="469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575050" y="1089026"/>
            <a:ext cx="762000" cy="714375"/>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B</a:t>
            </a:r>
            <a:endParaRPr lang="en-US" sz="3600" dirty="0">
              <a:solidFill>
                <a:schemeClr val="tx1"/>
              </a:solidFill>
            </a:endParaRPr>
          </a:p>
        </p:txBody>
      </p:sp>
      <p:cxnSp>
        <p:nvCxnSpPr>
          <p:cNvPr id="31" name="Straight Arrow Connector 30"/>
          <p:cNvCxnSpPr/>
          <p:nvPr/>
        </p:nvCxnSpPr>
        <p:spPr>
          <a:xfrm>
            <a:off x="5314949" y="1803400"/>
            <a:ext cx="0" cy="469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933949" y="1089025"/>
            <a:ext cx="762000" cy="714375"/>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C</a:t>
            </a:r>
            <a:endParaRPr lang="en-US" sz="3600" dirty="0">
              <a:solidFill>
                <a:schemeClr val="tx1"/>
              </a:solidFill>
            </a:endParaRPr>
          </a:p>
        </p:txBody>
      </p:sp>
      <p:cxnSp>
        <p:nvCxnSpPr>
          <p:cNvPr id="33" name="Straight Arrow Connector 32"/>
          <p:cNvCxnSpPr>
            <a:stCxn id="30" idx="2"/>
          </p:cNvCxnSpPr>
          <p:nvPr/>
        </p:nvCxnSpPr>
        <p:spPr>
          <a:xfrm flipH="1" flipV="1">
            <a:off x="1587500" y="1446212"/>
            <a:ext cx="1987550" cy="2"/>
          </a:xfrm>
          <a:prstGeom prst="straightConnector1">
            <a:avLst/>
          </a:prstGeom>
          <a:ln w="762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2" idx="2"/>
          </p:cNvCxnSpPr>
          <p:nvPr/>
        </p:nvCxnSpPr>
        <p:spPr>
          <a:xfrm flipH="1" flipV="1">
            <a:off x="4362450" y="1446210"/>
            <a:ext cx="571499" cy="3"/>
          </a:xfrm>
          <a:prstGeom prst="straightConnector1">
            <a:avLst/>
          </a:prstGeom>
          <a:ln w="762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765801" y="1376631"/>
            <a:ext cx="3378199" cy="1323439"/>
          </a:xfrm>
          <a:prstGeom prst="rect">
            <a:avLst/>
          </a:prstGeom>
          <a:noFill/>
        </p:spPr>
        <p:txBody>
          <a:bodyPr wrap="square" lIns="91440" tIns="45720" rIns="91440" bIns="45720">
            <a:spAutoFit/>
          </a:bodyPr>
          <a:lstStyle/>
          <a:p>
            <a:pPr algn="ctr"/>
            <a:r>
              <a:rPr lang="en-US" sz="8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origin</a:t>
            </a:r>
            <a:endParaRPr lang="en-US" sz="80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6" name="Rectangle 35"/>
          <p:cNvSpPr/>
          <p:nvPr/>
        </p:nvSpPr>
        <p:spPr>
          <a:xfrm>
            <a:off x="5765801" y="4494478"/>
            <a:ext cx="3378199" cy="1323439"/>
          </a:xfrm>
          <a:prstGeom prst="rect">
            <a:avLst/>
          </a:prstGeom>
          <a:noFill/>
        </p:spPr>
        <p:txBody>
          <a:bodyPr wrap="square" lIns="91440" tIns="45720" rIns="91440" bIns="45720">
            <a:spAutoFit/>
          </a:bodyPr>
          <a:lstStyle/>
          <a:p>
            <a:pPr algn="ctr"/>
            <a:r>
              <a:rPr lang="en-US" sz="8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clone</a:t>
            </a:r>
            <a:endParaRPr lang="en-US" sz="80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7" name="Rectangle 36"/>
          <p:cNvSpPr/>
          <p:nvPr/>
        </p:nvSpPr>
        <p:spPr>
          <a:xfrm>
            <a:off x="3149599" y="3487504"/>
            <a:ext cx="1612901" cy="584775"/>
          </a:xfrm>
          <a:prstGeom prst="rect">
            <a:avLst/>
          </a:prstGeom>
          <a:noFill/>
        </p:spPr>
        <p:txBody>
          <a:bodyPr wrap="square" lIns="91440" tIns="45720" rIns="91440" bIns="45720">
            <a:spAutoFit/>
          </a:bodyPr>
          <a:lstStyle/>
          <a:p>
            <a:pPr algn="ctr"/>
            <a:r>
              <a:rPr lang="en-US" sz="32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head</a:t>
            </a:r>
            <a:endParaRPr lang="en-US" sz="32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8" name="Rectangle 37"/>
          <p:cNvSpPr/>
          <p:nvPr/>
        </p:nvSpPr>
        <p:spPr>
          <a:xfrm>
            <a:off x="4508498" y="3487503"/>
            <a:ext cx="1612901" cy="584775"/>
          </a:xfrm>
          <a:prstGeom prst="rect">
            <a:avLst/>
          </a:prstGeom>
          <a:noFill/>
        </p:spPr>
        <p:txBody>
          <a:bodyPr wrap="square" lIns="91440" tIns="45720" rIns="91440" bIns="45720">
            <a:spAutoFit/>
          </a:bodyPr>
          <a:lstStyle/>
          <a:p>
            <a:pPr algn="ctr"/>
            <a:r>
              <a:rPr lang="en-US" sz="32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head</a:t>
            </a:r>
            <a:endParaRPr lang="en-US" sz="32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95299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0"/>
                                        <p:tgtEl>
                                          <p:spTgt spid="15"/>
                                        </p:tgtEl>
                                      </p:cBhvr>
                                    </p:animEffect>
                                  </p:childTnLst>
                                  <p:subTnLst>
                                    <p:set>
                                      <p:cBhvr override="childStyle">
                                        <p:cTn dur="1" fill="hold" display="0" masterRel="sameClick" afterEffect="1">
                                          <p:stCondLst>
                                            <p:cond evt="end" delay="0">
                                              <p:tn val="5"/>
                                            </p:cond>
                                          </p:stCondLst>
                                        </p:cTn>
                                        <p:tgtEl>
                                          <p:spTgt spid="15"/>
                                        </p:tgtEl>
                                        <p:attrNameLst>
                                          <p:attrName>style.visibility</p:attrName>
                                        </p:attrNameLst>
                                      </p:cBhvr>
                                      <p:to>
                                        <p:strVal val="hidden"/>
                                      </p:to>
                                    </p:set>
                                  </p:subTnLst>
                                </p:cTn>
                              </p:par>
                              <p:par>
                                <p:cTn id="8" presetID="10" presetClass="entr" presetSubtype="0" fill="hold" grpId="0" nodeType="withEffect">
                                  <p:stCondLst>
                                    <p:cond delay="25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2100"/>
                                        <p:tgtEl>
                                          <p:spTgt spid="16"/>
                                        </p:tgtEl>
                                      </p:cBhvr>
                                    </p:animEffect>
                                  </p:childTnLst>
                                </p:cTn>
                              </p:par>
                              <p:par>
                                <p:cTn id="11" presetID="10" presetClass="entr" presetSubtype="0" fill="hold" nodeType="withEffect">
                                  <p:stCondLst>
                                    <p:cond delay="100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100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100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2990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8000"/>
                                        <p:tgtEl>
                                          <p:spTgt spid="37"/>
                                        </p:tgtEl>
                                      </p:cBhvr>
                                    </p:animEffect>
                                  </p:childTnLst>
                                  <p:subTnLst>
                                    <p:set>
                                      <p:cBhvr override="childStyle">
                                        <p:cTn dur="1" fill="hold" display="0" masterRel="sameClick" afterEffect="1">
                                          <p:stCondLst>
                                            <p:cond evt="end" delay="0">
                                              <p:tn val="20"/>
                                            </p:cond>
                                          </p:stCondLst>
                                        </p:cTn>
                                        <p:tgtEl>
                                          <p:spTgt spid="37"/>
                                        </p:tgtEl>
                                        <p:attrNameLst>
                                          <p:attrName>style.visibility</p:attrName>
                                        </p:attrNameLst>
                                      </p:cBhvr>
                                      <p:to>
                                        <p:strVal val="hidden"/>
                                      </p:to>
                                    </p:set>
                                  </p:subTnLst>
                                </p:cTn>
                              </p:par>
                              <p:par>
                                <p:cTn id="23" presetID="10" presetClass="entr" presetSubtype="0" fill="hold" grpId="0" nodeType="withEffect">
                                  <p:stCondLst>
                                    <p:cond delay="299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3790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380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400"/>
                                        <p:tgtEl>
                                          <p:spTgt spid="21"/>
                                        </p:tgtEl>
                                      </p:cBhvr>
                                    </p:animEffect>
                                  </p:childTnLst>
                                </p:cTn>
                              </p:par>
                              <p:par>
                                <p:cTn id="32" presetID="10" presetClass="entr" presetSubtype="0" fill="hold" nodeType="withEffect">
                                  <p:stCondLst>
                                    <p:cond delay="3800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380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430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4300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nodeType="withEffect">
                                  <p:stCondLst>
                                    <p:cond delay="4300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4300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grpId="0" nodeType="withEffect">
                                  <p:stCondLst>
                                    <p:cond delay="4300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4300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4300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nodeType="withEffect">
                                  <p:stCondLst>
                                    <p:cond delay="43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1" grpId="0" animBg="1"/>
      <p:bldP spid="27" grpId="0" animBg="1"/>
      <p:bldP spid="28" grpId="0" animBg="1"/>
      <p:bldP spid="30" grpId="0" animBg="1"/>
      <p:bldP spid="32" grpId="0" animBg="1"/>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Summary: Version Control		</a:t>
            </a:r>
          </a:p>
        </p:txBody>
      </p:sp>
      <p:sp>
        <p:nvSpPr>
          <p:cNvPr id="5" name="Oval 4"/>
          <p:cNvSpPr/>
          <p:nvPr/>
        </p:nvSpPr>
        <p:spPr>
          <a:xfrm>
            <a:off x="1792287" y="1667567"/>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A</a:t>
            </a:r>
            <a:endParaRPr lang="en-US" sz="2400" dirty="0">
              <a:solidFill>
                <a:srgbClr val="000000"/>
              </a:solidFill>
            </a:endParaRPr>
          </a:p>
        </p:txBody>
      </p:sp>
      <p:sp>
        <p:nvSpPr>
          <p:cNvPr id="30" name="Oval 29"/>
          <p:cNvSpPr/>
          <p:nvPr/>
        </p:nvSpPr>
        <p:spPr>
          <a:xfrm>
            <a:off x="2711449" y="1680856"/>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B</a:t>
            </a:r>
            <a:endParaRPr lang="en-US" sz="2400" dirty="0">
              <a:solidFill>
                <a:srgbClr val="000000"/>
              </a:solidFill>
            </a:endParaRPr>
          </a:p>
        </p:txBody>
      </p:sp>
      <p:sp>
        <p:nvSpPr>
          <p:cNvPr id="32" name="Oval 31"/>
          <p:cNvSpPr/>
          <p:nvPr/>
        </p:nvSpPr>
        <p:spPr>
          <a:xfrm>
            <a:off x="3576637" y="1680266"/>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C</a:t>
            </a:r>
            <a:endParaRPr lang="en-US" sz="2400" dirty="0">
              <a:solidFill>
                <a:srgbClr val="000000"/>
              </a:solidFill>
            </a:endParaRPr>
          </a:p>
        </p:txBody>
      </p:sp>
      <p:cxnSp>
        <p:nvCxnSpPr>
          <p:cNvPr id="33" name="Straight Arrow Connector 32"/>
          <p:cNvCxnSpPr>
            <a:stCxn id="30" idx="2"/>
            <a:endCxn id="5" idx="6"/>
          </p:cNvCxnSpPr>
          <p:nvPr/>
        </p:nvCxnSpPr>
        <p:spPr>
          <a:xfrm flipH="1" flipV="1">
            <a:off x="2173287" y="1846163"/>
            <a:ext cx="538162" cy="1328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2" idx="2"/>
            <a:endCxn id="30" idx="6"/>
          </p:cNvCxnSpPr>
          <p:nvPr/>
        </p:nvCxnSpPr>
        <p:spPr>
          <a:xfrm flipH="1">
            <a:off x="3092449" y="1858862"/>
            <a:ext cx="484188" cy="59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9688" y="1245997"/>
            <a:ext cx="1720846" cy="1200329"/>
          </a:xfrm>
          <a:prstGeom prst="rect">
            <a:avLst/>
          </a:prstGeom>
          <a:noFill/>
        </p:spPr>
        <p:txBody>
          <a:bodyPr wrap="square" lIns="91440" tIns="45720" rIns="91440" bIns="45720">
            <a:spAutoFit/>
          </a:bodyPr>
          <a:lstStyle/>
          <a:p>
            <a:pPr algn="ctr"/>
            <a:r>
              <a:rPr lang="en-US" sz="3600" b="1" dirty="0" err="1" smtClean="0">
                <a:ln w="18000">
                  <a:solidFill>
                    <a:srgbClr val="333399">
                      <a:satMod val="140000"/>
                    </a:srgbClr>
                  </a:solidFill>
                  <a:prstDash val="solid"/>
                  <a:miter lim="800000"/>
                </a:ln>
                <a:noFill/>
                <a:effectLst>
                  <a:outerShdw blurRad="25500" dist="23000" dir="7020000" algn="tl">
                    <a:srgbClr val="000000">
                      <a:alpha val="50000"/>
                    </a:srgbClr>
                  </a:outerShdw>
                </a:effectLst>
              </a:rPr>
              <a:t>Xena</a:t>
            </a:r>
            <a:r>
              <a:rPr lang="en-US" sz="3600" b="1" dirty="0" smtClean="0">
                <a:ln w="18000">
                  <a:solidFill>
                    <a:srgbClr val="333399">
                      <a:satMod val="140000"/>
                    </a:srgbClr>
                  </a:solidFill>
                  <a:prstDash val="solid"/>
                  <a:miter lim="800000"/>
                </a:ln>
                <a:noFill/>
                <a:effectLst>
                  <a:outerShdw blurRad="25500" dist="23000" dir="7020000" algn="tl">
                    <a:srgbClr val="000000">
                      <a:alpha val="50000"/>
                    </a:srgbClr>
                  </a:outerShdw>
                </a:effectLst>
              </a:rPr>
              <a:t>- origin</a:t>
            </a:r>
            <a:endParaRPr lang="en-US" sz="3600" b="1" dirty="0">
              <a:ln w="18000">
                <a:solidFill>
                  <a:srgbClr val="333399">
                    <a:satMod val="140000"/>
                  </a:srgbClr>
                </a:solidFill>
                <a:prstDash val="solid"/>
                <a:miter lim="800000"/>
              </a:ln>
              <a:noFill/>
              <a:effectLst>
                <a:outerShdw blurRad="25500" dist="23000" dir="7020000" algn="tl">
                  <a:srgbClr val="000000">
                    <a:alpha val="50000"/>
                  </a:srgbClr>
                </a:outerShdw>
              </a:effectLst>
            </a:endParaRPr>
          </a:p>
        </p:txBody>
      </p:sp>
      <p:sp>
        <p:nvSpPr>
          <p:cNvPr id="39" name="Rectangle 38"/>
          <p:cNvSpPr/>
          <p:nvPr/>
        </p:nvSpPr>
        <p:spPr>
          <a:xfrm>
            <a:off x="5280029" y="3219242"/>
            <a:ext cx="2871786" cy="646331"/>
          </a:xfrm>
          <a:prstGeom prst="rect">
            <a:avLst/>
          </a:prstGeom>
          <a:noFill/>
        </p:spPr>
        <p:txBody>
          <a:bodyPr wrap="square" lIns="91440" tIns="45720" rIns="91440" bIns="45720">
            <a:spAutoFit/>
          </a:bodyPr>
          <a:lstStyle/>
          <a:p>
            <a:pPr algn="ctr"/>
            <a:r>
              <a:rPr lang="en-US" sz="3600" b="1" smtClean="0">
                <a:ln w="18000">
                  <a:solidFill>
                    <a:srgbClr val="333399">
                      <a:satMod val="140000"/>
                    </a:srgbClr>
                  </a:solidFill>
                  <a:prstDash val="solid"/>
                  <a:miter lim="800000"/>
                </a:ln>
                <a:noFill/>
                <a:effectLst>
                  <a:outerShdw blurRad="25500" dist="23000" dir="7020000" algn="tl">
                    <a:srgbClr val="000000">
                      <a:alpha val="50000"/>
                    </a:srgbClr>
                  </a:outerShdw>
                </a:effectLst>
              </a:rPr>
              <a:t>Josh- </a:t>
            </a:r>
            <a:r>
              <a:rPr lang="en-US" sz="3600" b="1" dirty="0" smtClean="0">
                <a:ln w="18000">
                  <a:solidFill>
                    <a:srgbClr val="333399">
                      <a:satMod val="140000"/>
                    </a:srgbClr>
                  </a:solidFill>
                  <a:prstDash val="solid"/>
                  <a:miter lim="800000"/>
                </a:ln>
                <a:noFill/>
                <a:effectLst>
                  <a:outerShdw blurRad="25500" dist="23000" dir="7020000" algn="tl">
                    <a:srgbClr val="000000">
                      <a:alpha val="50000"/>
                    </a:srgbClr>
                  </a:outerShdw>
                </a:effectLst>
              </a:rPr>
              <a:t>clone</a:t>
            </a:r>
            <a:endParaRPr lang="en-US" sz="3600" b="1" dirty="0">
              <a:ln w="18000">
                <a:solidFill>
                  <a:srgbClr val="333399">
                    <a:satMod val="140000"/>
                  </a:srgbClr>
                </a:solidFill>
                <a:prstDash val="solid"/>
                <a:miter lim="800000"/>
              </a:ln>
              <a:noFill/>
              <a:effectLst>
                <a:outerShdw blurRad="25500" dist="23000" dir="7020000" algn="tl">
                  <a:srgbClr val="000000">
                    <a:alpha val="50000"/>
                  </a:srgbClr>
                </a:outerShdw>
              </a:effectLst>
            </a:endParaRPr>
          </a:p>
        </p:txBody>
      </p:sp>
      <p:sp>
        <p:nvSpPr>
          <p:cNvPr id="40" name="Rectangle 39"/>
          <p:cNvSpPr/>
          <p:nvPr/>
        </p:nvSpPr>
        <p:spPr>
          <a:xfrm>
            <a:off x="457200" y="3219243"/>
            <a:ext cx="3022600" cy="646331"/>
          </a:xfrm>
          <a:prstGeom prst="rect">
            <a:avLst/>
          </a:prstGeom>
          <a:noFill/>
        </p:spPr>
        <p:txBody>
          <a:bodyPr wrap="square" lIns="91440" tIns="45720" rIns="91440" bIns="45720">
            <a:spAutoFit/>
          </a:bodyPr>
          <a:lstStyle/>
          <a:p>
            <a:pPr algn="ctr"/>
            <a:r>
              <a:rPr lang="en-US" sz="3600" b="1" dirty="0" smtClean="0">
                <a:ln w="18000">
                  <a:solidFill>
                    <a:srgbClr val="333399">
                      <a:satMod val="140000"/>
                    </a:srgbClr>
                  </a:solidFill>
                  <a:prstDash val="solid"/>
                  <a:miter lim="800000"/>
                </a:ln>
                <a:noFill/>
                <a:effectLst>
                  <a:outerShdw blurRad="25500" dist="23000" dir="7020000" algn="tl">
                    <a:srgbClr val="000000">
                      <a:alpha val="50000"/>
                    </a:srgbClr>
                  </a:outerShdw>
                </a:effectLst>
              </a:rPr>
              <a:t>Laura- clone</a:t>
            </a:r>
            <a:endParaRPr lang="en-US" sz="3600" b="1" dirty="0">
              <a:ln w="18000">
                <a:solidFill>
                  <a:srgbClr val="333399">
                    <a:satMod val="140000"/>
                  </a:srgbClr>
                </a:solidFill>
                <a:prstDash val="solid"/>
                <a:miter lim="800000"/>
              </a:ln>
              <a:noFill/>
              <a:effectLst>
                <a:outerShdw blurRad="25500" dist="23000" dir="7020000" algn="tl">
                  <a:srgbClr val="000000">
                    <a:alpha val="50000"/>
                  </a:srgbClr>
                </a:outerShdw>
              </a:effectLst>
            </a:endParaRPr>
          </a:p>
        </p:txBody>
      </p:sp>
      <p:sp>
        <p:nvSpPr>
          <p:cNvPr id="53" name="Oval 52"/>
          <p:cNvSpPr/>
          <p:nvPr/>
        </p:nvSpPr>
        <p:spPr>
          <a:xfrm>
            <a:off x="402431" y="4262383"/>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A</a:t>
            </a:r>
            <a:endParaRPr lang="en-US" sz="2400" dirty="0">
              <a:solidFill>
                <a:srgbClr val="000000"/>
              </a:solidFill>
            </a:endParaRPr>
          </a:p>
        </p:txBody>
      </p:sp>
      <p:sp>
        <p:nvSpPr>
          <p:cNvPr id="54" name="Oval 53"/>
          <p:cNvSpPr/>
          <p:nvPr/>
        </p:nvSpPr>
        <p:spPr>
          <a:xfrm>
            <a:off x="1321593" y="4275672"/>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B</a:t>
            </a:r>
            <a:endParaRPr lang="en-US" sz="2400" dirty="0">
              <a:solidFill>
                <a:srgbClr val="000000"/>
              </a:solidFill>
            </a:endParaRPr>
          </a:p>
        </p:txBody>
      </p:sp>
      <p:sp>
        <p:nvSpPr>
          <p:cNvPr id="55" name="Oval 54"/>
          <p:cNvSpPr/>
          <p:nvPr/>
        </p:nvSpPr>
        <p:spPr>
          <a:xfrm>
            <a:off x="2186781" y="4275082"/>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C</a:t>
            </a:r>
            <a:endParaRPr lang="en-US" sz="2400" dirty="0">
              <a:solidFill>
                <a:srgbClr val="000000"/>
              </a:solidFill>
            </a:endParaRPr>
          </a:p>
        </p:txBody>
      </p:sp>
      <p:cxnSp>
        <p:nvCxnSpPr>
          <p:cNvPr id="56" name="Straight Arrow Connector 55"/>
          <p:cNvCxnSpPr>
            <a:stCxn id="54" idx="2"/>
            <a:endCxn id="53" idx="6"/>
          </p:cNvCxnSpPr>
          <p:nvPr/>
        </p:nvCxnSpPr>
        <p:spPr>
          <a:xfrm flipH="1" flipV="1">
            <a:off x="783431" y="4440979"/>
            <a:ext cx="538162" cy="1328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5" idx="2"/>
            <a:endCxn id="54" idx="6"/>
          </p:cNvCxnSpPr>
          <p:nvPr/>
        </p:nvCxnSpPr>
        <p:spPr>
          <a:xfrm flipH="1">
            <a:off x="1702593" y="4453678"/>
            <a:ext cx="484188" cy="59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3063081" y="4283554"/>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D</a:t>
            </a:r>
            <a:endParaRPr lang="en-US" sz="2400" dirty="0">
              <a:solidFill>
                <a:srgbClr val="000000"/>
              </a:solidFill>
            </a:endParaRPr>
          </a:p>
        </p:txBody>
      </p:sp>
      <p:cxnSp>
        <p:nvCxnSpPr>
          <p:cNvPr id="59" name="Straight Arrow Connector 58"/>
          <p:cNvCxnSpPr>
            <a:stCxn id="58" idx="2"/>
          </p:cNvCxnSpPr>
          <p:nvPr/>
        </p:nvCxnSpPr>
        <p:spPr>
          <a:xfrm flipH="1">
            <a:off x="2578893" y="4462150"/>
            <a:ext cx="484188" cy="59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919665" y="4262973"/>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A</a:t>
            </a:r>
            <a:endParaRPr lang="en-US" sz="2400" dirty="0">
              <a:solidFill>
                <a:srgbClr val="000000"/>
              </a:solidFill>
            </a:endParaRPr>
          </a:p>
        </p:txBody>
      </p:sp>
      <p:sp>
        <p:nvSpPr>
          <p:cNvPr id="61" name="Oval 60"/>
          <p:cNvSpPr/>
          <p:nvPr/>
        </p:nvSpPr>
        <p:spPr>
          <a:xfrm>
            <a:off x="5838827" y="4276262"/>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B</a:t>
            </a:r>
            <a:endParaRPr lang="en-US" sz="2400" dirty="0">
              <a:solidFill>
                <a:srgbClr val="000000"/>
              </a:solidFill>
            </a:endParaRPr>
          </a:p>
        </p:txBody>
      </p:sp>
      <p:sp>
        <p:nvSpPr>
          <p:cNvPr id="62" name="Oval 61"/>
          <p:cNvSpPr/>
          <p:nvPr/>
        </p:nvSpPr>
        <p:spPr>
          <a:xfrm>
            <a:off x="6704015" y="4275672"/>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C</a:t>
            </a:r>
            <a:endParaRPr lang="en-US" sz="2400" dirty="0">
              <a:solidFill>
                <a:srgbClr val="000000"/>
              </a:solidFill>
            </a:endParaRPr>
          </a:p>
        </p:txBody>
      </p:sp>
      <p:cxnSp>
        <p:nvCxnSpPr>
          <p:cNvPr id="63" name="Straight Arrow Connector 62"/>
          <p:cNvCxnSpPr>
            <a:stCxn id="61" idx="2"/>
            <a:endCxn id="60" idx="6"/>
          </p:cNvCxnSpPr>
          <p:nvPr/>
        </p:nvCxnSpPr>
        <p:spPr>
          <a:xfrm flipH="1" flipV="1">
            <a:off x="5300665" y="4441569"/>
            <a:ext cx="538162" cy="1328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2"/>
            <a:endCxn id="61" idx="6"/>
          </p:cNvCxnSpPr>
          <p:nvPr/>
        </p:nvCxnSpPr>
        <p:spPr>
          <a:xfrm flipH="1">
            <a:off x="6219827" y="4454268"/>
            <a:ext cx="484188" cy="59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7580315" y="4284144"/>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E</a:t>
            </a:r>
            <a:endParaRPr lang="en-US" sz="2400" dirty="0">
              <a:solidFill>
                <a:srgbClr val="000000"/>
              </a:solidFill>
            </a:endParaRPr>
          </a:p>
        </p:txBody>
      </p:sp>
      <p:cxnSp>
        <p:nvCxnSpPr>
          <p:cNvPr id="66" name="Straight Arrow Connector 65"/>
          <p:cNvCxnSpPr>
            <a:stCxn id="65" idx="2"/>
          </p:cNvCxnSpPr>
          <p:nvPr/>
        </p:nvCxnSpPr>
        <p:spPr>
          <a:xfrm flipH="1">
            <a:off x="7096127" y="4462740"/>
            <a:ext cx="484188" cy="59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16425" y="1684510"/>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D</a:t>
            </a:r>
            <a:endParaRPr lang="en-US" sz="2400" dirty="0">
              <a:solidFill>
                <a:srgbClr val="000000"/>
              </a:solidFill>
            </a:endParaRPr>
          </a:p>
        </p:txBody>
      </p:sp>
      <p:cxnSp>
        <p:nvCxnSpPr>
          <p:cNvPr id="68" name="Straight Arrow Connector 67"/>
          <p:cNvCxnSpPr>
            <a:stCxn id="67" idx="2"/>
          </p:cNvCxnSpPr>
          <p:nvPr/>
        </p:nvCxnSpPr>
        <p:spPr>
          <a:xfrm flipH="1">
            <a:off x="3932237" y="1863106"/>
            <a:ext cx="484188" cy="59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580315" y="4897610"/>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D</a:t>
            </a:r>
            <a:endParaRPr lang="en-US" sz="2400" dirty="0">
              <a:solidFill>
                <a:srgbClr val="000000"/>
              </a:solidFill>
            </a:endParaRPr>
          </a:p>
        </p:txBody>
      </p:sp>
      <p:cxnSp>
        <p:nvCxnSpPr>
          <p:cNvPr id="70" name="Straight Arrow Connector 69"/>
          <p:cNvCxnSpPr>
            <a:stCxn id="69" idx="1"/>
            <a:endCxn id="62" idx="5"/>
          </p:cNvCxnSpPr>
          <p:nvPr/>
        </p:nvCxnSpPr>
        <p:spPr>
          <a:xfrm flipH="1" flipV="1">
            <a:off x="7029219" y="4580554"/>
            <a:ext cx="606892" cy="369365"/>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8440566" y="4269027"/>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F</a:t>
            </a:r>
            <a:endParaRPr lang="en-US" sz="2400" dirty="0">
              <a:solidFill>
                <a:srgbClr val="000000"/>
              </a:solidFill>
            </a:endParaRPr>
          </a:p>
        </p:txBody>
      </p:sp>
      <p:cxnSp>
        <p:nvCxnSpPr>
          <p:cNvPr id="73" name="Straight Arrow Connector 72"/>
          <p:cNvCxnSpPr>
            <a:stCxn id="72" idx="2"/>
            <a:endCxn id="65" idx="6"/>
          </p:cNvCxnSpPr>
          <p:nvPr/>
        </p:nvCxnSpPr>
        <p:spPr>
          <a:xfrm flipH="1">
            <a:off x="7961315" y="4447623"/>
            <a:ext cx="479251" cy="15117"/>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2" idx="3"/>
            <a:endCxn id="69" idx="7"/>
          </p:cNvCxnSpPr>
          <p:nvPr/>
        </p:nvCxnSpPr>
        <p:spPr>
          <a:xfrm flipH="1">
            <a:off x="7905519" y="4573909"/>
            <a:ext cx="590843" cy="37601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4415633" y="1037533"/>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E</a:t>
            </a:r>
            <a:endParaRPr lang="en-US" sz="2400" dirty="0">
              <a:solidFill>
                <a:srgbClr val="000000"/>
              </a:solidFill>
            </a:endParaRPr>
          </a:p>
        </p:txBody>
      </p:sp>
      <p:cxnSp>
        <p:nvCxnSpPr>
          <p:cNvPr id="84" name="Straight Arrow Connector 83"/>
          <p:cNvCxnSpPr>
            <a:stCxn id="83" idx="3"/>
          </p:cNvCxnSpPr>
          <p:nvPr/>
        </p:nvCxnSpPr>
        <p:spPr>
          <a:xfrm flipH="1">
            <a:off x="3877233" y="1342415"/>
            <a:ext cx="594196" cy="36453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230262" y="1677083"/>
            <a:ext cx="381000" cy="35719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F</a:t>
            </a:r>
            <a:endParaRPr lang="en-US" sz="2400" dirty="0">
              <a:solidFill>
                <a:srgbClr val="000000"/>
              </a:solidFill>
            </a:endParaRPr>
          </a:p>
        </p:txBody>
      </p:sp>
      <p:cxnSp>
        <p:nvCxnSpPr>
          <p:cNvPr id="88" name="Straight Arrow Connector 87"/>
          <p:cNvCxnSpPr>
            <a:stCxn id="87" idx="2"/>
          </p:cNvCxnSpPr>
          <p:nvPr/>
        </p:nvCxnSpPr>
        <p:spPr>
          <a:xfrm flipH="1" flipV="1">
            <a:off x="4796633" y="1842734"/>
            <a:ext cx="433629" cy="12945"/>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7" idx="1"/>
            <a:endCxn id="83" idx="5"/>
          </p:cNvCxnSpPr>
          <p:nvPr/>
        </p:nvCxnSpPr>
        <p:spPr>
          <a:xfrm flipH="1" flipV="1">
            <a:off x="4740837" y="1342415"/>
            <a:ext cx="545221" cy="386977"/>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633" y="5168456"/>
            <a:ext cx="219075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62" y="4860932"/>
            <a:ext cx="4696768" cy="177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033" y="5181156"/>
            <a:ext cx="219075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2" y="4873632"/>
            <a:ext cx="4696768" cy="177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06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7000"/>
                                        <p:tgtEl>
                                          <p:spTgt spid="1026"/>
                                        </p:tgtEl>
                                      </p:cBhvr>
                                    </p:animEffect>
                                  </p:childTnLst>
                                  <p:subTnLst>
                                    <p:set>
                                      <p:cBhvr override="childStyle">
                                        <p:cTn dur="1" fill="hold" display="0" masterRel="sameClick" afterEffect="1">
                                          <p:stCondLst>
                                            <p:cond evt="end" delay="0">
                                              <p:tn val="5"/>
                                            </p:cond>
                                          </p:stCondLst>
                                        </p:cTn>
                                        <p:tgtEl>
                                          <p:spTgt spid="1026"/>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27000"/>
                                        <p:tgtEl>
                                          <p:spTgt spid="1027"/>
                                        </p:tgtEl>
                                      </p:cBhvr>
                                    </p:animEffect>
                                  </p:childTnLst>
                                  <p:subTnLst>
                                    <p:set>
                                      <p:cBhvr override="childStyle">
                                        <p:cTn dur="1" fill="hold" display="0" masterRel="sameClick" afterEffect="1">
                                          <p:stCondLst>
                                            <p:cond evt="end" delay="0">
                                              <p:tn val="8"/>
                                            </p:cond>
                                          </p:stCondLst>
                                        </p:cTn>
                                        <p:tgtEl>
                                          <p:spTgt spid="1027"/>
                                        </p:tgtEl>
                                        <p:attrNameLst>
                                          <p:attrName>style.visibility</p:attrName>
                                        </p:attrNameLst>
                                      </p:cBhvr>
                                      <p:to>
                                        <p:strVal val="hidden"/>
                                      </p:to>
                                    </p:set>
                                  </p:subTnLst>
                                </p:cTn>
                              </p:par>
                              <p:par>
                                <p:cTn id="11" presetID="10" presetClass="entr" presetSubtype="0" fill="hold" grpId="0" nodeType="withEffect">
                                  <p:stCondLst>
                                    <p:cond delay="3700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1000"/>
                                        <p:tgtEl>
                                          <p:spTgt spid="53"/>
                                        </p:tgtEl>
                                      </p:cBhvr>
                                    </p:animEffect>
                                  </p:childTnLst>
                                </p:cTn>
                              </p:par>
                              <p:par>
                                <p:cTn id="14" presetID="10" presetClass="entr" presetSubtype="0" fill="hold" grpId="0" nodeType="withEffect">
                                  <p:stCondLst>
                                    <p:cond delay="370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000"/>
                                        <p:tgtEl>
                                          <p:spTgt spid="54"/>
                                        </p:tgtEl>
                                      </p:cBhvr>
                                    </p:animEffect>
                                  </p:childTnLst>
                                </p:cTn>
                              </p:par>
                              <p:par>
                                <p:cTn id="17" presetID="10" presetClass="entr" presetSubtype="0" fill="hold" grpId="0" nodeType="withEffect">
                                  <p:stCondLst>
                                    <p:cond delay="3700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1000"/>
                                        <p:tgtEl>
                                          <p:spTgt spid="55"/>
                                        </p:tgtEl>
                                      </p:cBhvr>
                                    </p:animEffect>
                                  </p:childTnLst>
                                </p:cTn>
                              </p:par>
                              <p:par>
                                <p:cTn id="20" presetID="10" presetClass="entr" presetSubtype="0" fill="hold" nodeType="withEffect">
                                  <p:stCondLst>
                                    <p:cond delay="3700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childTnLst>
                                </p:cTn>
                              </p:par>
                              <p:par>
                                <p:cTn id="23" presetID="10" presetClass="entr" presetSubtype="0" fill="hold" nodeType="withEffect">
                                  <p:stCondLst>
                                    <p:cond delay="3700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1000"/>
                                        <p:tgtEl>
                                          <p:spTgt spid="57"/>
                                        </p:tgtEl>
                                      </p:cBhvr>
                                    </p:animEffect>
                                  </p:childTnLst>
                                </p:cTn>
                              </p:par>
                              <p:par>
                                <p:cTn id="26" presetID="10" presetClass="entr" presetSubtype="0" fill="hold" grpId="0" nodeType="withEffect">
                                  <p:stCondLst>
                                    <p:cond delay="370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1000"/>
                                        <p:tgtEl>
                                          <p:spTgt spid="40"/>
                                        </p:tgtEl>
                                      </p:cBhvr>
                                    </p:animEffect>
                                  </p:childTnLst>
                                </p:cTn>
                              </p:par>
                              <p:par>
                                <p:cTn id="29" presetID="1" presetClass="entr" presetSubtype="0" fill="hold" nodeType="withEffect">
                                  <p:stCondLst>
                                    <p:cond delay="4200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42000"/>
                                  </p:stCondLst>
                                  <p:childTnLst>
                                    <p:set>
                                      <p:cBhvr>
                                        <p:cTn id="32" dur="1" fill="hold">
                                          <p:stCondLst>
                                            <p:cond delay="0"/>
                                          </p:stCondLst>
                                        </p:cTn>
                                        <p:tgtEl>
                                          <p:spTgt spid="58"/>
                                        </p:tgtEl>
                                        <p:attrNameLst>
                                          <p:attrName>style.visibility</p:attrName>
                                        </p:attrNameLst>
                                      </p:cBhvr>
                                      <p:to>
                                        <p:strVal val="visible"/>
                                      </p:to>
                                    </p:set>
                                  </p:childTnLst>
                                </p:cTn>
                              </p:par>
                              <p:par>
                                <p:cTn id="33" presetID="10" presetClass="entr" presetSubtype="0" fill="hold" grpId="0" nodeType="withEffect">
                                  <p:stCondLst>
                                    <p:cond delay="4800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4800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par>
                                <p:cTn id="39" presetID="10" presetClass="entr" presetSubtype="0" fill="hold" grpId="0" nodeType="withEffect">
                                  <p:stCondLst>
                                    <p:cond delay="4800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par>
                                <p:cTn id="42" presetID="10" presetClass="entr" presetSubtype="0" fill="hold" grpId="0" nodeType="withEffect">
                                  <p:stCondLst>
                                    <p:cond delay="4800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par>
                                <p:cTn id="45" presetID="10" presetClass="entr" presetSubtype="0" fill="hold" nodeType="withEffect">
                                  <p:stCondLst>
                                    <p:cond delay="4800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par>
                                <p:cTn id="48" presetID="10" presetClass="entr" presetSubtype="0" fill="hold" nodeType="withEffect">
                                  <p:stCondLst>
                                    <p:cond delay="4800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500"/>
                                        <p:tgtEl>
                                          <p:spTgt spid="64"/>
                                        </p:tgtEl>
                                      </p:cBhvr>
                                    </p:animEffect>
                                  </p:childTnLst>
                                </p:cTn>
                              </p:par>
                              <p:par>
                                <p:cTn id="51" presetID="10" presetClass="entr" presetSubtype="0" fill="hold" nodeType="withEffect">
                                  <p:stCondLst>
                                    <p:cond delay="5100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par>
                                <p:cTn id="54" presetID="10" presetClass="entr" presetSubtype="0" fill="hold" grpId="0" nodeType="withEffect">
                                  <p:stCondLst>
                                    <p:cond delay="5100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3000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par>
                                <p:cTn id="62" presetID="10" presetClass="entr" presetSubtype="0" fill="hold" nodeType="withEffect">
                                  <p:stCondLst>
                                    <p:cond delay="3000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par>
                                <p:cTn id="65" presetID="10" presetClass="entr" presetSubtype="0" fill="hold" grpId="0" nodeType="withEffect">
                                  <p:stCondLst>
                                    <p:cond delay="4200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500"/>
                                        <p:tgtEl>
                                          <p:spTgt spid="69"/>
                                        </p:tgtEl>
                                      </p:cBhvr>
                                    </p:animEffect>
                                  </p:childTnLst>
                                </p:cTn>
                              </p:par>
                              <p:par>
                                <p:cTn id="68" presetID="10" presetClass="entr" presetSubtype="0" fill="hold" nodeType="withEffect">
                                  <p:stCondLst>
                                    <p:cond delay="42000"/>
                                  </p:stCondLst>
                                  <p:childTnLst>
                                    <p:set>
                                      <p:cBhvr>
                                        <p:cTn id="69" dur="1" fill="hold">
                                          <p:stCondLst>
                                            <p:cond delay="0"/>
                                          </p:stCondLst>
                                        </p:cTn>
                                        <p:tgtEl>
                                          <p:spTgt spid="70"/>
                                        </p:tgtEl>
                                        <p:attrNameLst>
                                          <p:attrName>style.visibility</p:attrName>
                                        </p:attrNameLst>
                                      </p:cBhvr>
                                      <p:to>
                                        <p:strVal val="visible"/>
                                      </p:to>
                                    </p:set>
                                    <p:animEffect transition="in" filter="fade">
                                      <p:cBhvr>
                                        <p:cTn id="70" dur="800"/>
                                        <p:tgtEl>
                                          <p:spTgt spid="7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3900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nodeType="withEffect">
                                  <p:stCondLst>
                                    <p:cond delay="39000"/>
                                  </p:stCondLst>
                                  <p:childTnLst>
                                    <p:set>
                                      <p:cBhvr>
                                        <p:cTn id="77" dur="1" fill="hold">
                                          <p:stCondLst>
                                            <p:cond delay="0"/>
                                          </p:stCondLst>
                                        </p:cTn>
                                        <p:tgtEl>
                                          <p:spTgt spid="73"/>
                                        </p:tgtEl>
                                        <p:attrNameLst>
                                          <p:attrName>style.visibility</p:attrName>
                                        </p:attrNameLst>
                                      </p:cBhvr>
                                      <p:to>
                                        <p:strVal val="visible"/>
                                      </p:to>
                                    </p:set>
                                    <p:animEffect transition="in" filter="fade">
                                      <p:cBhvr>
                                        <p:cTn id="78" dur="500"/>
                                        <p:tgtEl>
                                          <p:spTgt spid="73"/>
                                        </p:tgtEl>
                                      </p:cBhvr>
                                    </p:animEffect>
                                  </p:childTnLst>
                                </p:cTn>
                              </p:par>
                              <p:par>
                                <p:cTn id="79" presetID="10" presetClass="entr" presetSubtype="0" fill="hold" grpId="0" nodeType="withEffect">
                                  <p:stCondLst>
                                    <p:cond delay="3900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200"/>
                                        <p:tgtEl>
                                          <p:spTgt spid="7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300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par>
                                <p:cTn id="87" presetID="10" presetClass="entr" presetSubtype="0" fill="hold" nodeType="withEffect">
                                  <p:stCondLst>
                                    <p:cond delay="3000"/>
                                  </p:stCondLst>
                                  <p:childTnLst>
                                    <p:set>
                                      <p:cBhvr>
                                        <p:cTn id="88" dur="1" fill="hold">
                                          <p:stCondLst>
                                            <p:cond delay="0"/>
                                          </p:stCondLst>
                                        </p:cTn>
                                        <p:tgtEl>
                                          <p:spTgt spid="89"/>
                                        </p:tgtEl>
                                        <p:attrNameLst>
                                          <p:attrName>style.visibility</p:attrName>
                                        </p:attrNameLst>
                                      </p:cBhvr>
                                      <p:to>
                                        <p:strVal val="visible"/>
                                      </p:to>
                                    </p:set>
                                    <p:animEffect transition="in" filter="fade">
                                      <p:cBhvr>
                                        <p:cTn id="89" dur="500"/>
                                        <p:tgtEl>
                                          <p:spTgt spid="89"/>
                                        </p:tgtEl>
                                      </p:cBhvr>
                                    </p:animEffect>
                                  </p:childTnLst>
                                </p:cTn>
                              </p:par>
                              <p:par>
                                <p:cTn id="90" presetID="10" presetClass="entr" presetSubtype="0" fill="hold" nodeType="withEffect">
                                  <p:stCondLst>
                                    <p:cond delay="3000"/>
                                  </p:stCondLst>
                                  <p:childTnLst>
                                    <p:set>
                                      <p:cBhvr>
                                        <p:cTn id="91" dur="1" fill="hold">
                                          <p:stCondLst>
                                            <p:cond delay="0"/>
                                          </p:stCondLst>
                                        </p:cTn>
                                        <p:tgtEl>
                                          <p:spTgt spid="84"/>
                                        </p:tgtEl>
                                        <p:attrNameLst>
                                          <p:attrName>style.visibility</p:attrName>
                                        </p:attrNameLst>
                                      </p:cBhvr>
                                      <p:to>
                                        <p:strVal val="visible"/>
                                      </p:to>
                                    </p:set>
                                    <p:animEffect transition="in" filter="fade">
                                      <p:cBhvr>
                                        <p:cTn id="92" dur="500"/>
                                        <p:tgtEl>
                                          <p:spTgt spid="84"/>
                                        </p:tgtEl>
                                      </p:cBhvr>
                                    </p:animEffect>
                                  </p:childTnLst>
                                </p:cTn>
                              </p:par>
                              <p:par>
                                <p:cTn id="93" presetID="10" presetClass="entr" presetSubtype="0" fill="hold" grpId="0" nodeType="withEffect">
                                  <p:stCondLst>
                                    <p:cond delay="3000"/>
                                  </p:stCondLst>
                                  <p:childTnLst>
                                    <p:set>
                                      <p:cBhvr>
                                        <p:cTn id="94" dur="1" fill="hold">
                                          <p:stCondLst>
                                            <p:cond delay="0"/>
                                          </p:stCondLst>
                                        </p:cTn>
                                        <p:tgtEl>
                                          <p:spTgt spid="83"/>
                                        </p:tgtEl>
                                        <p:attrNameLst>
                                          <p:attrName>style.visibility</p:attrName>
                                        </p:attrNameLst>
                                      </p:cBhvr>
                                      <p:to>
                                        <p:strVal val="visible"/>
                                      </p:to>
                                    </p:set>
                                    <p:animEffect transition="in" filter="fade">
                                      <p:cBhvr>
                                        <p:cTn id="95" dur="500"/>
                                        <p:tgtEl>
                                          <p:spTgt spid="83"/>
                                        </p:tgtEl>
                                      </p:cBhvr>
                                    </p:animEffect>
                                  </p:childTnLst>
                                </p:cTn>
                              </p:par>
                              <p:par>
                                <p:cTn id="96" presetID="10" presetClass="entr" presetSubtype="0" fill="hold" grpId="0" nodeType="withEffect">
                                  <p:stCondLst>
                                    <p:cond delay="3000"/>
                                  </p:stCondLst>
                                  <p:childTnLst>
                                    <p:set>
                                      <p:cBhvr>
                                        <p:cTn id="97" dur="1" fill="hold">
                                          <p:stCondLst>
                                            <p:cond delay="0"/>
                                          </p:stCondLst>
                                        </p:cTn>
                                        <p:tgtEl>
                                          <p:spTgt spid="87"/>
                                        </p:tgtEl>
                                        <p:attrNameLst>
                                          <p:attrName>style.visibility</p:attrName>
                                        </p:attrNameLst>
                                      </p:cBhvr>
                                      <p:to>
                                        <p:strVal val="visible"/>
                                      </p:to>
                                    </p:set>
                                    <p:animEffect transition="in" filter="fade">
                                      <p:cBhvr>
                                        <p:cTn id="98" dur="500"/>
                                        <p:tgtEl>
                                          <p:spTgt spid="8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600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500"/>
                                        <p:tgtEl>
                                          <p:spTgt spid="41"/>
                                        </p:tgtEl>
                                      </p:cBhvr>
                                    </p:animEffect>
                                  </p:childTnLst>
                                </p:cTn>
                              </p:par>
                              <p:par>
                                <p:cTn id="104" presetID="10" presetClass="entr" presetSubtype="0" fill="hold" nodeType="withEffect">
                                  <p:stCondLst>
                                    <p:cond delay="600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3" grpId="0" animBg="1"/>
      <p:bldP spid="54" grpId="0" animBg="1"/>
      <p:bldP spid="55" grpId="0" animBg="1"/>
      <p:bldP spid="58" grpId="0" animBg="1"/>
      <p:bldP spid="60" grpId="0" animBg="1"/>
      <p:bldP spid="61" grpId="0" animBg="1"/>
      <p:bldP spid="62" grpId="0" animBg="1"/>
      <p:bldP spid="65" grpId="0" animBg="1"/>
      <p:bldP spid="67" grpId="0" animBg="1"/>
      <p:bldP spid="69" grpId="0" animBg="1"/>
      <p:bldP spid="72" grpId="0" animBg="1"/>
      <p:bldP spid="83" grpId="0" animBg="1"/>
      <p:bldP spid="8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1633&quot;&gt;&lt;property id=&quot;20148&quot; value=&quot;5&quot;/&gt;&lt;property id=&quot;20300&quot; value=&quot;Slide 2&quot;/&gt;&lt;property id=&quot;20307&quot; value=&quot;281&quot;/&gt;&lt;/object&gt;&lt;object type=&quot;3&quot; unique_id=&quot;11634&quot;&gt;&lt;property id=&quot;20148&quot; value=&quot;5&quot;/&gt;&lt;property id=&quot;20300&quot; value=&quot;Slide 3&quot;/&gt;&lt;property id=&quot;20307&quot; value=&quot;307&quot;/&gt;&lt;/object&gt;&lt;object type=&quot;3&quot; unique_id=&quot;11635&quot;&gt;&lt;property id=&quot;20148&quot; value=&quot;5&quot;/&gt;&lt;property id=&quot;20300&quot; value=&quot;Slide 4&quot;/&gt;&lt;property id=&quot;20307&quot; value=&quot;300&quot;/&gt;&lt;/object&gt;&lt;object type=&quot;3&quot; unique_id=&quot;11636&quot;&gt;&lt;property id=&quot;20148&quot; value=&quot;5&quot;/&gt;&lt;property id=&quot;20300&quot; value=&quot;Slide 5&quot;/&gt;&lt;property id=&quot;20307&quot; value=&quot;299&quot;/&gt;&lt;/object&gt;&lt;object type=&quot;3&quot; unique_id=&quot;11637&quot;&gt;&lt;property id=&quot;20148&quot; value=&quot;5&quot;/&gt;&lt;property id=&quot;20300&quot; value=&quot;Slide 6&quot;/&gt;&lt;property id=&quot;20307&quot; value=&quot;302&quot;/&gt;&lt;/object&gt;&lt;object type=&quot;3&quot; unique_id=&quot;11638&quot;&gt;&lt;property id=&quot;20148&quot; value=&quot;5&quot;/&gt;&lt;property id=&quot;20300&quot; value=&quot;Slide 7&quot;/&gt;&lt;property id=&quot;20307&quot; value=&quot;303&quot;/&gt;&lt;/object&gt;&lt;object type=&quot;3&quot; unique_id=&quot;11639&quot;&gt;&lt;property id=&quot;20148&quot; value=&quot;5&quot;/&gt;&lt;property id=&quot;20300&quot; value=&quot;Slide 8&quot;/&gt;&lt;property id=&quot;20307&quot; value=&quot;306&quot;/&gt;&lt;/object&gt;&lt;object type=&quot;3&quot; unique_id=&quot;11688&quot;&gt;&lt;property id=&quot;20148&quot; value=&quot;5&quot;/&gt;&lt;property id=&quot;20300&quot; value=&quot;Slide 1&quot;/&gt;&lt;property id=&quot;20307&quot; value=&quot;308&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10280</TotalTime>
  <Words>828</Words>
  <Application>Microsoft Office PowerPoint</Application>
  <PresentationFormat>On-screen Show (4:3)</PresentationFormat>
  <Paragraphs>147</Paragraphs>
  <Slides>8</Slides>
  <Notes>7</Notes>
  <HiddenSlides>0</HiddenSlides>
  <MMClips>0</MMClip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PowerPointTemplateAE_2009_1217_NEW NEW Template</vt:lpstr>
      <vt:lpstr>1_Custom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Kristen Champion-Terrell</cp:lastModifiedBy>
  <cp:revision>166</cp:revision>
  <dcterms:created xsi:type="dcterms:W3CDTF">2010-01-04T14:07:12Z</dcterms:created>
  <dcterms:modified xsi:type="dcterms:W3CDTF">2014-05-22T09:32:35Z</dcterms:modified>
</cp:coreProperties>
</file>