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9" r:id="rId12"/>
    <p:sldId id="270" r:id="rId13"/>
    <p:sldId id="26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730" autoAdjust="0"/>
  </p:normalViewPr>
  <p:slideViewPr>
    <p:cSldViewPr snapToGrid="0">
      <p:cViewPr varScale="1">
        <p:scale>
          <a:sx n="80" d="100"/>
          <a:sy n="80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BF493-AE6F-4598-A6D9-2AA3BD69E664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4B7FD-2680-4757-8C07-6FE5C7EAD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0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4B7FD-2680-4757-8C07-6FE5C7EAD12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044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Acestea sunt </a:t>
            </a:r>
            <a:r>
              <a:rPr lang="ro-RO" dirty="0" err="1"/>
              <a:t>niste</a:t>
            </a:r>
            <a:r>
              <a:rPr lang="ro-RO" dirty="0"/>
              <a:t> metrici mai generice. </a:t>
            </a:r>
            <a:br>
              <a:rPr lang="ro-RO" dirty="0"/>
            </a:br>
            <a:r>
              <a:rPr lang="ro-RO" dirty="0"/>
              <a:t>Cel mai importat este cel de </a:t>
            </a:r>
            <a:r>
              <a:rPr lang="ro-RO" dirty="0" err="1"/>
              <a:t>hosting</a:t>
            </a:r>
            <a:r>
              <a:rPr lang="ro-RO" dirty="0"/>
              <a:t>, unde putem observa daca </a:t>
            </a:r>
            <a:r>
              <a:rPr lang="ro-RO" dirty="0" err="1"/>
              <a:t>pipeline-ul</a:t>
            </a:r>
            <a:r>
              <a:rPr lang="ro-RO" dirty="0"/>
              <a:t> de </a:t>
            </a:r>
            <a:r>
              <a:rPr lang="ro-RO" dirty="0" err="1"/>
              <a:t>deploy</a:t>
            </a:r>
            <a:r>
              <a:rPr lang="ro-RO" dirty="0"/>
              <a:t> din </a:t>
            </a:r>
            <a:r>
              <a:rPr lang="ro-RO" dirty="0" err="1"/>
              <a:t>GitHub</a:t>
            </a:r>
            <a:r>
              <a:rPr lang="ro-RO" dirty="0"/>
              <a:t> s-a executat cu succes si </a:t>
            </a:r>
            <a:r>
              <a:rPr lang="ro-RO" dirty="0" err="1"/>
              <a:t>cand</a:t>
            </a:r>
            <a:r>
              <a:rPr lang="ro-RO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4B7FD-2680-4757-8C07-6FE5C7EAD12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990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Aici </a:t>
            </a:r>
            <a:r>
              <a:rPr lang="ro-RO" dirty="0" err="1"/>
              <a:t>puteti</a:t>
            </a:r>
            <a:r>
              <a:rPr lang="ro-RO" dirty="0"/>
              <a:t> vedea metrici mai detaliate.</a:t>
            </a:r>
            <a:br>
              <a:rPr lang="ro-RO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4B7FD-2680-4757-8C07-6FE5C7EAD12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203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4B7FD-2680-4757-8C07-6FE5C7EAD12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404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4B7FD-2680-4757-8C07-6FE5C7EAD12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18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problemele</a:t>
            </a:r>
            <a:r>
              <a:rPr lang="en-GB" dirty="0"/>
              <a:t> de </a:t>
            </a:r>
            <a:r>
              <a:rPr lang="en-GB" dirty="0" err="1"/>
              <a:t>clasificare</a:t>
            </a:r>
            <a:r>
              <a:rPr lang="en-GB" dirty="0"/>
              <a:t>, o </a:t>
            </a:r>
            <a:r>
              <a:rPr lang="en-GB" dirty="0" err="1"/>
              <a:t>etichetă</a:t>
            </a:r>
            <a:r>
              <a:rPr lang="en-GB" dirty="0"/>
              <a:t> de </a:t>
            </a:r>
            <a:r>
              <a:rPr lang="en-GB" dirty="0" err="1"/>
              <a:t>clasă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atribuită</a:t>
            </a:r>
            <a:r>
              <a:rPr lang="en-GB" dirty="0"/>
              <a:t> pe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</a:t>
            </a:r>
            <a:r>
              <a:rPr lang="en-GB" dirty="0" err="1"/>
              <a:t>vot</a:t>
            </a:r>
            <a:r>
              <a:rPr lang="en-GB" dirty="0"/>
              <a:t> </a:t>
            </a:r>
            <a:r>
              <a:rPr lang="en-GB" dirty="0" err="1"/>
              <a:t>majoritar</a:t>
            </a:r>
            <a:r>
              <a:rPr lang="en-GB" dirty="0"/>
              <a:t>, </a:t>
            </a:r>
            <a:r>
              <a:rPr lang="en-GB" dirty="0" err="1"/>
              <a:t>adică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utilizată</a:t>
            </a:r>
            <a:r>
              <a:rPr lang="en-GB" dirty="0"/>
              <a:t> </a:t>
            </a:r>
            <a:r>
              <a:rPr lang="en-GB" dirty="0" err="1"/>
              <a:t>eticheta</a:t>
            </a:r>
            <a:r>
              <a:rPr lang="en-GB" dirty="0"/>
              <a:t> care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frecvent</a:t>
            </a:r>
            <a:r>
              <a:rPr lang="en-GB" dirty="0"/>
              <a:t> </a:t>
            </a:r>
            <a:r>
              <a:rPr lang="en-GB" dirty="0" err="1"/>
              <a:t>reprezentată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jurul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</a:t>
            </a:r>
            <a:r>
              <a:rPr lang="en-GB" dirty="0" err="1"/>
              <a:t>anumit</a:t>
            </a:r>
            <a:r>
              <a:rPr lang="en-GB" dirty="0"/>
              <a:t> </a:t>
            </a:r>
            <a:r>
              <a:rPr lang="en-GB" dirty="0" err="1"/>
              <a:t>punct</a:t>
            </a:r>
            <a:r>
              <a:rPr lang="en-GB" dirty="0"/>
              <a:t> de date.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timp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acest</a:t>
            </a:r>
            <a:r>
              <a:rPr lang="en-GB" dirty="0"/>
              <a:t> </a:t>
            </a:r>
            <a:r>
              <a:rPr lang="en-GB" dirty="0" err="1"/>
              <a:t>lucru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considerat</a:t>
            </a:r>
            <a:r>
              <a:rPr lang="en-GB" dirty="0"/>
              <a:t> din </a:t>
            </a:r>
            <a:r>
              <a:rPr lang="en-GB" dirty="0" err="1"/>
              <a:t>punct</a:t>
            </a:r>
            <a:r>
              <a:rPr lang="en-GB" dirty="0"/>
              <a:t> de </a:t>
            </a:r>
            <a:r>
              <a:rPr lang="en-GB" dirty="0" err="1"/>
              <a:t>vedere</a:t>
            </a:r>
            <a:r>
              <a:rPr lang="en-GB" dirty="0"/>
              <a:t> </a:t>
            </a:r>
            <a:r>
              <a:rPr lang="en-GB" dirty="0" err="1"/>
              <a:t>tehnic</a:t>
            </a:r>
            <a:r>
              <a:rPr lang="en-GB" dirty="0"/>
              <a:t> „</a:t>
            </a:r>
            <a:r>
              <a:rPr lang="en-GB" dirty="0" err="1"/>
              <a:t>vot</a:t>
            </a:r>
            <a:r>
              <a:rPr lang="en-GB" dirty="0"/>
              <a:t> cu </a:t>
            </a:r>
            <a:r>
              <a:rPr lang="en-GB" dirty="0" err="1"/>
              <a:t>pluralitate</a:t>
            </a:r>
            <a:r>
              <a:rPr lang="en-GB" dirty="0"/>
              <a:t>”, </a:t>
            </a:r>
            <a:r>
              <a:rPr lang="en-GB" dirty="0" err="1"/>
              <a:t>termenul</a:t>
            </a:r>
            <a:r>
              <a:rPr lang="en-GB" dirty="0"/>
              <a:t> „</a:t>
            </a:r>
            <a:r>
              <a:rPr lang="en-GB" dirty="0" err="1"/>
              <a:t>vot</a:t>
            </a:r>
            <a:r>
              <a:rPr lang="en-GB" dirty="0"/>
              <a:t> cu </a:t>
            </a:r>
            <a:r>
              <a:rPr lang="en-GB" dirty="0" err="1"/>
              <a:t>majoritate</a:t>
            </a:r>
            <a:r>
              <a:rPr lang="en-GB" dirty="0"/>
              <a:t>”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frecvent</a:t>
            </a:r>
            <a:r>
              <a:rPr lang="en-GB" dirty="0"/>
              <a:t> </a:t>
            </a:r>
            <a:r>
              <a:rPr lang="en-GB" dirty="0" err="1"/>
              <a:t>folosit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literatura</a:t>
            </a:r>
            <a:r>
              <a:rPr lang="en-GB" dirty="0"/>
              <a:t> de </a:t>
            </a:r>
            <a:r>
              <a:rPr lang="en-GB" dirty="0" err="1"/>
              <a:t>specialitate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Distincția</a:t>
            </a:r>
            <a:r>
              <a:rPr lang="en-GB" dirty="0"/>
              <a:t> </a:t>
            </a:r>
            <a:r>
              <a:rPr lang="en-GB" dirty="0" err="1"/>
              <a:t>dintre</a:t>
            </a:r>
            <a:r>
              <a:rPr lang="en-GB" dirty="0"/>
              <a:t> </a:t>
            </a:r>
            <a:r>
              <a:rPr lang="en-GB" dirty="0" err="1"/>
              <a:t>aceste</a:t>
            </a:r>
            <a:r>
              <a:rPr lang="en-GB" dirty="0"/>
              <a:t> </a:t>
            </a:r>
            <a:r>
              <a:rPr lang="en-GB" dirty="0" err="1"/>
              <a:t>terminologii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„</a:t>
            </a:r>
            <a:r>
              <a:rPr lang="en-GB" dirty="0" err="1"/>
              <a:t>votul</a:t>
            </a:r>
            <a:r>
              <a:rPr lang="en-GB" dirty="0"/>
              <a:t> cu </a:t>
            </a:r>
            <a:r>
              <a:rPr lang="en-GB" dirty="0" err="1"/>
              <a:t>majoritate</a:t>
            </a:r>
            <a:r>
              <a:rPr lang="en-GB" dirty="0"/>
              <a:t>” </a:t>
            </a:r>
            <a:r>
              <a:rPr lang="en-GB" dirty="0" err="1"/>
              <a:t>necesită</a:t>
            </a:r>
            <a:r>
              <a:rPr lang="en-GB" dirty="0"/>
              <a:t> din </a:t>
            </a:r>
            <a:r>
              <a:rPr lang="en-GB" dirty="0" err="1"/>
              <a:t>punct</a:t>
            </a:r>
            <a:r>
              <a:rPr lang="en-GB" dirty="0"/>
              <a:t> de </a:t>
            </a:r>
            <a:r>
              <a:rPr lang="en-GB" dirty="0" err="1"/>
              <a:t>vedere</a:t>
            </a:r>
            <a:r>
              <a:rPr lang="en-GB" dirty="0"/>
              <a:t> </a:t>
            </a:r>
            <a:r>
              <a:rPr lang="en-GB" dirty="0" err="1"/>
              <a:t>tehnic</a:t>
            </a:r>
            <a:r>
              <a:rPr lang="en-GB" dirty="0"/>
              <a:t> o </a:t>
            </a:r>
            <a:r>
              <a:rPr lang="en-GB" dirty="0" err="1"/>
              <a:t>majoritate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mare de 50%, care </a:t>
            </a:r>
            <a:r>
              <a:rPr lang="en-GB" dirty="0" err="1"/>
              <a:t>funcționează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primul</a:t>
            </a:r>
            <a:r>
              <a:rPr lang="en-GB" dirty="0"/>
              <a:t> </a:t>
            </a:r>
            <a:r>
              <a:rPr lang="en-GB" dirty="0" err="1"/>
              <a:t>rând</a:t>
            </a:r>
            <a:r>
              <a:rPr lang="en-GB" dirty="0"/>
              <a:t> </a:t>
            </a:r>
            <a:r>
              <a:rPr lang="en-GB" dirty="0" err="1"/>
              <a:t>atunci</a:t>
            </a:r>
            <a:r>
              <a:rPr lang="en-GB" dirty="0"/>
              <a:t> </a:t>
            </a:r>
            <a:r>
              <a:rPr lang="en-GB" dirty="0" err="1"/>
              <a:t>când</a:t>
            </a:r>
            <a:r>
              <a:rPr lang="en-GB" dirty="0"/>
              <a:t> </a:t>
            </a:r>
            <a:r>
              <a:rPr lang="en-GB" dirty="0" err="1"/>
              <a:t>există</a:t>
            </a:r>
            <a:r>
              <a:rPr lang="en-GB" dirty="0"/>
              <a:t> </a:t>
            </a:r>
            <a:r>
              <a:rPr lang="en-GB" dirty="0" err="1"/>
              <a:t>doar</a:t>
            </a:r>
            <a:r>
              <a:rPr lang="en-GB" dirty="0"/>
              <a:t> </a:t>
            </a:r>
            <a:r>
              <a:rPr lang="en-GB" dirty="0" err="1"/>
              <a:t>două</a:t>
            </a:r>
            <a:r>
              <a:rPr lang="en-GB" dirty="0"/>
              <a:t> </a:t>
            </a:r>
            <a:r>
              <a:rPr lang="en-GB" dirty="0" err="1"/>
              <a:t>categorii</a:t>
            </a:r>
            <a:r>
              <a:rPr lang="en-GB" dirty="0"/>
              <a:t>. </a:t>
            </a:r>
            <a:r>
              <a:rPr lang="en-GB" dirty="0" err="1"/>
              <a:t>Când</a:t>
            </a:r>
            <a:r>
              <a:rPr lang="en-GB" dirty="0"/>
              <a:t> </a:t>
            </a:r>
            <a:r>
              <a:rPr lang="en-GB" dirty="0" err="1"/>
              <a:t>aveți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clase</a:t>
            </a:r>
            <a:r>
              <a:rPr lang="en-GB" dirty="0"/>
              <a:t> - de ex. </a:t>
            </a:r>
            <a:r>
              <a:rPr lang="en-GB" dirty="0" err="1"/>
              <a:t>patru</a:t>
            </a:r>
            <a:r>
              <a:rPr lang="en-GB" dirty="0"/>
              <a:t> </a:t>
            </a:r>
            <a:r>
              <a:rPr lang="en-GB" dirty="0" err="1"/>
              <a:t>categorii</a:t>
            </a:r>
            <a:r>
              <a:rPr lang="en-GB" dirty="0"/>
              <a:t>, nu </a:t>
            </a:r>
            <a:r>
              <a:rPr lang="en-GB" dirty="0" err="1"/>
              <a:t>aveți</a:t>
            </a:r>
            <a:r>
              <a:rPr lang="en-GB" dirty="0"/>
              <a:t> </a:t>
            </a:r>
            <a:r>
              <a:rPr lang="en-GB" dirty="0" err="1"/>
              <a:t>neapărat</a:t>
            </a:r>
            <a:r>
              <a:rPr lang="en-GB" dirty="0"/>
              <a:t> </a:t>
            </a:r>
            <a:r>
              <a:rPr lang="en-GB" dirty="0" err="1"/>
              <a:t>nevoie</a:t>
            </a:r>
            <a:r>
              <a:rPr lang="en-GB" dirty="0"/>
              <a:t> de 50% din </a:t>
            </a:r>
            <a:r>
              <a:rPr lang="en-GB" dirty="0" err="1"/>
              <a:t>voturi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trage</a:t>
            </a:r>
            <a:r>
              <a:rPr lang="en-GB" dirty="0"/>
              <a:t> o </a:t>
            </a:r>
            <a:r>
              <a:rPr lang="en-GB" dirty="0" err="1"/>
              <a:t>concluzie</a:t>
            </a:r>
            <a:r>
              <a:rPr lang="en-GB" dirty="0"/>
              <a:t> </a:t>
            </a:r>
            <a:r>
              <a:rPr lang="en-GB" dirty="0" err="1"/>
              <a:t>despre</a:t>
            </a:r>
            <a:r>
              <a:rPr lang="en-GB" dirty="0"/>
              <a:t> o </a:t>
            </a:r>
            <a:r>
              <a:rPr lang="en-GB" dirty="0" err="1"/>
              <a:t>clasă</a:t>
            </a:r>
            <a:r>
              <a:rPr lang="en-GB" dirty="0"/>
              <a:t>; ai </a:t>
            </a:r>
            <a:r>
              <a:rPr lang="en-GB" dirty="0" err="1"/>
              <a:t>putea</a:t>
            </a:r>
            <a:r>
              <a:rPr lang="en-GB" dirty="0"/>
              <a:t> </a:t>
            </a:r>
            <a:r>
              <a:rPr lang="en-GB" dirty="0" err="1"/>
              <a:t>atribui</a:t>
            </a:r>
            <a:r>
              <a:rPr lang="en-GB" dirty="0"/>
              <a:t> o </a:t>
            </a:r>
            <a:r>
              <a:rPr lang="en-GB" dirty="0" err="1"/>
              <a:t>etichetă</a:t>
            </a:r>
            <a:r>
              <a:rPr lang="en-GB" dirty="0"/>
              <a:t> de </a:t>
            </a:r>
            <a:r>
              <a:rPr lang="en-GB" dirty="0" err="1"/>
              <a:t>clasă</a:t>
            </a:r>
            <a:r>
              <a:rPr lang="en-GB" dirty="0"/>
              <a:t> cu un </a:t>
            </a:r>
            <a:r>
              <a:rPr lang="en-GB" dirty="0" err="1"/>
              <a:t>vot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mare de 25%. </a:t>
            </a:r>
            <a:r>
              <a:rPr lang="en-GB" dirty="0" err="1"/>
              <a:t>Universitatea</a:t>
            </a:r>
            <a:r>
              <a:rPr lang="en-GB" dirty="0"/>
              <a:t> din Wisconsin-Madison </a:t>
            </a:r>
            <a:r>
              <a:rPr lang="en-GB" dirty="0" err="1"/>
              <a:t>rezumă</a:t>
            </a:r>
            <a:r>
              <a:rPr lang="en-GB" dirty="0"/>
              <a:t> bine </a:t>
            </a:r>
            <a:r>
              <a:rPr lang="en-GB" dirty="0" err="1"/>
              <a:t>acest</a:t>
            </a:r>
            <a:r>
              <a:rPr lang="en-GB" dirty="0"/>
              <a:t> </a:t>
            </a:r>
            <a:r>
              <a:rPr lang="en-GB" dirty="0" err="1"/>
              <a:t>lucru</a:t>
            </a:r>
            <a:r>
              <a:rPr lang="en-GB" dirty="0"/>
              <a:t> cu un </a:t>
            </a:r>
            <a:r>
              <a:rPr lang="en-GB" dirty="0" err="1"/>
              <a:t>exemplu</a:t>
            </a:r>
            <a:r>
              <a:rPr lang="en-GB" dirty="0"/>
              <a:t> </a:t>
            </a:r>
            <a:r>
              <a:rPr lang="en-GB" dirty="0" err="1"/>
              <a:t>aici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4B7FD-2680-4757-8C07-6FE5C7EAD12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9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4B7FD-2680-4757-8C07-6FE5C7EAD12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41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4B7FD-2680-4757-8C07-6FE5C7EAD12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309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4B7FD-2680-4757-8C07-6FE5C7EAD12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9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4B7FD-2680-4757-8C07-6FE5C7EAD12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30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4B7FD-2680-4757-8C07-6FE5C7EAD12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396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Modelul adopta </a:t>
            </a:r>
            <a:r>
              <a:rPr lang="en-GB" dirty="0"/>
              <a:t>o </a:t>
            </a:r>
            <a:r>
              <a:rPr lang="en-GB" dirty="0" err="1"/>
              <a:t>strategie</a:t>
            </a:r>
            <a:r>
              <a:rPr lang="en-GB" dirty="0"/>
              <a:t> de </a:t>
            </a:r>
            <a:r>
              <a:rPr lang="en-GB" dirty="0" err="1"/>
              <a:t>învățare</a:t>
            </a:r>
            <a:r>
              <a:rPr lang="en-GB" dirty="0"/>
              <a:t> </a:t>
            </a:r>
            <a:r>
              <a:rPr lang="en-GB" dirty="0" err="1"/>
              <a:t>continuă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ro-RO" dirty="0"/>
              <a:t> poate primi </a:t>
            </a:r>
            <a:r>
              <a:rPr lang="ro-RO" dirty="0" err="1"/>
              <a:t>oricand</a:t>
            </a:r>
            <a:r>
              <a:rPr lang="ro-RO" dirty="0"/>
              <a:t> date prin </a:t>
            </a:r>
            <a:r>
              <a:rPr lang="ro-RO" dirty="0" err="1"/>
              <a:t>endpoint-ul</a:t>
            </a:r>
            <a:r>
              <a:rPr lang="ro-RO" dirty="0"/>
              <a:t> specific.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4B7FD-2680-4757-8C07-6FE5C7EAD12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07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4B7FD-2680-4757-8C07-6FE5C7EAD12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75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7AD8F87-2EE2-45C9-BEA3-047F316CAD2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8FE00CA-2177-4797-A7AA-4F35B12E0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1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8F87-2EE2-45C9-BEA3-047F316CAD2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00CA-2177-4797-A7AA-4F35B12E0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0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AD8F87-2EE2-45C9-BEA3-047F316CAD2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FE00CA-2177-4797-A7AA-4F35B12E0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69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AD8F87-2EE2-45C9-BEA3-047F316CAD2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FE00CA-2177-4797-A7AA-4F35B12E021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6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AD8F87-2EE2-45C9-BEA3-047F316CAD2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FE00CA-2177-4797-A7AA-4F35B12E0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012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8F87-2EE2-45C9-BEA3-047F316CAD2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00CA-2177-4797-A7AA-4F35B12E0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636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8F87-2EE2-45C9-BEA3-047F316CAD2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00CA-2177-4797-A7AA-4F35B12E0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552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8F87-2EE2-45C9-BEA3-047F316CAD2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00CA-2177-4797-A7AA-4F35B12E0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774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AD8F87-2EE2-45C9-BEA3-047F316CAD2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FE00CA-2177-4797-A7AA-4F35B12E0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54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8F87-2EE2-45C9-BEA3-047F316CAD2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00CA-2177-4797-A7AA-4F35B12E0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0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AD8F87-2EE2-45C9-BEA3-047F316CAD2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FE00CA-2177-4797-A7AA-4F35B12E0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75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8F87-2EE2-45C9-BEA3-047F316CAD2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00CA-2177-4797-A7AA-4F35B12E0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8F87-2EE2-45C9-BEA3-047F316CAD2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00CA-2177-4797-A7AA-4F35B12E0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0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8F87-2EE2-45C9-BEA3-047F316CAD2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00CA-2177-4797-A7AA-4F35B12E0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31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8F87-2EE2-45C9-BEA3-047F316CAD2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00CA-2177-4797-A7AA-4F35B12E0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84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8F87-2EE2-45C9-BEA3-047F316CAD2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00CA-2177-4797-A7AA-4F35B12E0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34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8F87-2EE2-45C9-BEA3-047F316CAD2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00CA-2177-4797-A7AA-4F35B12E0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7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8F87-2EE2-45C9-BEA3-047F316CAD2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E00CA-2177-4797-A7AA-4F35B12E0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42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hareos/proiect-pp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6A3C-B17E-A741-1215-55E3A40EB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61194"/>
            <a:ext cx="9448800" cy="1825096"/>
          </a:xfrm>
        </p:spPr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celebritate</a:t>
            </a:r>
            <a:r>
              <a:rPr lang="en-US" dirty="0"/>
              <a:t> </a:t>
            </a:r>
            <a:r>
              <a:rPr lang="en-US" dirty="0" err="1"/>
              <a:t>esti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88C20-B40C-0E09-CE8A-F374D52EC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159163"/>
            <a:ext cx="10058400" cy="1825095"/>
          </a:xfrm>
        </p:spPr>
        <p:txBody>
          <a:bodyPr>
            <a:normAutofit/>
          </a:bodyPr>
          <a:lstStyle/>
          <a:p>
            <a:r>
              <a:rPr lang="en-US" dirty="0" err="1"/>
              <a:t>Dezvoltat</a:t>
            </a:r>
            <a:r>
              <a:rPr lang="en-US" dirty="0"/>
              <a:t> 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Simone Di Fonzo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Sebastian </a:t>
            </a:r>
            <a:r>
              <a:rPr lang="en-US" dirty="0" err="1"/>
              <a:t>Richiteanu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Draghici</a:t>
            </a:r>
            <a:r>
              <a:rPr lang="en-US" dirty="0"/>
              <a:t> Angel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96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6166-2BB7-5FC9-2824-7F115517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r>
              <a:rPr lang="ro-RO" dirty="0"/>
              <a:t> Clasificare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B3AD-4486-26D8-4B33-238DBD455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71287"/>
            <a:ext cx="10820400" cy="4049829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endParaRPr lang="en-GB" b="0" i="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7CE39-63E3-0307-580C-2E8D4C83B7AA}"/>
              </a:ext>
            </a:extLst>
          </p:cNvPr>
          <p:cNvSpPr txBox="1"/>
          <p:nvPr/>
        </p:nvSpPr>
        <p:spPr>
          <a:xfrm>
            <a:off x="5636794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FE1A46-1B16-0D5A-B99A-668C434E0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18" y="3248799"/>
            <a:ext cx="11202963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6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6166-2BB7-5FC9-2824-7F115517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Metrici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7CE39-63E3-0307-580C-2E8D4C83B7AA}"/>
              </a:ext>
            </a:extLst>
          </p:cNvPr>
          <p:cNvSpPr txBox="1"/>
          <p:nvPr/>
        </p:nvSpPr>
        <p:spPr>
          <a:xfrm>
            <a:off x="5636794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2F295-3080-9A40-DCFC-4EE1C2499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684422"/>
            <a:ext cx="6437701" cy="473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8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C7CE39-63E3-0307-580C-2E8D4C83B7AA}"/>
              </a:ext>
            </a:extLst>
          </p:cNvPr>
          <p:cNvSpPr txBox="1"/>
          <p:nvPr/>
        </p:nvSpPr>
        <p:spPr>
          <a:xfrm>
            <a:off x="5636794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2F0A6-7EDB-A756-DB2E-43CF4B723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30" y="1146145"/>
            <a:ext cx="12212460" cy="551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6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6166-2BB7-5FC9-2824-7F115517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Cod sursa si resurse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B3AD-4486-26D8-4B33-238DBD455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71287"/>
            <a:ext cx="10820400" cy="4049829"/>
          </a:xfrm>
        </p:spPr>
        <p:txBody>
          <a:bodyPr>
            <a:normAutofit/>
          </a:bodyPr>
          <a:lstStyle/>
          <a:p>
            <a:pPr fontAlgn="base"/>
            <a:endParaRPr lang="ro-RO" b="0" i="0" dirty="0">
              <a:effectLst/>
              <a:hlinkClick r:id="rId3"/>
            </a:endParaRPr>
          </a:p>
          <a:p>
            <a:pPr fontAlgn="base"/>
            <a:endParaRPr lang="ro-RO" dirty="0">
              <a:hlinkClick r:id="rId3"/>
            </a:endParaRPr>
          </a:p>
          <a:p>
            <a:pPr fontAlgn="base"/>
            <a:endParaRPr lang="ro-RO" b="0" i="0" dirty="0">
              <a:effectLst/>
              <a:hlinkClick r:id="rId3"/>
            </a:endParaRPr>
          </a:p>
          <a:p>
            <a:pPr fontAlgn="base"/>
            <a:r>
              <a:rPr lang="en-GB" b="0" i="0" dirty="0">
                <a:effectLst/>
                <a:hlinkClick r:id="rId3"/>
              </a:rPr>
              <a:t>https://github.com/Arthareos/proiect-ppc</a:t>
            </a:r>
            <a:endParaRPr lang="ro-RO" b="0" i="0" dirty="0">
              <a:effectLst/>
            </a:endParaRPr>
          </a:p>
          <a:p>
            <a:pPr fontAlgn="base"/>
            <a:r>
              <a:rPr lang="en-GB" b="0" i="0" dirty="0">
                <a:solidFill>
                  <a:srgbClr val="DCDDDE"/>
                </a:solidFill>
                <a:effectLst/>
              </a:rPr>
              <a:t>https://www.ibm.com/topics/kn</a:t>
            </a:r>
            <a:r>
              <a:rPr lang="ro-RO" dirty="0">
                <a:solidFill>
                  <a:srgbClr val="DCDDDE"/>
                </a:solidFill>
              </a:rPr>
              <a:t>n</a:t>
            </a:r>
            <a:endParaRPr lang="ro-RO" b="0" i="0" dirty="0">
              <a:effectLst/>
            </a:endParaRPr>
          </a:p>
          <a:p>
            <a:pPr fontAlgn="base"/>
            <a:r>
              <a:rPr lang="en-GB" b="0" i="0" dirty="0">
                <a:effectLst/>
              </a:rPr>
              <a:t>https://en.wikipedia.org/wiki/Firebase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7CE39-63E3-0307-580C-2E8D4C83B7AA}"/>
              </a:ext>
            </a:extLst>
          </p:cNvPr>
          <p:cNvSpPr txBox="1"/>
          <p:nvPr/>
        </p:nvSpPr>
        <p:spPr>
          <a:xfrm>
            <a:off x="5636794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37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B3AD-4486-26D8-4B33-238DBD455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71287"/>
            <a:ext cx="10820400" cy="4049829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ro-RO" sz="8800" b="0" i="0" dirty="0">
                <a:effectLst/>
              </a:rPr>
              <a:t>			</a:t>
            </a:r>
            <a:r>
              <a:rPr lang="ro-RO" sz="8800" b="0" i="0" dirty="0" err="1">
                <a:effectLst/>
              </a:rPr>
              <a:t>Multumim</a:t>
            </a:r>
            <a:r>
              <a:rPr lang="ro-RO" sz="8800" b="0" i="0" dirty="0">
                <a:effectLst/>
              </a:rPr>
              <a:t>!</a:t>
            </a:r>
            <a:endParaRPr lang="en-GB" sz="8800" b="0" i="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7CE39-63E3-0307-580C-2E8D4C83B7AA}"/>
              </a:ext>
            </a:extLst>
          </p:cNvPr>
          <p:cNvSpPr txBox="1"/>
          <p:nvPr/>
        </p:nvSpPr>
        <p:spPr>
          <a:xfrm>
            <a:off x="5636794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19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65C0-612F-71F8-C5D7-DFFBF6B9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463E-8FBE-3793-8F33-526847B8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 dirty="0">
                <a:effectLst/>
              </a:rPr>
              <a:t>K-Nearest </a:t>
            </a:r>
            <a:r>
              <a:rPr lang="en-GB" b="0" i="0" dirty="0" err="1">
                <a:effectLst/>
              </a:rPr>
              <a:t>Neighbors</a:t>
            </a:r>
            <a:r>
              <a:rPr lang="en-GB" b="0" i="0" dirty="0">
                <a:effectLst/>
              </a:rPr>
              <a:t> Algorithm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Algoritmul</a:t>
            </a:r>
            <a:r>
              <a:rPr lang="en-GB" dirty="0"/>
              <a:t> KNN </a:t>
            </a:r>
            <a:r>
              <a:rPr lang="en-GB" dirty="0" err="1"/>
              <a:t>este</a:t>
            </a:r>
            <a:r>
              <a:rPr lang="en-GB" dirty="0"/>
              <a:t> un </a:t>
            </a:r>
            <a:r>
              <a:rPr lang="en-GB" dirty="0" err="1"/>
              <a:t>clasificator</a:t>
            </a:r>
            <a:r>
              <a:rPr lang="en-GB" dirty="0"/>
              <a:t> de </a:t>
            </a:r>
            <a:r>
              <a:rPr lang="en-GB" dirty="0" err="1"/>
              <a:t>învățare</a:t>
            </a:r>
            <a:r>
              <a:rPr lang="en-GB" dirty="0"/>
              <a:t> </a:t>
            </a:r>
            <a:r>
              <a:rPr lang="en-GB" dirty="0" err="1"/>
              <a:t>supravegheat</a:t>
            </a:r>
            <a:r>
              <a:rPr lang="en-GB" dirty="0"/>
              <a:t>, </a:t>
            </a:r>
            <a:r>
              <a:rPr lang="en-GB" dirty="0" err="1"/>
              <a:t>neparametric</a:t>
            </a:r>
            <a:r>
              <a:rPr lang="en-GB" dirty="0"/>
              <a:t>, care </a:t>
            </a:r>
            <a:r>
              <a:rPr lang="en-GB" dirty="0" err="1"/>
              <a:t>utilizează</a:t>
            </a:r>
            <a:r>
              <a:rPr lang="en-GB" dirty="0"/>
              <a:t> </a:t>
            </a:r>
            <a:r>
              <a:rPr lang="en-GB" dirty="0" err="1"/>
              <a:t>proximitatea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face </a:t>
            </a:r>
            <a:r>
              <a:rPr lang="en-GB" dirty="0" err="1"/>
              <a:t>clasificări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predicții</a:t>
            </a:r>
            <a:r>
              <a:rPr lang="en-GB" dirty="0"/>
              <a:t> </a:t>
            </a:r>
            <a:r>
              <a:rPr lang="en-GB" dirty="0" err="1"/>
              <a:t>despre</a:t>
            </a:r>
            <a:r>
              <a:rPr lang="en-GB" dirty="0"/>
              <a:t> </a:t>
            </a:r>
            <a:r>
              <a:rPr lang="en-GB" dirty="0" err="1"/>
              <a:t>gruparea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</a:t>
            </a:r>
            <a:r>
              <a:rPr lang="en-GB" dirty="0" err="1"/>
              <a:t>punct</a:t>
            </a:r>
            <a:r>
              <a:rPr lang="en-GB" dirty="0"/>
              <a:t> de date individual. </a:t>
            </a:r>
            <a:r>
              <a:rPr lang="en-GB" dirty="0" err="1"/>
              <a:t>Deși</a:t>
            </a:r>
            <a:r>
              <a:rPr lang="en-GB" dirty="0"/>
              <a:t> </a:t>
            </a:r>
            <a:r>
              <a:rPr lang="en-GB" dirty="0" err="1"/>
              <a:t>poate</a:t>
            </a:r>
            <a:r>
              <a:rPr lang="en-GB" dirty="0"/>
              <a:t> fi </a:t>
            </a:r>
            <a:r>
              <a:rPr lang="en-GB" dirty="0" err="1"/>
              <a:t>folosit</a:t>
            </a:r>
            <a:r>
              <a:rPr lang="en-GB" dirty="0"/>
              <a:t> fie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probleme</a:t>
            </a:r>
            <a:r>
              <a:rPr lang="en-GB" dirty="0"/>
              <a:t> de </a:t>
            </a:r>
            <a:r>
              <a:rPr lang="en-GB" dirty="0" err="1"/>
              <a:t>regresie</a:t>
            </a:r>
            <a:r>
              <a:rPr lang="en-GB" dirty="0"/>
              <a:t>, fie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probleme</a:t>
            </a:r>
            <a:r>
              <a:rPr lang="en-GB" dirty="0"/>
              <a:t> de </a:t>
            </a:r>
            <a:r>
              <a:rPr lang="en-GB" dirty="0" err="1"/>
              <a:t>clasificare</a:t>
            </a:r>
            <a:r>
              <a:rPr lang="en-GB" dirty="0"/>
              <a:t>, </a:t>
            </a:r>
            <a:r>
              <a:rPr lang="en-GB" dirty="0" err="1"/>
              <a:t>este</a:t>
            </a:r>
            <a:r>
              <a:rPr lang="en-GB" dirty="0"/>
              <a:t> de </a:t>
            </a:r>
            <a:r>
              <a:rPr lang="en-GB" dirty="0" err="1"/>
              <a:t>obicei</a:t>
            </a:r>
            <a:r>
              <a:rPr lang="en-GB" dirty="0"/>
              <a:t> </a:t>
            </a:r>
            <a:r>
              <a:rPr lang="en-GB" dirty="0" err="1"/>
              <a:t>folosit</a:t>
            </a:r>
            <a:r>
              <a:rPr lang="en-GB" dirty="0"/>
              <a:t> ca </a:t>
            </a:r>
            <a:r>
              <a:rPr lang="en-GB" dirty="0" err="1"/>
              <a:t>algoritm</a:t>
            </a:r>
            <a:r>
              <a:rPr lang="en-GB" dirty="0"/>
              <a:t> de </a:t>
            </a:r>
            <a:r>
              <a:rPr lang="en-GB" dirty="0" err="1"/>
              <a:t>clasificare</a:t>
            </a:r>
            <a:r>
              <a:rPr lang="en-GB" dirty="0"/>
              <a:t>, </a:t>
            </a:r>
            <a:r>
              <a:rPr lang="en-GB" dirty="0" err="1"/>
              <a:t>pornind</a:t>
            </a:r>
            <a:r>
              <a:rPr lang="en-GB" dirty="0"/>
              <a:t> de la </a:t>
            </a:r>
            <a:r>
              <a:rPr lang="en-GB" dirty="0" err="1"/>
              <a:t>presupunerea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</a:t>
            </a:r>
            <a:r>
              <a:rPr lang="en-GB" dirty="0" err="1"/>
              <a:t>puncte</a:t>
            </a:r>
            <a:r>
              <a:rPr lang="en-GB" dirty="0"/>
              <a:t> </a:t>
            </a:r>
            <a:r>
              <a:rPr lang="en-GB" dirty="0" err="1"/>
              <a:t>similare</a:t>
            </a:r>
            <a:r>
              <a:rPr lang="en-GB" dirty="0"/>
              <a:t> pot fi </a:t>
            </a:r>
            <a:r>
              <a:rPr lang="en-GB" dirty="0" err="1"/>
              <a:t>găsite</a:t>
            </a:r>
            <a:r>
              <a:rPr lang="en-GB" dirty="0"/>
              <a:t> </a:t>
            </a:r>
            <a:r>
              <a:rPr lang="en-GB" dirty="0" err="1"/>
              <a:t>unul</a:t>
            </a:r>
            <a:r>
              <a:rPr lang="en-GB" dirty="0"/>
              <a:t> </a:t>
            </a:r>
            <a:r>
              <a:rPr lang="en-GB" dirty="0" err="1"/>
              <a:t>lângă</a:t>
            </a:r>
            <a:r>
              <a:rPr lang="en-GB" dirty="0"/>
              <a:t> </a:t>
            </a:r>
            <a:r>
              <a:rPr lang="en-GB" dirty="0" err="1"/>
              <a:t>celălalt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755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6166-2BB7-5FC9-2824-7F115517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4B9A9-EEAB-B24F-7E85-4033C58E0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36294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1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6166-2BB7-5FC9-2824-7F115517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DEB3AD-4486-26D8-4B33-238DBD4553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471287"/>
                <a:ext cx="10820400" cy="4049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dirty="0" err="1"/>
                  <a:t>Problemele</a:t>
                </a:r>
                <a:r>
                  <a:rPr lang="en-GB" dirty="0"/>
                  <a:t> de </a:t>
                </a:r>
                <a:r>
                  <a:rPr lang="en-GB" dirty="0" err="1"/>
                  <a:t>regresie</a:t>
                </a:r>
                <a:r>
                  <a:rPr lang="en-GB" dirty="0"/>
                  <a:t> </a:t>
                </a:r>
                <a:r>
                  <a:rPr lang="en-GB" dirty="0" err="1"/>
                  <a:t>utilizează</a:t>
                </a:r>
                <a:r>
                  <a:rPr lang="en-GB" dirty="0"/>
                  <a:t> un concept similar cu </a:t>
                </a:r>
                <a:r>
                  <a:rPr lang="en-GB" dirty="0" err="1"/>
                  <a:t>cel</a:t>
                </a:r>
                <a:r>
                  <a:rPr lang="en-GB" dirty="0"/>
                  <a:t> al </a:t>
                </a:r>
                <a:r>
                  <a:rPr lang="en-GB" dirty="0" err="1"/>
                  <a:t>problemei</a:t>
                </a:r>
                <a:r>
                  <a:rPr lang="en-GB" dirty="0"/>
                  <a:t> de </a:t>
                </a:r>
                <a:r>
                  <a:rPr lang="en-GB" dirty="0" err="1"/>
                  <a:t>clasificare</a:t>
                </a:r>
                <a:r>
                  <a:rPr lang="en-GB" dirty="0"/>
                  <a:t>, </a:t>
                </a:r>
                <a:r>
                  <a:rPr lang="en-GB" dirty="0" err="1"/>
                  <a:t>dar</a:t>
                </a:r>
                <a:r>
                  <a:rPr lang="en-GB" dirty="0"/>
                  <a:t> </a:t>
                </a:r>
                <a:r>
                  <a:rPr lang="en-GB" dirty="0" err="1"/>
                  <a:t>în</a:t>
                </a:r>
                <a:r>
                  <a:rPr lang="en-GB" dirty="0"/>
                  <a:t> </a:t>
                </a:r>
                <a:r>
                  <a:rPr lang="en-GB" dirty="0" err="1"/>
                  <a:t>acest</a:t>
                </a:r>
                <a:r>
                  <a:rPr lang="en-GB" dirty="0"/>
                  <a:t> </a:t>
                </a:r>
                <a:r>
                  <a:rPr lang="en-GB" dirty="0" err="1"/>
                  <a:t>caz</a:t>
                </a:r>
                <a:r>
                  <a:rPr lang="en-GB" dirty="0"/>
                  <a:t>, media </a:t>
                </a:r>
                <a:r>
                  <a:rPr lang="en-GB" dirty="0" err="1"/>
                  <a:t>celor</a:t>
                </a:r>
                <a:r>
                  <a:rPr lang="en-GB" dirty="0"/>
                  <a:t> </a:t>
                </a:r>
                <a:r>
                  <a:rPr lang="en-GB" dirty="0" err="1"/>
                  <a:t>mai</a:t>
                </a:r>
                <a:r>
                  <a:rPr lang="en-GB" dirty="0"/>
                  <a:t> </a:t>
                </a:r>
                <a:r>
                  <a:rPr lang="en-GB" dirty="0" err="1"/>
                  <a:t>apropiați</a:t>
                </a:r>
                <a:r>
                  <a:rPr lang="en-GB" dirty="0"/>
                  <a:t> k </a:t>
                </a:r>
                <a:r>
                  <a:rPr lang="en-GB" dirty="0" err="1"/>
                  <a:t>vecini</a:t>
                </a:r>
                <a:r>
                  <a:rPr lang="en-GB" dirty="0"/>
                  <a:t> </a:t>
                </a:r>
                <a:r>
                  <a:rPr lang="en-GB" dirty="0" err="1"/>
                  <a:t>este</a:t>
                </a:r>
                <a:r>
                  <a:rPr lang="en-GB" dirty="0"/>
                  <a:t> </a:t>
                </a:r>
                <a:r>
                  <a:rPr lang="en-GB" dirty="0" err="1"/>
                  <a:t>luată</a:t>
                </a:r>
                <a:r>
                  <a:rPr lang="en-GB" dirty="0"/>
                  <a:t> </a:t>
                </a:r>
                <a:r>
                  <a:rPr lang="en-GB" dirty="0" err="1"/>
                  <a:t>în</a:t>
                </a:r>
                <a:r>
                  <a:rPr lang="en-GB" dirty="0"/>
                  <a:t> </a:t>
                </a:r>
                <a:r>
                  <a:rPr lang="en-GB" dirty="0" err="1"/>
                  <a:t>considerare</a:t>
                </a:r>
                <a:r>
                  <a:rPr lang="en-GB" dirty="0"/>
                  <a:t> </a:t>
                </a:r>
                <a:r>
                  <a:rPr lang="en-GB" dirty="0" err="1"/>
                  <a:t>pentru</a:t>
                </a:r>
                <a:r>
                  <a:rPr lang="en-GB" dirty="0"/>
                  <a:t> a face o </a:t>
                </a:r>
                <a:r>
                  <a:rPr lang="en-GB" dirty="0" err="1"/>
                  <a:t>predicție</a:t>
                </a:r>
                <a:r>
                  <a:rPr lang="en-GB" dirty="0"/>
                  <a:t> cu </a:t>
                </a:r>
                <a:r>
                  <a:rPr lang="en-GB" dirty="0" err="1"/>
                  <a:t>privire</a:t>
                </a:r>
                <a:r>
                  <a:rPr lang="en-GB" dirty="0"/>
                  <a:t> la o </a:t>
                </a:r>
                <a:r>
                  <a:rPr lang="en-GB" dirty="0" err="1"/>
                  <a:t>clasificare</a:t>
                </a:r>
                <a:r>
                  <a:rPr lang="en-GB" dirty="0"/>
                  <a:t>. </a:t>
                </a:r>
                <a:r>
                  <a:rPr lang="en-GB" dirty="0" err="1"/>
                  <a:t>Principala</a:t>
                </a:r>
                <a:r>
                  <a:rPr lang="en-GB" dirty="0"/>
                  <a:t> </a:t>
                </a:r>
                <a:r>
                  <a:rPr lang="en-GB" dirty="0" err="1"/>
                  <a:t>distincție</a:t>
                </a:r>
                <a:r>
                  <a:rPr lang="en-GB" dirty="0"/>
                  <a:t> </a:t>
                </a:r>
                <a:r>
                  <a:rPr lang="en-GB" dirty="0" err="1"/>
                  <a:t>este</a:t>
                </a:r>
                <a:r>
                  <a:rPr lang="en-GB" dirty="0"/>
                  <a:t> </a:t>
                </a:r>
                <a:r>
                  <a:rPr lang="en-GB" dirty="0" err="1"/>
                  <a:t>că</a:t>
                </a:r>
                <a:r>
                  <a:rPr lang="en-GB" dirty="0"/>
                  <a:t> </a:t>
                </a:r>
                <a:r>
                  <a:rPr lang="en-GB" dirty="0" err="1"/>
                  <a:t>clasificarea</a:t>
                </a:r>
                <a:r>
                  <a:rPr lang="en-GB" dirty="0"/>
                  <a:t> </a:t>
                </a:r>
                <a:r>
                  <a:rPr lang="en-GB" dirty="0" err="1"/>
                  <a:t>este</a:t>
                </a:r>
                <a:r>
                  <a:rPr lang="en-GB" dirty="0"/>
                  <a:t> </a:t>
                </a:r>
                <a:r>
                  <a:rPr lang="en-GB" dirty="0" err="1"/>
                  <a:t>utilizată</a:t>
                </a:r>
                <a:r>
                  <a:rPr lang="en-GB" dirty="0"/>
                  <a:t> </a:t>
                </a:r>
                <a:r>
                  <a:rPr lang="en-GB" dirty="0" err="1"/>
                  <a:t>pentru</a:t>
                </a:r>
                <a:r>
                  <a:rPr lang="en-GB" dirty="0"/>
                  <a:t> </a:t>
                </a:r>
                <a:r>
                  <a:rPr lang="en-GB" dirty="0" err="1"/>
                  <a:t>valori</a:t>
                </a:r>
                <a:r>
                  <a:rPr lang="en-GB" dirty="0"/>
                  <a:t> discrete, </a:t>
                </a:r>
                <a:r>
                  <a:rPr lang="en-GB" dirty="0" err="1"/>
                  <a:t>în</a:t>
                </a:r>
                <a:r>
                  <a:rPr lang="en-GB" dirty="0"/>
                  <a:t> </a:t>
                </a:r>
                <a:r>
                  <a:rPr lang="en-GB" dirty="0" err="1"/>
                  <a:t>timp</a:t>
                </a:r>
                <a:r>
                  <a:rPr lang="en-GB" dirty="0"/>
                  <a:t> </a:t>
                </a:r>
                <a:r>
                  <a:rPr lang="en-GB" dirty="0" err="1"/>
                  <a:t>ce</a:t>
                </a:r>
                <a:r>
                  <a:rPr lang="en-GB" dirty="0"/>
                  <a:t> </a:t>
                </a:r>
                <a:r>
                  <a:rPr lang="en-GB" dirty="0" err="1"/>
                  <a:t>regresia</a:t>
                </a:r>
                <a:r>
                  <a:rPr lang="en-GB" dirty="0"/>
                  <a:t> </a:t>
                </a:r>
                <a:r>
                  <a:rPr lang="en-GB" dirty="0" err="1"/>
                  <a:t>este</a:t>
                </a:r>
                <a:r>
                  <a:rPr lang="en-GB" dirty="0"/>
                  <a:t> </a:t>
                </a:r>
                <a:r>
                  <a:rPr lang="en-GB" dirty="0" err="1"/>
                  <a:t>utilizată</a:t>
                </a:r>
                <a:r>
                  <a:rPr lang="en-GB" dirty="0"/>
                  <a:t> </a:t>
                </a:r>
                <a:r>
                  <a:rPr lang="en-GB" dirty="0" err="1"/>
                  <a:t>pentru</a:t>
                </a:r>
                <a:r>
                  <a:rPr lang="en-GB" dirty="0"/>
                  <a:t> </a:t>
                </a:r>
                <a:r>
                  <a:rPr lang="en-GB" dirty="0" err="1"/>
                  <a:t>valori</a:t>
                </a:r>
                <a:r>
                  <a:rPr lang="en-GB" dirty="0"/>
                  <a:t> continue. Cu </a:t>
                </a:r>
                <a:r>
                  <a:rPr lang="en-GB" dirty="0" err="1"/>
                  <a:t>toate</a:t>
                </a:r>
                <a:r>
                  <a:rPr lang="en-GB" dirty="0"/>
                  <a:t> </a:t>
                </a:r>
                <a:r>
                  <a:rPr lang="en-GB" dirty="0" err="1"/>
                  <a:t>acestea</a:t>
                </a:r>
                <a:r>
                  <a:rPr lang="en-GB" dirty="0"/>
                  <a:t>, </a:t>
                </a:r>
                <a:r>
                  <a:rPr lang="en-GB" dirty="0" err="1"/>
                  <a:t>înainte</a:t>
                </a:r>
                <a:r>
                  <a:rPr lang="en-GB" dirty="0"/>
                  <a:t> de a se </a:t>
                </a:r>
                <a:r>
                  <a:rPr lang="en-GB" dirty="0" err="1"/>
                  <a:t>putea</a:t>
                </a:r>
                <a:r>
                  <a:rPr lang="en-GB" dirty="0"/>
                  <a:t> face o </a:t>
                </a:r>
                <a:r>
                  <a:rPr lang="en-GB" dirty="0" err="1"/>
                  <a:t>clasificare</a:t>
                </a:r>
                <a:r>
                  <a:rPr lang="en-GB" dirty="0"/>
                  <a:t>, </a:t>
                </a:r>
                <a:r>
                  <a:rPr lang="en-GB" dirty="0" err="1"/>
                  <a:t>trebuie</a:t>
                </a:r>
                <a:r>
                  <a:rPr lang="en-GB" dirty="0"/>
                  <a:t> </a:t>
                </a:r>
                <a:r>
                  <a:rPr lang="en-GB" dirty="0" err="1"/>
                  <a:t>definită</a:t>
                </a:r>
                <a:r>
                  <a:rPr lang="en-GB" dirty="0"/>
                  <a:t> </a:t>
                </a:r>
                <a:r>
                  <a:rPr lang="en-GB" dirty="0" err="1"/>
                  <a:t>distanța</a:t>
                </a:r>
                <a:r>
                  <a:rPr lang="en-GB" dirty="0"/>
                  <a:t>. </a:t>
                </a:r>
                <a:r>
                  <a:rPr lang="en-GB" dirty="0" err="1"/>
                  <a:t>Distanța</a:t>
                </a:r>
                <a:r>
                  <a:rPr lang="en-GB" dirty="0"/>
                  <a:t> </a:t>
                </a:r>
                <a:r>
                  <a:rPr lang="en-GB" dirty="0" err="1"/>
                  <a:t>euclidiană</a:t>
                </a:r>
                <a:r>
                  <a:rPr lang="en-GB" dirty="0"/>
                  <a:t> </a:t>
                </a:r>
                <a:r>
                  <a:rPr lang="en-GB" dirty="0" err="1"/>
                  <a:t>este</a:t>
                </a:r>
                <a:r>
                  <a:rPr lang="en-GB" dirty="0"/>
                  <a:t> </a:t>
                </a:r>
                <a:r>
                  <a:rPr lang="en-GB" dirty="0" err="1"/>
                  <a:t>cea</a:t>
                </a:r>
                <a:r>
                  <a:rPr lang="en-GB" dirty="0"/>
                  <a:t> </a:t>
                </a:r>
                <a:r>
                  <a:rPr lang="en-GB" dirty="0" err="1"/>
                  <a:t>mai</a:t>
                </a:r>
                <a:r>
                  <a:rPr lang="en-GB" dirty="0"/>
                  <a:t> </a:t>
                </a:r>
                <a:r>
                  <a:rPr lang="en-GB" dirty="0" err="1"/>
                  <a:t>frecvent</a:t>
                </a:r>
                <a:r>
                  <a:rPr lang="en-GB" dirty="0"/>
                  <a:t> </a:t>
                </a:r>
                <a:r>
                  <a:rPr lang="en-GB" dirty="0" err="1"/>
                  <a:t>utilizată</a:t>
                </a:r>
                <a:r>
                  <a:rPr lang="en-GB" dirty="0"/>
                  <a:t>.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/>
                        <m:t>𝑑</m:t>
                      </m:r>
                      <m:d>
                        <m:dPr>
                          <m:ctrlPr>
                            <a:rPr lang="en-US" b="0" i="1" smtClean="0"/>
                          </m:ctrlPr>
                        </m:dPr>
                        <m:e>
                          <m:r>
                            <a:rPr lang="en-US" b="0" i="1" smtClean="0"/>
                            <m:t>𝑥</m:t>
                          </m:r>
                          <m:r>
                            <a:rPr lang="en-US" b="0" i="1" smtClean="0"/>
                            <m:t>,</m:t>
                          </m:r>
                          <m:r>
                            <a:rPr lang="en-US" b="0" i="1" smtClean="0"/>
                            <m:t>𝑦</m:t>
                          </m:r>
                        </m:e>
                      </m:d>
                      <m:r>
                        <a:rPr lang="en-US" b="0" i="1" smtClean="0"/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/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/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/>
                                <m:t>𝑖</m:t>
                              </m:r>
                              <m:r>
                                <a:rPr lang="en-US" b="0" i="1" smtClean="0"/>
                                <m:t>=1</m:t>
                              </m:r>
                            </m:sub>
                            <m:sup>
                              <m:r>
                                <a:rPr lang="en-US" b="0" i="1" smtClean="0"/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/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/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/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/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/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/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/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DEB3AD-4486-26D8-4B33-238DBD455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471287"/>
                <a:ext cx="10820400" cy="4049829"/>
              </a:xfrm>
              <a:blipFill>
                <a:blip r:embed="rId3"/>
                <a:stretch>
                  <a:fillRect l="-732" t="-1805" r="-1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0C7CE39-63E3-0307-580C-2E8D4C83B7AA}"/>
              </a:ext>
            </a:extLst>
          </p:cNvPr>
          <p:cNvSpPr txBox="1"/>
          <p:nvPr/>
        </p:nvSpPr>
        <p:spPr>
          <a:xfrm>
            <a:off x="5636794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36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6166-2BB7-5FC9-2824-7F115517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B3AD-4486-26D8-4B33-238DBD455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71287"/>
            <a:ext cx="10820400" cy="4049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	De asemenea, merită menționat faptul că algoritmul KNN face </a:t>
            </a:r>
            <a:r>
              <a:rPr lang="en-GB" dirty="0" err="1"/>
              <a:t>parte</a:t>
            </a:r>
            <a:r>
              <a:rPr lang="en-GB" dirty="0"/>
              <a:t> </a:t>
            </a:r>
            <a:r>
              <a:rPr lang="en-GB" dirty="0" err="1"/>
              <a:t>dintr</a:t>
            </a:r>
            <a:r>
              <a:rPr lang="en-GB" dirty="0"/>
              <a:t>-o familie de modele de "învățare leneșă", ceea ce înseamnă că acesta stochează doar un set de date de instruire în loc să treacă printr-o etapă de instruire.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Așadar</a:t>
            </a:r>
            <a:r>
              <a:rPr lang="en-GB" dirty="0"/>
              <a:t>, </a:t>
            </a:r>
            <a:r>
              <a:rPr lang="en-GB" dirty="0" err="1"/>
              <a:t>acest</a:t>
            </a:r>
            <a:r>
              <a:rPr lang="en-GB" dirty="0"/>
              <a:t> </a:t>
            </a:r>
            <a:r>
              <a:rPr lang="en-GB" dirty="0" err="1"/>
              <a:t>lucru</a:t>
            </a:r>
            <a:r>
              <a:rPr lang="en-GB" dirty="0"/>
              <a:t> </a:t>
            </a:r>
            <a:r>
              <a:rPr lang="en-GB" dirty="0" err="1"/>
              <a:t>înseamnă</a:t>
            </a:r>
            <a:r>
              <a:rPr lang="en-GB" dirty="0"/>
              <a:t> că toate calculele au loc atunci când se realizează o clasificare sau o predicție. Deoarece se bazează în mare măsură pe memorie pentru a stoca toate datele de instruire, se mai numește și metodă de învățare bazată pe instanțe sau pe </a:t>
            </a:r>
            <a:r>
              <a:rPr lang="en-GB" dirty="0" err="1"/>
              <a:t>memorie</a:t>
            </a:r>
            <a:r>
              <a:rPr lang="en-GB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7CE39-63E3-0307-580C-2E8D4C83B7AA}"/>
              </a:ext>
            </a:extLst>
          </p:cNvPr>
          <p:cNvSpPr txBox="1"/>
          <p:nvPr/>
        </p:nvSpPr>
        <p:spPr>
          <a:xfrm>
            <a:off x="5636794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44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6166-2BB7-5FC9-2824-7F115517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B3AD-4486-26D8-4B33-238DBD455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71287"/>
            <a:ext cx="10820400" cy="4049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	Firebase </a:t>
            </a:r>
            <a:r>
              <a:rPr lang="en-GB" dirty="0" err="1"/>
              <a:t>este</a:t>
            </a:r>
            <a:r>
              <a:rPr lang="en-GB" dirty="0"/>
              <a:t> un set de </a:t>
            </a:r>
            <a:r>
              <a:rPr lang="en-GB" dirty="0" err="1"/>
              <a:t>servicii</a:t>
            </a:r>
            <a:r>
              <a:rPr lang="en-GB" dirty="0"/>
              <a:t> de </a:t>
            </a:r>
            <a:r>
              <a:rPr lang="en-GB" dirty="0" err="1"/>
              <a:t>găzduire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orice</a:t>
            </a:r>
            <a:r>
              <a:rPr lang="en-GB" dirty="0"/>
              <a:t> tip de </a:t>
            </a:r>
            <a:r>
              <a:rPr lang="en-GB" dirty="0" err="1"/>
              <a:t>aplicație</a:t>
            </a:r>
            <a:r>
              <a:rPr lang="en-GB" dirty="0"/>
              <a:t> (Android, iOS, </a:t>
            </a:r>
            <a:r>
              <a:rPr lang="en-GB" dirty="0" err="1"/>
              <a:t>Javascript</a:t>
            </a:r>
            <a:r>
              <a:rPr lang="en-GB" dirty="0"/>
              <a:t>, Node.js, Java, Unity, PHP, C++ ...). </a:t>
            </a:r>
            <a:r>
              <a:rPr lang="en-GB" dirty="0" err="1"/>
              <a:t>Acesta</a:t>
            </a:r>
            <a:r>
              <a:rPr lang="en-GB" dirty="0"/>
              <a:t> </a:t>
            </a:r>
            <a:r>
              <a:rPr lang="en-GB" dirty="0" err="1"/>
              <a:t>oferă</a:t>
            </a:r>
            <a:r>
              <a:rPr lang="en-GB" dirty="0"/>
              <a:t> </a:t>
            </a:r>
            <a:r>
              <a:rPr lang="en-GB" dirty="0" err="1"/>
              <a:t>găzduire</a:t>
            </a:r>
            <a:r>
              <a:rPr lang="en-GB" dirty="0"/>
              <a:t> NoSQL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timp</a:t>
            </a:r>
            <a:r>
              <a:rPr lang="en-GB" dirty="0"/>
              <a:t> real a </a:t>
            </a:r>
            <a:r>
              <a:rPr lang="en-GB" dirty="0" err="1"/>
              <a:t>bazelor</a:t>
            </a:r>
            <a:r>
              <a:rPr lang="en-GB" dirty="0"/>
              <a:t> de date, a </a:t>
            </a:r>
            <a:r>
              <a:rPr lang="en-GB" dirty="0" err="1"/>
              <a:t>conținutului</a:t>
            </a:r>
            <a:r>
              <a:rPr lang="en-GB" dirty="0"/>
              <a:t>, </a:t>
            </a:r>
            <a:r>
              <a:rPr lang="en-GB" dirty="0" err="1"/>
              <a:t>autentificare</a:t>
            </a:r>
            <a:r>
              <a:rPr lang="en-GB" dirty="0"/>
              <a:t> </a:t>
            </a:r>
            <a:r>
              <a:rPr lang="en-GB" dirty="0" err="1"/>
              <a:t>socială</a:t>
            </a:r>
            <a:r>
              <a:rPr lang="en-GB" dirty="0"/>
              <a:t> (Google, Facebook, Twitter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Github</a:t>
            </a:r>
            <a:r>
              <a:rPr lang="en-GB" dirty="0"/>
              <a:t>)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notificări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servicii</a:t>
            </a:r>
            <a:r>
              <a:rPr lang="en-GB" dirty="0"/>
              <a:t>, cum </a:t>
            </a:r>
            <a:r>
              <a:rPr lang="en-GB" dirty="0" err="1"/>
              <a:t>ar</a:t>
            </a:r>
            <a:r>
              <a:rPr lang="en-GB" dirty="0"/>
              <a:t> fi un server de </a:t>
            </a:r>
            <a:r>
              <a:rPr lang="en-GB" dirty="0" err="1"/>
              <a:t>comunicare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timp</a:t>
            </a:r>
            <a:r>
              <a:rPr lang="en-GB" dirty="0"/>
              <a:t> real.</a:t>
            </a:r>
          </a:p>
          <a:p>
            <a:pPr marL="0" indent="0">
              <a:buNone/>
            </a:pPr>
            <a:r>
              <a:rPr lang="en-GB" dirty="0"/>
              <a:t>	Firebase a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creat</a:t>
            </a:r>
            <a:r>
              <a:rPr lang="en-GB" dirty="0"/>
              <a:t> in 2011 sub </a:t>
            </a:r>
            <a:r>
              <a:rPr lang="en-GB" dirty="0" err="1"/>
              <a:t>numele</a:t>
            </a:r>
            <a:r>
              <a:rPr lang="en-GB" dirty="0"/>
              <a:t> de „Envolve” de </a:t>
            </a:r>
            <a:r>
              <a:rPr lang="en-GB" dirty="0" err="1"/>
              <a:t>către</a:t>
            </a:r>
            <a:r>
              <a:rPr lang="en-GB" dirty="0"/>
              <a:t> James </a:t>
            </a:r>
            <a:r>
              <a:rPr lang="en-GB" dirty="0" err="1"/>
              <a:t>Tamplin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ro-RO" dirty="0"/>
              <a:t> </a:t>
            </a:r>
            <a:r>
              <a:rPr lang="en-GB" dirty="0"/>
              <a:t>Andrew Lee ca un API care </a:t>
            </a:r>
            <a:r>
              <a:rPr lang="en-GB" dirty="0" err="1"/>
              <a:t>ajuta</a:t>
            </a:r>
            <a:r>
              <a:rPr lang="en-GB" dirty="0"/>
              <a:t> la </a:t>
            </a:r>
            <a:r>
              <a:rPr lang="en-GB" dirty="0" err="1"/>
              <a:t>integrarea</a:t>
            </a:r>
            <a:r>
              <a:rPr lang="en-GB" dirty="0"/>
              <a:t> de chat online pe website-</a:t>
            </a:r>
            <a:r>
              <a:rPr lang="en-GB" dirty="0" err="1"/>
              <a:t>uri</a:t>
            </a:r>
            <a:r>
              <a:rPr lang="en-GB" dirty="0"/>
              <a:t>. In </a:t>
            </a:r>
            <a:r>
              <a:rPr lang="en-GB" dirty="0" err="1"/>
              <a:t>octombrie</a:t>
            </a:r>
            <a:r>
              <a:rPr lang="en-GB" dirty="0"/>
              <a:t> 2014, Google a </a:t>
            </a:r>
            <a:r>
              <a:rPr lang="en-GB" dirty="0" err="1"/>
              <a:t>cumpărat</a:t>
            </a:r>
            <a:r>
              <a:rPr lang="en-GB" dirty="0"/>
              <a:t> Firebase ca </a:t>
            </a:r>
            <a:r>
              <a:rPr lang="en-GB" dirty="0" err="1"/>
              <a:t>serviciul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fie </a:t>
            </a:r>
            <a:r>
              <a:rPr lang="en-GB" dirty="0" err="1"/>
              <a:t>integrat</a:t>
            </a:r>
            <a:r>
              <a:rPr lang="en-GB" dirty="0"/>
              <a:t> </a:t>
            </a:r>
            <a:r>
              <a:rPr lang="en-GB" dirty="0" err="1"/>
              <a:t>inecosistemul</a:t>
            </a:r>
            <a:r>
              <a:rPr lang="en-GB" dirty="0"/>
              <a:t> de </a:t>
            </a:r>
            <a:r>
              <a:rPr lang="en-GB" dirty="0" err="1"/>
              <a:t>aplicatii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servicii</a:t>
            </a:r>
            <a:r>
              <a:rPr lang="en-GB" dirty="0"/>
              <a:t> pe care </a:t>
            </a:r>
            <a:r>
              <a:rPr lang="en-GB" dirty="0" err="1"/>
              <a:t>conglomeratul</a:t>
            </a:r>
            <a:r>
              <a:rPr lang="en-GB" dirty="0"/>
              <a:t> le </a:t>
            </a:r>
            <a:r>
              <a:rPr lang="en-GB" dirty="0" err="1"/>
              <a:t>oferea</a:t>
            </a:r>
            <a:r>
              <a:rPr lang="en-GB" dirty="0"/>
              <a:t> </a:t>
            </a:r>
            <a:r>
              <a:rPr lang="en-GB" dirty="0" err="1"/>
              <a:t>deja</a:t>
            </a:r>
            <a:r>
              <a:rPr lang="en-GB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7CE39-63E3-0307-580C-2E8D4C83B7AA}"/>
              </a:ext>
            </a:extLst>
          </p:cNvPr>
          <p:cNvSpPr txBox="1"/>
          <p:nvPr/>
        </p:nvSpPr>
        <p:spPr>
          <a:xfrm>
            <a:off x="5636794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25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6166-2BB7-5FC9-2824-7F115517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B3AD-4486-26D8-4B33-238DBD455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71287"/>
            <a:ext cx="10820400" cy="4049829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ro-RO" b="0" i="0" dirty="0">
                <a:effectLst/>
              </a:rPr>
              <a:t>	</a:t>
            </a:r>
            <a:r>
              <a:rPr lang="en-GB" b="0" i="0" dirty="0">
                <a:effectLst/>
              </a:rPr>
              <a:t>Backend-as-a-service (</a:t>
            </a:r>
            <a:r>
              <a:rPr lang="en-GB" b="0" i="0" dirty="0" err="1">
                <a:effectLst/>
              </a:rPr>
              <a:t>sau</a:t>
            </a:r>
            <a:r>
              <a:rPr lang="en-GB" b="0" i="0" dirty="0">
                <a:effectLst/>
              </a:rPr>
              <a:t> BaaS) </a:t>
            </a:r>
            <a:r>
              <a:rPr lang="en-GB" b="0" i="0" dirty="0" err="1">
                <a:effectLst/>
              </a:rPr>
              <a:t>este</a:t>
            </a:r>
            <a:r>
              <a:rPr lang="en-GB" b="0" i="0" dirty="0">
                <a:effectLst/>
              </a:rPr>
              <a:t> un model de </a:t>
            </a:r>
            <a:r>
              <a:rPr lang="en-GB" b="0" i="0" dirty="0" err="1">
                <a:effectLst/>
              </a:rPr>
              <a:t>oferire</a:t>
            </a:r>
            <a:r>
              <a:rPr lang="en-GB" b="0" i="0" dirty="0">
                <a:effectLst/>
              </a:rPr>
              <a:t> de </a:t>
            </a:r>
            <a:r>
              <a:rPr lang="en-GB" b="0" i="0" dirty="0" err="1">
                <a:effectLst/>
              </a:rPr>
              <a:t>servicii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către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dezvoltatorii</a:t>
            </a:r>
            <a:r>
              <a:rPr lang="en-GB" b="0" i="0" dirty="0">
                <a:effectLst/>
              </a:rPr>
              <a:t> de </a:t>
            </a:r>
            <a:r>
              <a:rPr lang="en-GB" b="0" i="0" dirty="0" err="1">
                <a:effectLst/>
              </a:rPr>
              <a:t>aplicații</a:t>
            </a:r>
            <a:r>
              <a:rPr lang="en-GB" b="0" i="0" dirty="0">
                <a:effectLst/>
              </a:rPr>
              <a:t> web </a:t>
            </a:r>
            <a:r>
              <a:rPr lang="en-GB" b="0" i="0" dirty="0" err="1">
                <a:effectLst/>
              </a:rPr>
              <a:t>sau</a:t>
            </a:r>
            <a:r>
              <a:rPr lang="en-GB" b="0" i="0" dirty="0">
                <a:effectLst/>
              </a:rPr>
              <a:t> mobile care </a:t>
            </a:r>
            <a:r>
              <a:rPr lang="en-GB" b="0" i="0" dirty="0" err="1">
                <a:effectLst/>
              </a:rPr>
              <a:t>doresc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sa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lege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propriile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aplicații</a:t>
            </a:r>
            <a:r>
              <a:rPr lang="en-GB" b="0" i="0" dirty="0">
                <a:effectLst/>
              </a:rPr>
              <a:t> la un </a:t>
            </a:r>
            <a:r>
              <a:rPr lang="en-GB" b="0" i="0" dirty="0" err="1">
                <a:effectLst/>
              </a:rPr>
              <a:t>serviciu</a:t>
            </a:r>
            <a:r>
              <a:rPr lang="en-GB" b="0" i="0" dirty="0">
                <a:effectLst/>
              </a:rPr>
              <a:t> de backend cloud storage </a:t>
            </a:r>
            <a:r>
              <a:rPr lang="en-GB" b="0" i="0" dirty="0" err="1">
                <a:effectLst/>
              </a:rPr>
              <a:t>si</a:t>
            </a:r>
            <a:r>
              <a:rPr lang="en-GB" b="0" i="0" dirty="0">
                <a:effectLst/>
              </a:rPr>
              <a:t> API. </a:t>
            </a:r>
            <a:r>
              <a:rPr lang="en-GB" b="0" i="0" dirty="0" err="1">
                <a:effectLst/>
              </a:rPr>
              <a:t>Acest</a:t>
            </a:r>
            <a:r>
              <a:rPr lang="en-GB" b="0" i="0" dirty="0">
                <a:effectLst/>
              </a:rPr>
              <a:t> tip de </a:t>
            </a:r>
            <a:r>
              <a:rPr lang="en-GB" b="0" i="0" dirty="0" err="1">
                <a:effectLst/>
              </a:rPr>
              <a:t>servicii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permite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funcții</a:t>
            </a:r>
            <a:r>
              <a:rPr lang="en-GB" b="0" i="0" dirty="0">
                <a:effectLst/>
              </a:rPr>
              <a:t> precum </a:t>
            </a:r>
            <a:r>
              <a:rPr lang="en-GB" b="0" i="0" dirty="0" err="1">
                <a:effectLst/>
              </a:rPr>
              <a:t>gestiunea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utilizatorilor</a:t>
            </a:r>
            <a:r>
              <a:rPr lang="en-GB" b="0" i="0" dirty="0">
                <a:effectLst/>
              </a:rPr>
              <a:t>, </a:t>
            </a:r>
            <a:r>
              <a:rPr lang="en-GB" b="0" i="0" dirty="0" err="1">
                <a:effectLst/>
              </a:rPr>
              <a:t>notificări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si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integrarea</a:t>
            </a:r>
            <a:r>
              <a:rPr lang="en-GB" b="0" i="0" dirty="0">
                <a:effectLst/>
              </a:rPr>
              <a:t> cu </a:t>
            </a:r>
            <a:r>
              <a:rPr lang="en-GB" b="0" i="0" dirty="0" err="1">
                <a:effectLst/>
              </a:rPr>
              <a:t>rețele</a:t>
            </a:r>
            <a:r>
              <a:rPr lang="en-GB" b="0" i="0" dirty="0">
                <a:effectLst/>
              </a:rPr>
              <a:t> de </a:t>
            </a:r>
            <a:r>
              <a:rPr lang="en-GB" b="0" i="0" dirty="0" err="1">
                <a:effectLst/>
              </a:rPr>
              <a:t>socializare</a:t>
            </a:r>
            <a:r>
              <a:rPr lang="en-GB" b="0" i="0" dirty="0">
                <a:effectLst/>
              </a:rPr>
              <a:t>. </a:t>
            </a:r>
            <a:r>
              <a:rPr lang="en-GB" b="0" i="0" dirty="0" err="1">
                <a:effectLst/>
              </a:rPr>
              <a:t>Conceptul</a:t>
            </a:r>
            <a:r>
              <a:rPr lang="en-GB" b="0" i="0" dirty="0">
                <a:effectLst/>
              </a:rPr>
              <a:t> de BaaS </a:t>
            </a:r>
            <a:r>
              <a:rPr lang="en-GB" b="0" i="0" dirty="0" err="1">
                <a:effectLst/>
              </a:rPr>
              <a:t>este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unul</a:t>
            </a:r>
            <a:r>
              <a:rPr lang="en-GB" b="0" i="0" dirty="0">
                <a:effectLst/>
              </a:rPr>
              <a:t> recent in </a:t>
            </a:r>
            <a:r>
              <a:rPr lang="en-GB" b="0" i="0" dirty="0" err="1">
                <a:effectLst/>
              </a:rPr>
              <a:t>lumea</a:t>
            </a:r>
            <a:r>
              <a:rPr lang="en-GB" b="0" i="0" dirty="0">
                <a:effectLst/>
              </a:rPr>
              <a:t> cloud computing, </a:t>
            </a:r>
            <a:r>
              <a:rPr lang="en-GB" b="0" i="0" dirty="0" err="1">
                <a:effectLst/>
              </a:rPr>
              <a:t>majoritatea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serviciilor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si</a:t>
            </a:r>
            <a:r>
              <a:rPr lang="en-GB" b="0" i="0" dirty="0">
                <a:effectLst/>
              </a:rPr>
              <a:t> start-</a:t>
            </a:r>
            <a:r>
              <a:rPr lang="en-GB" b="0" i="0" dirty="0" err="1">
                <a:effectLst/>
              </a:rPr>
              <a:t>upurilor</a:t>
            </a:r>
            <a:r>
              <a:rPr lang="en-GB" b="0" i="0" dirty="0">
                <a:effectLst/>
              </a:rPr>
              <a:t> de </a:t>
            </a:r>
            <a:r>
              <a:rPr lang="en-GB" b="0" i="0" dirty="0" err="1">
                <a:effectLst/>
              </a:rPr>
              <a:t>genul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fiind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infiintate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incepand</a:t>
            </a:r>
            <a:r>
              <a:rPr lang="en-GB" b="0" i="0" dirty="0">
                <a:effectLst/>
              </a:rPr>
              <a:t> cu </a:t>
            </a:r>
            <a:r>
              <a:rPr lang="en-GB" b="0" i="0" dirty="0" err="1">
                <a:effectLst/>
              </a:rPr>
              <a:t>anul</a:t>
            </a:r>
            <a:r>
              <a:rPr lang="en-GB" b="0" i="0" dirty="0">
                <a:effectLst/>
              </a:rPr>
              <a:t> 2011.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7CE39-63E3-0307-580C-2E8D4C83B7AA}"/>
              </a:ext>
            </a:extLst>
          </p:cNvPr>
          <p:cNvSpPr txBox="1"/>
          <p:nvPr/>
        </p:nvSpPr>
        <p:spPr>
          <a:xfrm>
            <a:off x="5636794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7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6166-2BB7-5FC9-2824-7F115517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Node.js &amp; </a:t>
            </a:r>
            <a:r>
              <a:rPr lang="ro-RO" dirty="0" err="1"/>
              <a:t>tensorflow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B3AD-4486-26D8-4B33-238DBD455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71287"/>
            <a:ext cx="10820400" cy="4049829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ro-RO" i="0" dirty="0">
                <a:effectLst/>
              </a:rPr>
              <a:t>	Node.js este un mediu de server open-</a:t>
            </a:r>
            <a:r>
              <a:rPr lang="ro-RO" i="0" dirty="0" err="1">
                <a:effectLst/>
              </a:rPr>
              <a:t>source</a:t>
            </a:r>
            <a:r>
              <a:rPr lang="ro-RO" i="0" dirty="0">
                <a:effectLst/>
              </a:rPr>
              <a:t>, </a:t>
            </a:r>
            <a:r>
              <a:rPr lang="ro-RO" i="0" dirty="0" err="1">
                <a:effectLst/>
              </a:rPr>
              <a:t>cross-platform</a:t>
            </a:r>
            <a:r>
              <a:rPr lang="ro-RO" i="0" dirty="0">
                <a:effectLst/>
              </a:rPr>
              <a:t>, care poate rula pe Windows, Linux, Unix, </a:t>
            </a:r>
            <a:r>
              <a:rPr lang="ro-RO" i="0" dirty="0" err="1">
                <a:effectLst/>
              </a:rPr>
              <a:t>macOS</a:t>
            </a:r>
            <a:r>
              <a:rPr lang="ro-RO" i="0" dirty="0">
                <a:effectLst/>
              </a:rPr>
              <a:t> și multe altele. Node.js este un mediu de execuție </a:t>
            </a:r>
            <a:r>
              <a:rPr lang="ro-RO" i="0" dirty="0" err="1">
                <a:effectLst/>
              </a:rPr>
              <a:t>JavaScript</a:t>
            </a:r>
            <a:r>
              <a:rPr lang="ro-RO" i="0" dirty="0">
                <a:effectLst/>
              </a:rPr>
              <a:t> back-</a:t>
            </a:r>
            <a:r>
              <a:rPr lang="ro-RO" i="0" dirty="0" err="1">
                <a:effectLst/>
              </a:rPr>
              <a:t>end</a:t>
            </a:r>
            <a:r>
              <a:rPr lang="ro-RO" i="0" dirty="0">
                <a:effectLst/>
              </a:rPr>
              <a:t>, rulează pe motorul </a:t>
            </a:r>
            <a:r>
              <a:rPr lang="ro-RO" i="0" dirty="0" err="1">
                <a:effectLst/>
              </a:rPr>
              <a:t>JavaScript</a:t>
            </a:r>
            <a:r>
              <a:rPr lang="ro-RO" i="0" dirty="0">
                <a:effectLst/>
              </a:rPr>
              <a:t> V8 și execută codul </a:t>
            </a:r>
            <a:r>
              <a:rPr lang="ro-RO" i="0" dirty="0" err="1">
                <a:effectLst/>
              </a:rPr>
              <a:t>JavaScript</a:t>
            </a:r>
            <a:r>
              <a:rPr lang="ro-RO" i="0" dirty="0">
                <a:effectLst/>
              </a:rPr>
              <a:t> în afara unui browser web.</a:t>
            </a:r>
          </a:p>
          <a:p>
            <a:pPr marL="0" indent="0" algn="l" fontAlgn="base">
              <a:buNone/>
            </a:pPr>
            <a:r>
              <a:rPr lang="ro-RO" dirty="0"/>
              <a:t>	</a:t>
            </a:r>
            <a:r>
              <a:rPr lang="ro-RO" dirty="0" err="1"/>
              <a:t>TensorFlow</a:t>
            </a:r>
            <a:r>
              <a:rPr lang="ro-RO" dirty="0"/>
              <a:t> este o bibliotecă software gratuită și cu sursă deschisă pentru învățare automată și inteligență artificială. Poate fi utilizată pentru o serie de sarcini, dar se concentrează în special pe formarea și inferența rețelelor neuronale profunde. </a:t>
            </a:r>
            <a:endParaRPr lang="ro-RO" i="0" dirty="0">
              <a:effectLst/>
            </a:endParaRPr>
          </a:p>
          <a:p>
            <a:pPr marL="0" indent="0" algn="l" fontAlgn="base">
              <a:buNone/>
            </a:pPr>
            <a:endParaRPr lang="ro-RO" i="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7CE39-63E3-0307-580C-2E8D4C83B7AA}"/>
              </a:ext>
            </a:extLst>
          </p:cNvPr>
          <p:cNvSpPr txBox="1"/>
          <p:nvPr/>
        </p:nvSpPr>
        <p:spPr>
          <a:xfrm>
            <a:off x="5636794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06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6166-2BB7-5FC9-2824-7F115517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r>
              <a:rPr lang="ro-RO" dirty="0"/>
              <a:t> Antrenare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7CE39-63E3-0307-580C-2E8D4C83B7AA}"/>
              </a:ext>
            </a:extLst>
          </p:cNvPr>
          <p:cNvSpPr txBox="1"/>
          <p:nvPr/>
        </p:nvSpPr>
        <p:spPr>
          <a:xfrm>
            <a:off x="5636794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74962-B52C-FDF1-216C-951D80697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71" y="3110299"/>
            <a:ext cx="11164858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502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57</TotalTime>
  <Words>863</Words>
  <Application>Microsoft Office PowerPoint</Application>
  <PresentationFormat>Widescreen</PresentationFormat>
  <Paragraphs>55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Vapor Trail</vt:lpstr>
      <vt:lpstr>Ce celebritate esti?</vt:lpstr>
      <vt:lpstr>KNN</vt:lpstr>
      <vt:lpstr>KNN</vt:lpstr>
      <vt:lpstr>KNN</vt:lpstr>
      <vt:lpstr>KNN</vt:lpstr>
      <vt:lpstr>Firebase</vt:lpstr>
      <vt:lpstr>Firebase</vt:lpstr>
      <vt:lpstr>Node.js &amp; tensorflow</vt:lpstr>
      <vt:lpstr>Demo Antrenare</vt:lpstr>
      <vt:lpstr>Demo Clasificare</vt:lpstr>
      <vt:lpstr>Metrici</vt:lpstr>
      <vt:lpstr>PowerPoint Presentation</vt:lpstr>
      <vt:lpstr>Cod sursa si resurse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celebritate esti?</dc:title>
  <dc:creator>MIHAI SEBASTIAN RICHITEANU</dc:creator>
  <cp:lastModifiedBy>MIHAI SEBASTIAN RICHITEANU</cp:lastModifiedBy>
  <cp:revision>2</cp:revision>
  <dcterms:created xsi:type="dcterms:W3CDTF">2023-01-17T17:07:44Z</dcterms:created>
  <dcterms:modified xsi:type="dcterms:W3CDTF">2023-01-17T18:05:25Z</dcterms:modified>
</cp:coreProperties>
</file>