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44"/>
  </p:notesMasterIdLst>
  <p:sldIdLst>
    <p:sldId id="256" r:id="rId2"/>
    <p:sldId id="364" r:id="rId3"/>
    <p:sldId id="365" r:id="rId4"/>
    <p:sldId id="322" r:id="rId5"/>
    <p:sldId id="323" r:id="rId6"/>
    <p:sldId id="326" r:id="rId7"/>
    <p:sldId id="379" r:id="rId8"/>
    <p:sldId id="324" r:id="rId9"/>
    <p:sldId id="327" r:id="rId10"/>
    <p:sldId id="337" r:id="rId11"/>
    <p:sldId id="329" r:id="rId12"/>
    <p:sldId id="330" r:id="rId13"/>
    <p:sldId id="328" r:id="rId14"/>
    <p:sldId id="325" r:id="rId15"/>
    <p:sldId id="343" r:id="rId16"/>
    <p:sldId id="331" r:id="rId17"/>
    <p:sldId id="334" r:id="rId18"/>
    <p:sldId id="335" r:id="rId19"/>
    <p:sldId id="359" r:id="rId20"/>
    <p:sldId id="360" r:id="rId21"/>
    <p:sldId id="361" r:id="rId22"/>
    <p:sldId id="362" r:id="rId23"/>
    <p:sldId id="363" r:id="rId24"/>
    <p:sldId id="338" r:id="rId25"/>
    <p:sldId id="333" r:id="rId26"/>
    <p:sldId id="346" r:id="rId27"/>
    <p:sldId id="347" r:id="rId28"/>
    <p:sldId id="348" r:id="rId29"/>
    <p:sldId id="349" r:id="rId30"/>
    <p:sldId id="345" r:id="rId31"/>
    <p:sldId id="366" r:id="rId32"/>
    <p:sldId id="368" r:id="rId33"/>
    <p:sldId id="369" r:id="rId34"/>
    <p:sldId id="370" r:id="rId35"/>
    <p:sldId id="371" r:id="rId36"/>
    <p:sldId id="372" r:id="rId37"/>
    <p:sldId id="375" r:id="rId38"/>
    <p:sldId id="376" r:id="rId39"/>
    <p:sldId id="377" r:id="rId40"/>
    <p:sldId id="378" r:id="rId41"/>
    <p:sldId id="311" r:id="rId42"/>
    <p:sldId id="380" r:id="rId43"/>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7" autoAdjust="0"/>
  </p:normalViewPr>
  <p:slideViewPr>
    <p:cSldViewPr>
      <p:cViewPr varScale="1">
        <p:scale>
          <a:sx n="62" d="100"/>
          <a:sy n="62" d="100"/>
        </p:scale>
        <p:origin x="-72"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A1E9619B-47C5-49A2-9CBC-0DCD3AA367FD}" type="datetimeFigureOut">
              <a:rPr lang="en-US"/>
              <a:pPr>
                <a:defRPr/>
              </a:pPr>
              <a:t>3/7/2012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375"/>
            <a:ext cx="3043238" cy="465138"/>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05AA1147-AEC0-4914-8FD3-285B1B775A0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DCFEF95-0044-4DCB-9978-FBB2B2F0B2A1}" type="datetime1">
              <a:rPr lang="en-US"/>
              <a:pPr>
                <a:defRPr/>
              </a:pPr>
              <a:t>3/7/2012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7D54BA-5344-4C1D-ACBA-A0E5801B91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BD9303-4837-4F8B-8407-88BDE339DAEC}" type="datetime1">
              <a:rPr lang="en-US"/>
              <a:pPr>
                <a:defRPr/>
              </a:pPr>
              <a:t>3/7/2012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0E8E21-2BFB-4111-AA93-516BD7FBA67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00A483-4847-4232-9CB5-60A88913D855}" type="datetime1">
              <a:rPr lang="en-US"/>
              <a:pPr>
                <a:defRPr/>
              </a:pPr>
              <a:t>3/7/2012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6392ED-87BA-444E-8E7F-1BEA9E70A31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FBF466-E9BD-4178-B223-07EC60806AF8}" type="datetime1">
              <a:rPr lang="en-US"/>
              <a:pPr>
                <a:defRPr/>
              </a:pPr>
              <a:t>3/7/2012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C8043B-E2B4-4B72-A3D9-31464D69638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32AE0FE-B272-4C77-A5A5-30E9045AE434}" type="datetime1">
              <a:rPr lang="en-US"/>
              <a:pPr>
                <a:defRPr/>
              </a:pPr>
              <a:t>3/7/2012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012248-A7E7-45B1-995E-0E4DD91245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893DC6-E193-4031-9D30-AFA36C9367AE}" type="datetime1">
              <a:rPr lang="en-US"/>
              <a:pPr>
                <a:defRPr/>
              </a:pPr>
              <a:t>3/7/2012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AC0EEE-2764-4DBB-995F-747FB50982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42D6480-704E-4E05-B387-B5838A00FF5A}" type="datetime1">
              <a:rPr lang="en-US"/>
              <a:pPr>
                <a:defRPr/>
              </a:pPr>
              <a:t>3/7/2012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24F03AC-C84B-4831-90F9-D550B20338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B9D6D9-CD9A-4F7F-B777-DBBD1CE9AFFA}" type="datetime1">
              <a:rPr lang="en-US"/>
              <a:pPr>
                <a:defRPr/>
              </a:pPr>
              <a:t>3/7/2012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168E1D6-7BF4-4057-99E0-80D9D7276D5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51CF707-3833-45EE-93D6-EA3A87EC8536}" type="datetime1">
              <a:rPr lang="en-US"/>
              <a:pPr>
                <a:defRPr/>
              </a:pPr>
              <a:t>3/7/2012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9D300D7-58AB-4412-A161-DA48F2547C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E12E0B-584C-4BC8-B87A-A3D7BBE58C94}" type="datetime1">
              <a:rPr lang="en-US"/>
              <a:pPr>
                <a:defRPr/>
              </a:pPr>
              <a:t>3/7/2012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728041-884D-4FA8-BF6F-F9A4BD6D63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178324B-ED9D-4338-8AC2-62FACECEB2CD}" type="datetime1">
              <a:rPr lang="en-US"/>
              <a:pPr>
                <a:defRPr/>
              </a:pPr>
              <a:t>3/7/2012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E8DF1D-D667-430D-98B6-A351726EE7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347A180-A896-4121-B65D-A28856263185}" type="datetime1">
              <a:rPr lang="en-US"/>
              <a:pPr>
                <a:defRPr/>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8334E7E-8112-40B8-ACA7-5714C283A3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5" r:id="rId1"/>
    <p:sldLayoutId id="2147483754" r:id="rId2"/>
    <p:sldLayoutId id="2147483753" r:id="rId3"/>
    <p:sldLayoutId id="2147483752" r:id="rId4"/>
    <p:sldLayoutId id="2147483751" r:id="rId5"/>
    <p:sldLayoutId id="2147483750" r:id="rId6"/>
    <p:sldLayoutId id="2147483749" r:id="rId7"/>
    <p:sldLayoutId id="2147483748" r:id="rId8"/>
    <p:sldLayoutId id="2147483747" r:id="rId9"/>
    <p:sldLayoutId id="2147483746" r:id="rId10"/>
    <p:sldLayoutId id="214748374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reference/java/lang/Thread.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schemas.android.com/apk/res/androi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reference/java/lang/Thread.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pPr eaLnBrk="1" fontAlgn="auto" hangingPunct="1">
              <a:spcAft>
                <a:spcPts val="0"/>
              </a:spcAft>
              <a:defRPr/>
            </a:pPr>
            <a:r>
              <a:rPr lang="en-US" dirty="0" smtClean="0">
                <a:solidFill>
                  <a:srgbClr val="0070C0"/>
                </a:solidFill>
              </a:rPr>
              <a:t>Android </a:t>
            </a:r>
            <a:br>
              <a:rPr lang="en-US" dirty="0" smtClean="0">
                <a:solidFill>
                  <a:srgbClr val="0070C0"/>
                </a:solidFill>
              </a:rPr>
            </a:br>
            <a:r>
              <a:rPr lang="en-US" dirty="0" smtClean="0">
                <a:solidFill>
                  <a:srgbClr val="0070C0"/>
                </a:solidFill>
              </a:rPr>
              <a:t>Multi-Threading</a:t>
            </a:r>
            <a:br>
              <a:rPr lang="en-US" dirty="0" smtClean="0">
                <a:solidFill>
                  <a:srgbClr val="0070C0"/>
                </a:solidFill>
              </a:rPr>
            </a:br>
            <a:r>
              <a:rPr lang="en-US" sz="2000" dirty="0" smtClean="0">
                <a:solidFill>
                  <a:srgbClr val="0070C0"/>
                </a:solidFill>
              </a:rPr>
              <a:t/>
            </a:r>
            <a:br>
              <a:rPr lang="en-US" sz="2000" dirty="0" smtClean="0">
                <a:solidFill>
                  <a:srgbClr val="0070C0"/>
                </a:solidFill>
              </a:rPr>
            </a:br>
            <a:endParaRPr lang="en-US" dirty="0">
              <a:solidFill>
                <a:srgbClr val="0070C0"/>
              </a:solidFill>
            </a:endParaRPr>
          </a:p>
        </p:txBody>
      </p:sp>
      <p:pic>
        <p:nvPicPr>
          <p:cNvPr id="14338"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4339"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4340"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4341" name="TextBox 7"/>
          <p:cNvSpPr txBox="1">
            <a:spLocks noChangeArrowheads="1"/>
          </p:cNvSpPr>
          <p:nvPr/>
        </p:nvSpPr>
        <p:spPr bwMode="auto">
          <a:xfrm>
            <a:off x="6629400" y="228600"/>
            <a:ext cx="2209800" cy="1016000"/>
          </a:xfrm>
          <a:prstGeom prst="rect">
            <a:avLst/>
          </a:prstGeom>
          <a:noFill/>
          <a:ln w="9525">
            <a:noFill/>
            <a:miter lim="800000"/>
            <a:headEnd/>
            <a:tailEnd/>
          </a:ln>
        </p:spPr>
        <p:txBody>
          <a:bodyPr>
            <a:spAutoFit/>
          </a:bodyPr>
          <a:lstStyle/>
          <a:p>
            <a:pPr algn="r"/>
            <a:r>
              <a:rPr lang="en-US" sz="6000" i="1">
                <a:solidFill>
                  <a:srgbClr val="0070C0"/>
                </a:solidFill>
                <a:latin typeface="Bookman Old Style" pitchFamily="18" charset="0"/>
              </a:rPr>
              <a:t>13</a:t>
            </a:r>
          </a:p>
        </p:txBody>
      </p:sp>
      <p:sp>
        <p:nvSpPr>
          <p:cNvPr id="11" name="Subtitle 2"/>
          <p:cNvSpPr>
            <a:spLocks noGrp="1"/>
          </p:cNvSpPr>
          <p:nvPr/>
        </p:nvSpPr>
        <p:spPr>
          <a:xfrm>
            <a:off x="1524000" y="3962400"/>
            <a:ext cx="6400800" cy="1752600"/>
          </a:xfrm>
          <a:prstGeom prst="rect">
            <a:avLst/>
          </a:prstGeom>
        </p:spPr>
        <p:txBody>
          <a:bodyPr>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endParaRPr lang="en-US" sz="2000" dirty="0"/>
          </a:p>
          <a:p>
            <a:pPr algn="l" fontAlgn="auto">
              <a:spcAft>
                <a:spcPts val="0"/>
              </a:spcAft>
              <a:defRPr/>
            </a:pPr>
            <a:r>
              <a:rPr lang="en-US" sz="1700" dirty="0" smtClean="0"/>
              <a:t>Notes are based on: </a:t>
            </a:r>
          </a:p>
          <a:p>
            <a:pPr lvl="1" algn="l" fontAlgn="auto">
              <a:spcAft>
                <a:spcPts val="0"/>
              </a:spcAft>
              <a:defRPr/>
            </a:pPr>
            <a:r>
              <a:rPr lang="en-US" sz="1300" dirty="0" smtClean="0"/>
              <a:t>The Busy Coder's Guide to Android Development</a:t>
            </a:r>
          </a:p>
          <a:p>
            <a:pPr lvl="1" algn="l" fontAlgn="auto">
              <a:spcAft>
                <a:spcPts val="0"/>
              </a:spcAft>
              <a:defRPr/>
            </a:pPr>
            <a:r>
              <a:rPr lang="en-US" sz="1300" dirty="0" smtClean="0"/>
              <a:t>by Mark L. Murphy</a:t>
            </a:r>
          </a:p>
          <a:p>
            <a:pPr lvl="1" algn="l" fontAlgn="auto">
              <a:spcAft>
                <a:spcPts val="0"/>
              </a:spcAft>
              <a:defRPr/>
            </a:pPr>
            <a:r>
              <a:rPr lang="en-US" sz="1300" dirty="0" smtClean="0"/>
              <a:t>Copyright © 2008-2009 </a:t>
            </a:r>
            <a:r>
              <a:rPr lang="en-US" sz="1300" dirty="0" err="1" smtClean="0"/>
              <a:t>CommonsWare</a:t>
            </a:r>
            <a:r>
              <a:rPr lang="en-US" sz="1300" dirty="0" smtClean="0"/>
              <a:t>, LLC.</a:t>
            </a:r>
          </a:p>
          <a:p>
            <a:pPr lvl="1" algn="l" fontAlgn="auto">
              <a:spcAft>
                <a:spcPts val="0"/>
              </a:spcAft>
              <a:defRPr/>
            </a:pPr>
            <a:r>
              <a:rPr lang="en-US" sz="1300" dirty="0" smtClean="0"/>
              <a:t>ISBN: 978-0-9816780-0-9</a:t>
            </a:r>
          </a:p>
          <a:p>
            <a:pPr lvl="1" algn="l" fontAlgn="auto">
              <a:spcAft>
                <a:spcPts val="0"/>
              </a:spcAft>
              <a:defRPr/>
            </a:pPr>
            <a:r>
              <a:rPr lang="en-US" sz="1300" dirty="0" smtClean="0"/>
              <a:t>&amp;</a:t>
            </a:r>
          </a:p>
          <a:p>
            <a:pPr lvl="1" algn="l" fontAlgn="auto">
              <a:spcAft>
                <a:spcPts val="0"/>
              </a:spcAft>
              <a:defRPr/>
            </a:pPr>
            <a:r>
              <a:rPr lang="en-US" sz="1300" dirty="0" smtClean="0"/>
              <a:t>Android Developers </a:t>
            </a:r>
          </a:p>
          <a:p>
            <a:pPr lvl="1" algn="l" fontAlgn="auto">
              <a:spcAft>
                <a:spcPts val="0"/>
              </a:spcAft>
              <a:defRPr/>
            </a:pPr>
            <a:r>
              <a:rPr lang="en-US" sz="1300" dirty="0" smtClean="0"/>
              <a:t>http://developer.android.com/index.html</a:t>
            </a:r>
            <a:endParaRPr lang="en-US" sz="1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35F418A-6681-4A63-8615-51D0578E3AC6}" type="slidenum">
              <a:rPr lang="en-US"/>
              <a:pPr>
                <a:defRPr/>
              </a:pPr>
              <a:t>10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5B941E8-8A87-4AE5-990A-C8999065BA3F}"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pic>
        <p:nvPicPr>
          <p:cNvPr id="2355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3557"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Handler Class</a:t>
            </a:r>
          </a:p>
          <a:p>
            <a:pPr defTabSz="365125"/>
            <a:r>
              <a:rPr lang="en-US" sz="1100">
                <a:latin typeface="Calibri" pitchFamily="34" charset="0"/>
              </a:rPr>
              <a:t>http://developer.android.com/reference/android/os/Handler.html</a:t>
            </a:r>
          </a:p>
          <a:p>
            <a:pPr defTabSz="365125"/>
            <a:endParaRPr lang="en-US" sz="2000">
              <a:latin typeface="Calibri" pitchFamily="34" charset="0"/>
            </a:endParaRPr>
          </a:p>
          <a:p>
            <a:pPr defTabSz="365125"/>
            <a:endParaRPr lang="en-US" sz="2000">
              <a:latin typeface="Calibri" pitchFamily="34" charset="0"/>
            </a:endParaRPr>
          </a:p>
          <a:p>
            <a:pPr defTabSz="365125"/>
            <a:r>
              <a:rPr lang="en-US" sz="2000">
                <a:latin typeface="Calibri" pitchFamily="34" charset="0"/>
              </a:rPr>
              <a:t>Hai ứng dụng chính của Handler: </a:t>
            </a:r>
          </a:p>
          <a:p>
            <a:pPr defTabSz="365125"/>
            <a:endParaRPr lang="en-US" sz="2000">
              <a:latin typeface="Calibri" pitchFamily="34" charset="0"/>
            </a:endParaRPr>
          </a:p>
          <a:p>
            <a:pPr defTabSz="365125">
              <a:buFontTx/>
              <a:buAutoNum type="arabicParenBoth"/>
            </a:pPr>
            <a:r>
              <a:rPr lang="en-US" sz="2000">
                <a:latin typeface="Calibri" pitchFamily="34" charset="0"/>
              </a:rPr>
              <a:t> xếp lịch cho các message và runnable cần được thực thi vào thời điểm nào đó trong tương tai, và </a:t>
            </a:r>
          </a:p>
          <a:p>
            <a:pPr defTabSz="365125">
              <a:buFontTx/>
              <a:buAutoNum type="arabicParenBoth"/>
            </a:pPr>
            <a:endParaRPr lang="en-US" sz="2000">
              <a:latin typeface="Calibri" pitchFamily="34" charset="0"/>
            </a:endParaRPr>
          </a:p>
          <a:p>
            <a:pPr defTabSz="365125">
              <a:buFontTx/>
              <a:buAutoNum type="arabicParenBoth"/>
            </a:pPr>
            <a:r>
              <a:rPr lang="en-US" sz="2000">
                <a:latin typeface="Calibri" pitchFamily="34" charset="0"/>
              </a:rPr>
              <a:t> xếp hàng một action cần thực hiện tại một thread khác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EAB87C5-658C-47FA-977D-E8CADA1E7C86}" type="slidenum">
              <a:rPr lang="en-US"/>
              <a:pPr>
                <a:defRPr/>
              </a:pPr>
              <a:t>11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7D8B7D4-DD0B-48E2-BDA4-35D80D1151BF}"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pic>
        <p:nvPicPr>
          <p:cNvPr id="2458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4581"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Threads and UI</a:t>
            </a:r>
            <a:endParaRPr lang="en-US" sz="2000">
              <a:latin typeface="Calibri" pitchFamily="34" charset="0"/>
            </a:endParaRPr>
          </a:p>
          <a:p>
            <a:pPr defTabSz="365125"/>
            <a:endParaRPr lang="en-US" sz="2000">
              <a:latin typeface="Calibri" pitchFamily="34" charset="0"/>
            </a:endParaRPr>
          </a:p>
          <a:p>
            <a:pPr defTabSz="365125"/>
            <a:r>
              <a:rPr lang="en-US" sz="2800" b="1">
                <a:solidFill>
                  <a:srgbClr val="FF0000"/>
                </a:solidFill>
                <a:latin typeface="Calibri" pitchFamily="34" charset="0"/>
              </a:rPr>
              <a:t>Warning</a:t>
            </a:r>
          </a:p>
          <a:p>
            <a:pPr lvl="1" defTabSz="365125"/>
            <a:r>
              <a:rPr lang="en-US" sz="2000">
                <a:latin typeface="Calibri" pitchFamily="34" charset="0"/>
              </a:rPr>
              <a:t>Background thread không được tương tác với giao diện người dùng (UI). </a:t>
            </a:r>
          </a:p>
          <a:p>
            <a:pPr lvl="1" defTabSz="365125"/>
            <a:endParaRPr lang="en-US" sz="2000">
              <a:latin typeface="Calibri" pitchFamily="34" charset="0"/>
            </a:endParaRPr>
          </a:p>
          <a:p>
            <a:pPr lvl="1" defTabSz="365125"/>
            <a:r>
              <a:rPr lang="en-US" sz="2000">
                <a:latin typeface="Calibri" pitchFamily="34" charset="0"/>
              </a:rPr>
              <a:t>Chỉ có main thread được truy nhập view của main activity.</a:t>
            </a:r>
          </a:p>
          <a:p>
            <a:pPr lvl="1" defTabSz="365125"/>
            <a:endParaRPr lang="en-US" sz="2000">
              <a:latin typeface="Calibri" pitchFamily="34" charset="0"/>
            </a:endParaRPr>
          </a:p>
          <a:p>
            <a:pPr lvl="1" defTabSz="365125"/>
            <a:r>
              <a:rPr lang="en-US" sz="2000">
                <a:latin typeface="Calibri" pitchFamily="34" charset="0"/>
              </a:rPr>
              <a:t>Các biến class (toàn cục) có thể được nhìn thấy và cập nhật từ trong các thread</a:t>
            </a:r>
          </a:p>
          <a:p>
            <a:pPr defTabSz="365125"/>
            <a:endParaRPr lang="en-US" sz="2000">
              <a:latin typeface="Calibri" pitchFamily="34" charset="0"/>
            </a:endParaRPr>
          </a:p>
        </p:txBody>
      </p:sp>
      <p:pic>
        <p:nvPicPr>
          <p:cNvPr id="24582" name="Picture 3" descr="C:\Documents and Settings\Administrator\Local Settings\Temporary Internet Files\Content.IE5\WCLK3LC3\MC900434750[1].png"/>
          <p:cNvPicPr>
            <a:picLocks noChangeAspect="1" noChangeArrowheads="1"/>
          </p:cNvPicPr>
          <p:nvPr/>
        </p:nvPicPr>
        <p:blipFill>
          <a:blip r:embed="rId3"/>
          <a:srcRect/>
          <a:stretch>
            <a:fillRect/>
          </a:stretch>
        </p:blipFill>
        <p:spPr bwMode="auto">
          <a:xfrm>
            <a:off x="7239000" y="1219200"/>
            <a:ext cx="1482725" cy="148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D68E09E-BC36-4AFD-A294-F5BEF246188C}" type="slidenum">
              <a:rPr lang="en-US"/>
              <a:pPr>
                <a:defRPr/>
              </a:pPr>
              <a:t>12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BF28F0F-95F3-4373-BABC-F0C0598964F1}"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pic>
        <p:nvPicPr>
          <p:cNvPr id="2560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5605"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Handler‘s MessageQueue </a:t>
            </a:r>
          </a:p>
          <a:p>
            <a:pPr defTabSz="365125"/>
            <a:endParaRPr lang="en-US" sz="2000">
              <a:latin typeface="Calibri" pitchFamily="34" charset="0"/>
            </a:endParaRPr>
          </a:p>
          <a:p>
            <a:pPr defTabSz="365125"/>
            <a:r>
              <a:rPr lang="en-US" sz="2000">
                <a:latin typeface="Calibri" pitchFamily="34" charset="0"/>
              </a:rPr>
              <a:t>Mỗi thread phụ (secondary thread) cần liên lạc với thread chính thì phải yêu cầu một message token bằng cách dùng phương thức </a:t>
            </a:r>
            <a:r>
              <a:rPr lang="en-US" sz="2000" i="1">
                <a:solidFill>
                  <a:srgbClr val="C00000"/>
                </a:solidFill>
                <a:latin typeface="Calibri" pitchFamily="34" charset="0"/>
              </a:rPr>
              <a:t>obtainMessage</a:t>
            </a:r>
            <a:r>
              <a:rPr lang="en-US" sz="2000">
                <a:latin typeface="Calibri" pitchFamily="34" charset="0"/>
              </a:rPr>
              <a:t>().</a:t>
            </a:r>
          </a:p>
          <a:p>
            <a:pPr defTabSz="365125"/>
            <a:endParaRPr lang="en-US" sz="2000">
              <a:latin typeface="Calibri" pitchFamily="34" charset="0"/>
            </a:endParaRPr>
          </a:p>
          <a:p>
            <a:pPr defTabSz="365125"/>
            <a:r>
              <a:rPr lang="en-US" sz="2000">
                <a:latin typeface="Calibri" pitchFamily="34" charset="0"/>
              </a:rPr>
              <a:t>Khi đã lấy được token, thread phụ đó có thể ghi dữ liệu vào token và gắn nó vào message queue của Handler bằng cách dùng phương thức </a:t>
            </a:r>
            <a:r>
              <a:rPr lang="en-US" sz="2000" i="1">
                <a:solidFill>
                  <a:srgbClr val="C00000"/>
                </a:solidFill>
                <a:latin typeface="Calibri" pitchFamily="34" charset="0"/>
              </a:rPr>
              <a:t>sendMessage</a:t>
            </a:r>
            <a:r>
              <a:rPr lang="en-US" sz="2000">
                <a:latin typeface="Calibri" pitchFamily="34" charset="0"/>
              </a:rPr>
              <a:t>().</a:t>
            </a:r>
          </a:p>
          <a:p>
            <a:pPr defTabSz="365125"/>
            <a:endParaRPr lang="en-US" sz="2000">
              <a:latin typeface="Calibri" pitchFamily="34" charset="0"/>
            </a:endParaRPr>
          </a:p>
          <a:p>
            <a:pPr defTabSz="365125"/>
            <a:r>
              <a:rPr lang="en-US" sz="2000">
                <a:latin typeface="Calibri" pitchFamily="34" charset="0"/>
              </a:rPr>
              <a:t>Handler dùng phương thức </a:t>
            </a:r>
            <a:r>
              <a:rPr lang="en-US" sz="2000" i="1">
                <a:solidFill>
                  <a:srgbClr val="C00000"/>
                </a:solidFill>
                <a:latin typeface="Calibri" pitchFamily="34" charset="0"/>
              </a:rPr>
              <a:t>handleMessage</a:t>
            </a:r>
            <a:r>
              <a:rPr lang="en-US" sz="2000">
                <a:latin typeface="Calibri" pitchFamily="34" charset="0"/>
              </a:rPr>
              <a:t>() để liên tục xử lý các message mới được gửi tới thread chính. </a:t>
            </a:r>
          </a:p>
          <a:p>
            <a:pPr defTabSz="365125"/>
            <a:endParaRPr lang="en-US" sz="2000">
              <a:latin typeface="Calibri" pitchFamily="34" charset="0"/>
            </a:endParaRPr>
          </a:p>
          <a:p>
            <a:pPr defTabSz="365125"/>
            <a:r>
              <a:rPr lang="en-US" sz="2000">
                <a:latin typeface="Calibri" pitchFamily="34" charset="0"/>
              </a:rPr>
              <a:t>Mỗi message được lấy ra từ queue của thread có thể trả về dữ liệu cho thread chính hoặc yêu cầu chạy các đối tượng runnable qua phương thức </a:t>
            </a:r>
            <a:r>
              <a:rPr lang="en-US" sz="2000" i="1">
                <a:solidFill>
                  <a:srgbClr val="C00000"/>
                </a:solidFill>
                <a:latin typeface="Calibri" pitchFamily="34" charset="0"/>
              </a:rPr>
              <a:t>post</a:t>
            </a:r>
            <a:r>
              <a:rPr lang="en-US" sz="2000">
                <a:solidFill>
                  <a:srgbClr val="C00000"/>
                </a:solidFill>
                <a:latin typeface="Calibri" pitchFamily="34" charset="0"/>
              </a:rPr>
              <a:t>()</a:t>
            </a:r>
            <a:r>
              <a:rPr lang="en-US" sz="2000">
                <a:latin typeface="Calibri"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88F5724-FCE6-49B7-BEF8-681ACBB36A7B}" type="slidenum">
              <a:rPr lang="en-US"/>
              <a:pPr>
                <a:defRPr/>
              </a:pPr>
              <a:t>13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277728F-1E78-4C53-9371-5101F3369D72}"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pic>
        <p:nvPicPr>
          <p:cNvPr id="2662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66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6630" name="Picture 2"/>
          <p:cNvPicPr>
            <a:picLocks noChangeAspect="1" noChangeArrowheads="1"/>
          </p:cNvPicPr>
          <p:nvPr/>
        </p:nvPicPr>
        <p:blipFill>
          <a:blip r:embed="rId3"/>
          <a:srcRect/>
          <a:stretch>
            <a:fillRect/>
          </a:stretch>
        </p:blipFill>
        <p:spPr bwMode="auto">
          <a:xfrm>
            <a:off x="152400" y="871538"/>
            <a:ext cx="883920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8CEB31D-3208-4C82-A58A-9636C45DE475}" type="slidenum">
              <a:rPr lang="en-US"/>
              <a:pPr>
                <a:defRPr/>
              </a:pPr>
              <a:t>14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EC9AD8E-2F77-4709-9A20-E2C6B115AA06}"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pic>
        <p:nvPicPr>
          <p:cNvPr id="2765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graphicFrame>
        <p:nvGraphicFramePr>
          <p:cNvPr id="7" name="Table 6"/>
          <p:cNvGraphicFramePr>
            <a:graphicFrameLocks noGrp="1"/>
          </p:cNvGraphicFramePr>
          <p:nvPr/>
        </p:nvGraphicFramePr>
        <p:xfrm>
          <a:off x="304800" y="1143000"/>
          <a:ext cx="8610600" cy="5029200"/>
        </p:xfrm>
        <a:graphic>
          <a:graphicData uri="http://schemas.openxmlformats.org/drawingml/2006/table">
            <a:tbl>
              <a:tblPr/>
              <a:tblGrid>
                <a:gridCol w="4305300"/>
                <a:gridCol w="4305300"/>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4630707">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endParaRPr>
                    </a:p>
                    <a:p>
                      <a:pPr marL="0" marR="0">
                        <a:spcBef>
                          <a:spcPts val="0"/>
                        </a:spcBef>
                        <a:spcAft>
                          <a:spcPts val="0"/>
                        </a:spcAft>
                        <a:tabLst>
                          <a:tab pos="228600" algn="l"/>
                          <a:tab pos="685800" algn="l"/>
                        </a:tabLst>
                      </a:pPr>
                      <a:r>
                        <a:rPr lang="en-US" sz="1300" b="1" dirty="0" smtClean="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Handler</a:t>
                      </a:r>
                      <a:r>
                        <a:rPr lang="en-US" sz="1300"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dirty="0">
                          <a:latin typeface="Consolas" pitchFamily="49" charset="0"/>
                          <a:ea typeface="Calibri"/>
                        </a:rPr>
                        <a:t> = new </a:t>
                      </a:r>
                      <a:r>
                        <a:rPr lang="en-US" sz="1300" b="1" dirty="0">
                          <a:latin typeface="Consolas" pitchFamily="49" charset="0"/>
                          <a:ea typeface="Calibri"/>
                        </a:rPr>
                        <a:t>Handler</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err="1">
                          <a:latin typeface="Consolas" pitchFamily="49" charset="0"/>
                          <a:ea typeface="Calibri"/>
                        </a:rPr>
                        <a:t>handleMessage</a:t>
                      </a:r>
                      <a:r>
                        <a:rPr lang="en-US" sz="1300" dirty="0">
                          <a:latin typeface="Consolas" pitchFamily="49" charset="0"/>
                          <a:ea typeface="Calibri"/>
                        </a:rPr>
                        <a:t>(Message </a:t>
                      </a:r>
                      <a:r>
                        <a:rPr lang="en-US" sz="1300" dirty="0" err="1">
                          <a:highlight>
                            <a:srgbClr val="00FFFF"/>
                          </a:highlight>
                          <a:latin typeface="Consolas" pitchFamily="49" charset="0"/>
                          <a:ea typeface="Calibri"/>
                        </a:rPr>
                        <a:t>msg</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do something with the message...</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update GUI if needed!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err="1">
                          <a:latin typeface="Consolas" pitchFamily="49" charset="0"/>
                          <a:ea typeface="Calibri"/>
                        </a:rPr>
                        <a:t>handleMessage</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r>
                        <a:rPr lang="en-US" sz="1300" dirty="0" err="1">
                          <a:latin typeface="Consolas" pitchFamily="49" charset="0"/>
                          <a:ea typeface="Calibri"/>
                        </a:rPr>
                        <a:t>myHandler</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endParaRPr lang="en-US" sz="13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cs typeface="Times New Roman"/>
                      </a:endParaRPr>
                    </a:p>
                    <a:p>
                      <a:pPr marL="0" marR="0">
                        <a:spcBef>
                          <a:spcPts val="0"/>
                        </a:spcBef>
                        <a:spcAft>
                          <a:spcPts val="0"/>
                        </a:spcAft>
                        <a:tabLst>
                          <a:tab pos="228600" algn="l"/>
                          <a:tab pos="685800" algn="l"/>
                        </a:tabLst>
                      </a:pPr>
                      <a:r>
                        <a:rPr lang="en-US" sz="1300" b="1" dirty="0" smtClean="0">
                          <a:latin typeface="Consolas" pitchFamily="49" charset="0"/>
                          <a:ea typeface="Calibri"/>
                          <a:cs typeface="Times New Roman"/>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Thread</a:t>
                      </a:r>
                      <a:r>
                        <a:rPr lang="en-US" sz="1300" dirty="0">
                          <a:latin typeface="Consolas" pitchFamily="49" charset="0"/>
                          <a:ea typeface="Calibri"/>
                        </a:rPr>
                        <a:t> </a:t>
                      </a:r>
                      <a:r>
                        <a:rPr lang="en-US" sz="1300" dirty="0" err="1">
                          <a:latin typeface="Consolas" pitchFamily="49" charset="0"/>
                          <a:ea typeface="Calibri"/>
                        </a:rPr>
                        <a:t>backgJob</a:t>
                      </a:r>
                      <a:r>
                        <a:rPr lang="en-US" sz="1300" dirty="0">
                          <a:latin typeface="Consolas" pitchFamily="49" charset="0"/>
                          <a:ea typeface="Calibri"/>
                        </a:rPr>
                        <a:t> = new </a:t>
                      </a:r>
                      <a:r>
                        <a:rPr lang="en-US" sz="1300" b="1" dirty="0">
                          <a:latin typeface="Consolas" pitchFamily="49" charset="0"/>
                          <a:ea typeface="Calibri"/>
                        </a:rPr>
                        <a:t>Thread</a:t>
                      </a:r>
                      <a:r>
                        <a:rPr lang="en-US" sz="1300" dirty="0">
                          <a:latin typeface="Consolas" pitchFamily="49" charset="0"/>
                          <a:ea typeface="Calibri"/>
                        </a:rPr>
                        <a:t> (new </a:t>
                      </a:r>
                      <a:r>
                        <a:rPr lang="en-US" sz="1300" dirty="0" err="1">
                          <a:latin typeface="Consolas" pitchFamily="49" charset="0"/>
                          <a:ea typeface="Calibri"/>
                        </a:rPr>
                        <a:t>Runnable</a:t>
                      </a:r>
                      <a:r>
                        <a:rPr lang="en-US" sz="1300" dirty="0">
                          <a:latin typeface="Consolas" pitchFamily="49" charset="0"/>
                          <a:ea typeface="Calibri"/>
                        </a:rPr>
                        <a:t> (){</a:t>
                      </a: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a:latin typeface="Consolas" pitchFamily="49" charset="0"/>
                          <a:ea typeface="Calibri"/>
                        </a:rPr>
                        <a:t>run() {</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a:solidFill>
                            <a:schemeClr val="accent3">
                              <a:lumMod val="75000"/>
                            </a:schemeClr>
                          </a:solidFill>
                          <a:latin typeface="Consolas" pitchFamily="49" charset="0"/>
                          <a:ea typeface="Calibri"/>
                        </a:rPr>
                        <a:t>//...do some busy work here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//get a token to be added to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the main's message queue</a:t>
                      </a:r>
                    </a:p>
                    <a:p>
                      <a:pPr marL="0" marR="0">
                        <a:spcBef>
                          <a:spcPts val="0"/>
                        </a:spcBef>
                        <a:spcAft>
                          <a:spcPts val="0"/>
                        </a:spcAft>
                        <a:tabLst>
                          <a:tab pos="228600" algn="l"/>
                          <a:tab pos="685800" algn="l"/>
                        </a:tabLst>
                      </a:pPr>
                      <a:r>
                        <a:rPr lang="en-US" sz="1300" b="1" dirty="0">
                          <a:latin typeface="Consolas" pitchFamily="49" charset="0"/>
                          <a:ea typeface="Calibri"/>
                        </a:rPr>
                        <a:t>	 Message </a:t>
                      </a:r>
                      <a:r>
                        <a:rPr lang="en-US" sz="1300" b="1" dirty="0" err="1">
                          <a:latin typeface="Consolas" pitchFamily="49" charset="0"/>
                          <a:ea typeface="Calibri"/>
                        </a:rPr>
                        <a:t>msg</a:t>
                      </a:r>
                      <a:r>
                        <a:rPr lang="en-US" sz="1300" b="1" dirty="0">
                          <a:latin typeface="Consolas" pitchFamily="49" charset="0"/>
                          <a:ea typeface="Calibri"/>
                        </a:rPr>
                        <a:t> =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.obtainMessage</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baseline="0" dirty="0" smtClean="0">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deliver message to the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main's message-queue</a:t>
                      </a:r>
                    </a:p>
                    <a:p>
                      <a:pPr marL="0" marR="0">
                        <a:spcBef>
                          <a:spcPts val="0"/>
                        </a:spcBef>
                        <a:spcAft>
                          <a:spcPts val="0"/>
                        </a:spcAft>
                        <a:tabLst>
                          <a:tab pos="228600" algn="l"/>
                          <a:tab pos="685800" algn="l"/>
                        </a:tabLst>
                      </a:pPr>
                      <a:r>
                        <a:rPr lang="en-US" sz="1300" b="1"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.sendMessage</a:t>
                      </a:r>
                      <a:r>
                        <a:rPr lang="en-US" sz="1300" b="1" dirty="0">
                          <a:latin typeface="Consolas" pitchFamily="49" charset="0"/>
                          <a:ea typeface="Calibri"/>
                        </a:rPr>
                        <a:t>(</a:t>
                      </a:r>
                      <a:r>
                        <a:rPr lang="en-US" sz="1300" b="1" dirty="0" err="1">
                          <a:highlight>
                            <a:srgbClr val="00FFFF"/>
                          </a:highlight>
                          <a:latin typeface="Consolas" pitchFamily="49" charset="0"/>
                          <a:ea typeface="Calibri"/>
                        </a:rPr>
                        <a:t>msg</a:t>
                      </a:r>
                      <a:r>
                        <a:rPr lang="en-US" sz="1300" b="1" dirty="0">
                          <a:latin typeface="Consolas" pitchFamily="49" charset="0"/>
                          <a:ea typeface="Calibri"/>
                        </a:rPr>
                        <a:t>);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}//run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});//Thread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//this call executes the parallel thread	</a:t>
                      </a:r>
                    </a:p>
                    <a:p>
                      <a:pPr marL="0" marR="0">
                        <a:spcBef>
                          <a:spcPts val="0"/>
                        </a:spcBef>
                        <a:spcAft>
                          <a:spcPts val="0"/>
                        </a:spcAft>
                        <a:tabLst>
                          <a:tab pos="228600" algn="l"/>
                          <a:tab pos="685800" algn="l"/>
                        </a:tabLst>
                      </a:pPr>
                      <a:r>
                        <a:rPr lang="en-US" sz="1300" b="1" dirty="0" err="1">
                          <a:latin typeface="Consolas" pitchFamily="49" charset="0"/>
                          <a:ea typeface="Calibri"/>
                        </a:rPr>
                        <a:t>backgroundJob.start</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2971800" y="762000"/>
            <a:ext cx="3124200" cy="369888"/>
          </a:xfrm>
          <a:prstGeom prst="rect">
            <a:avLst/>
          </a:prstGeom>
          <a:solidFill>
            <a:srgbClr val="FFFF00"/>
          </a:solidFill>
          <a:ln>
            <a:solidFill>
              <a:schemeClr val="bg1">
                <a:lumMod val="85000"/>
              </a:schemeClr>
            </a:solidFill>
          </a:ln>
        </p:spPr>
        <p:txBody>
          <a:bodyPr>
            <a:spAutoFit/>
          </a:bodyPr>
          <a:lstStyle/>
          <a:p>
            <a:pPr algn="ctr" fontAlgn="auto">
              <a:spcBef>
                <a:spcPts val="0"/>
              </a:spcBef>
              <a:spcAft>
                <a:spcPts val="0"/>
              </a:spcAft>
              <a:defRPr/>
            </a:pPr>
            <a:r>
              <a:rPr lang="en-US" dirty="0">
                <a:latin typeface="+mn-lt"/>
              </a:rPr>
              <a:t>Using Messages</a:t>
            </a:r>
          </a:p>
        </p:txBody>
      </p:sp>
      <p:sp>
        <p:nvSpPr>
          <p:cNvPr id="10" name="Rectangle 9"/>
          <p:cNvSpPr/>
          <p:nvPr/>
        </p:nvSpPr>
        <p:spPr>
          <a:xfrm>
            <a:off x="457200" y="2209800"/>
            <a:ext cx="4038600" cy="1600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v</a:t>
            </a:r>
          </a:p>
        </p:txBody>
      </p:sp>
      <p:sp>
        <p:nvSpPr>
          <p:cNvPr id="11" name="Rectangle 10"/>
          <p:cNvSpPr/>
          <p:nvPr/>
        </p:nvSpPr>
        <p:spPr>
          <a:xfrm>
            <a:off x="4800600" y="2209800"/>
            <a:ext cx="4038600" cy="2362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B55A2C5-0A71-4C04-A37A-33CE8C58EBA5}" type="slidenum">
              <a:rPr lang="en-US"/>
              <a:pPr>
                <a:defRPr/>
              </a:pPr>
              <a:t>15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6A303FD-0865-4CB7-BDF0-C4C5BADD6200}"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pic>
        <p:nvPicPr>
          <p:cNvPr id="2867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graphicFrame>
        <p:nvGraphicFramePr>
          <p:cNvPr id="7" name="Table 6"/>
          <p:cNvGraphicFramePr>
            <a:graphicFrameLocks noGrp="1"/>
          </p:cNvGraphicFramePr>
          <p:nvPr/>
        </p:nvGraphicFramePr>
        <p:xfrm>
          <a:off x="304800" y="1171575"/>
          <a:ext cx="8610600" cy="5305425"/>
        </p:xfrm>
        <a:graphic>
          <a:graphicData uri="http://schemas.openxmlformats.org/drawingml/2006/table">
            <a:tbl>
              <a:tblPr/>
              <a:tblGrid>
                <a:gridCol w="4305300"/>
                <a:gridCol w="4305300"/>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4861560">
                <a:tc>
                  <a:txBody>
                    <a:bodyPr/>
                    <a:lstStyle/>
                    <a:p>
                      <a:pPr marL="0" marR="0" defTabSz="137160">
                        <a:spcBef>
                          <a:spcPts val="0"/>
                        </a:spcBef>
                        <a:spcAft>
                          <a:spcPts val="0"/>
                        </a:spcAft>
                        <a:tabLst>
                          <a:tab pos="228600" algn="l"/>
                          <a:tab pos="685800" algn="l"/>
                        </a:tabLst>
                      </a:pPr>
                      <a:endParaRPr lang="en-US" sz="1400" b="1" dirty="0" smtClean="0">
                        <a:latin typeface="Consolas" pitchFamily="49" charset="0"/>
                        <a:ea typeface="Calibri"/>
                      </a:endParaRP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Handler     </a:t>
                      </a:r>
                      <a:r>
                        <a:rPr lang="en-US" sz="1400" baseline="0" dirty="0" err="1" smtClean="0">
                          <a:solidFill>
                            <a:srgbClr val="0000C0"/>
                          </a:solidFill>
                          <a:latin typeface="Courier New"/>
                        </a:rPr>
                        <a:t>myHandler</a:t>
                      </a:r>
                      <a:r>
                        <a:rPr lang="en-US" sz="1400"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Handler();</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1" baseline="0" dirty="0" smtClean="0">
                          <a:solidFill>
                            <a:srgbClr val="7F0055"/>
                          </a:solidFill>
                          <a:latin typeface="Courier New"/>
                        </a:rPr>
                        <a:t> 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a:t>
                      </a:r>
                      <a:r>
                        <a:rPr lang="en-US" sz="1400" b="1" baseline="0" dirty="0" err="1" smtClean="0">
                          <a:solidFill>
                            <a:srgbClr val="000000"/>
                          </a:solidFill>
                          <a:latin typeface="Courier New"/>
                        </a:rPr>
                        <a:t>onCreate</a:t>
                      </a:r>
                      <a:r>
                        <a:rPr lang="en-US" sz="1400" b="1" baseline="0" dirty="0" smtClean="0">
                          <a:solidFill>
                            <a:srgbClr val="000000"/>
                          </a:solidFill>
                          <a:latin typeface="Courier New"/>
                        </a:rPr>
                        <a:t>(</a:t>
                      </a:r>
                    </a:p>
                    <a:p>
                      <a:pPr marR="0" algn="l" defTabSz="137160" rtl="0"/>
                      <a:r>
                        <a:rPr lang="en-US" sz="1400" b="1" baseline="0" dirty="0" smtClean="0">
                          <a:solidFill>
                            <a:srgbClr val="000000"/>
                          </a:solidFill>
                          <a:latin typeface="Courier New"/>
                        </a:rPr>
                        <a:t>           Bundle </a:t>
                      </a:r>
                      <a:r>
                        <a:rPr lang="en-US" sz="1400" b="1" baseline="0" dirty="0" err="1" smtClean="0">
                          <a:solidFill>
                            <a:srgbClr val="000000"/>
                          </a:solidFill>
                          <a:latin typeface="Courier New"/>
                        </a:rPr>
                        <a:t>savedInstanceState</a:t>
                      </a:r>
                      <a:r>
                        <a:rPr lang="en-US" sz="1400" b="1" baseline="0" dirty="0" smtClean="0">
                          <a:solidFill>
                            <a:srgbClr val="000000"/>
                          </a:solidFill>
                          <a:latin typeface="Courier New"/>
                        </a:rPr>
                        <a:t>) {</a:t>
                      </a: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Thread myThread1 = </a:t>
                      </a:r>
                    </a:p>
                    <a:p>
                      <a:pPr marR="0" algn="l" defTabSz="137160" rtl="0"/>
                      <a:r>
                        <a:rPr lang="en-US" sz="1400" b="1" baseline="0" dirty="0" smtClean="0">
                          <a:solidFill>
                            <a:srgbClr val="000000"/>
                          </a:solidFill>
                          <a:latin typeface="Courier New"/>
                        </a:rPr>
                        <a:t>          </a:t>
                      </a:r>
                      <a:r>
                        <a:rPr lang="en-US" sz="1400" b="1" baseline="0" dirty="0" smtClean="0">
                          <a:solidFill>
                            <a:srgbClr val="7F0055"/>
                          </a:solidFill>
                          <a:latin typeface="Courier New"/>
                        </a:rPr>
                        <a:t>new</a:t>
                      </a:r>
                      <a:r>
                        <a:rPr lang="en-US" sz="1400" b="1" baseline="0" dirty="0" smtClean="0">
                          <a:solidFill>
                            <a:srgbClr val="000000"/>
                          </a:solidFill>
                          <a:latin typeface="Courier New"/>
                        </a:rPr>
                        <a:t> Thread(</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br>
                        <a:rPr lang="en-US" sz="1400" b="1" baseline="0" dirty="0" smtClean="0">
                          <a:solidFill>
                            <a:srgbClr val="000000"/>
                          </a:solidFill>
                          <a:latin typeface="Courier New"/>
                        </a:rPr>
                      </a:br>
                      <a:r>
                        <a:rPr lang="en-US" sz="1400" b="1" baseline="0" dirty="0" smtClean="0">
                          <a:solidFill>
                            <a:srgbClr val="000000"/>
                          </a:solidFill>
                          <a:latin typeface="Courier New"/>
                        </a:rPr>
                        <a:t>                     </a:t>
                      </a:r>
                      <a:r>
                        <a:rPr lang="en-US" sz="1400" b="1" baseline="0" dirty="0" smtClean="0">
                          <a:solidFill>
                            <a:srgbClr val="2A00FF"/>
                          </a:solidFill>
                          <a:latin typeface="Courier New"/>
                        </a:rPr>
                        <a:t>"backAlias1"</a:t>
                      </a:r>
                      <a:r>
                        <a:rPr lang="en-US" sz="1400" b="1" baseline="0" dirty="0" smtClean="0">
                          <a:solidFill>
                            <a:srgbClr val="000000"/>
                          </a:solidFill>
                          <a:latin typeface="Courier New"/>
                        </a:rPr>
                        <a:t>);</a:t>
                      </a:r>
                    </a:p>
                    <a:p>
                      <a:pPr marR="0" algn="l" defTabSz="137160" rtl="0"/>
                      <a:r>
                        <a:rPr lang="en-US" sz="1400" baseline="0" dirty="0" smtClean="0">
                          <a:solidFill>
                            <a:srgbClr val="000000"/>
                          </a:solidFill>
                          <a:latin typeface="Courier New"/>
                        </a:rPr>
                        <a:t>	 myThread1.start();</a:t>
                      </a:r>
                    </a:p>
                    <a:p>
                      <a:pPr marR="0" algn="l" defTabSz="137160" rtl="0"/>
                      <a:r>
                        <a:rPr lang="en-US" sz="1400" baseline="0" dirty="0" smtClean="0">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aseline="0" dirty="0" err="1" smtClean="0">
                          <a:solidFill>
                            <a:srgbClr val="004000"/>
                          </a:solidFill>
                          <a:latin typeface="Courier New"/>
                        </a:rPr>
                        <a:t>onCreate</a:t>
                      </a:r>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p>
                    <a:p>
                      <a:pPr marR="0" algn="l" defTabSz="137160" rtl="0"/>
                      <a:r>
                        <a:rPr lang="en-US" sz="1400" baseline="0" dirty="0" smtClean="0">
                          <a:latin typeface="Courier New"/>
                        </a:rPr>
                        <a:t> ...</a:t>
                      </a:r>
                    </a:p>
                    <a:p>
                      <a:pPr marR="0" algn="l" defTabSz="137160" rtl="0"/>
                      <a:r>
                        <a:rPr lang="en-US" sz="1400" baseline="0" dirty="0" smtClean="0">
                          <a:latin typeface="Courier New"/>
                        </a:rPr>
                        <a:t> </a:t>
                      </a:r>
                      <a:r>
                        <a:rPr lang="en-US" sz="1400" baseline="0" dirty="0" smtClean="0">
                          <a:solidFill>
                            <a:schemeClr val="accent3">
                              <a:lumMod val="75000"/>
                            </a:schemeClr>
                          </a:solidFill>
                          <a:latin typeface="Courier New"/>
                        </a:rPr>
                        <a:t>//this is the foreground </a:t>
                      </a:r>
                      <a:r>
                        <a:rPr lang="en-US" sz="1400" baseline="0" dirty="0" err="1" smtClean="0">
                          <a:solidFill>
                            <a:schemeClr val="accent3">
                              <a:lumMod val="75000"/>
                            </a:schemeClr>
                          </a:solidFill>
                          <a:latin typeface="Courier New"/>
                        </a:rPr>
                        <a:t>runnable</a:t>
                      </a:r>
                      <a:endParaRPr lang="en-US" sz="1400" baseline="0" dirty="0" smtClean="0">
                        <a:solidFill>
                          <a:schemeClr val="accent3">
                            <a:lumMod val="75000"/>
                          </a:schemeClr>
                        </a:solidFill>
                        <a:latin typeface="Courier New"/>
                      </a:endParaRPr>
                    </a:p>
                    <a:p>
                      <a:pPr marR="0" algn="l" defTabSz="137160" rtl="0"/>
                      <a:r>
                        <a:rPr lang="en-US" sz="1400" b="1" baseline="0" dirty="0" smtClean="0">
                          <a:solidFill>
                            <a:srgbClr val="7F0055"/>
                          </a:solidFill>
                          <a:latin typeface="Courier New"/>
                        </a:rPr>
                        <a:t> 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foregroundTask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baseline="0" dirty="0" smtClean="0">
                          <a:solidFill>
                            <a:schemeClr val="accent3">
                              <a:lumMod val="75000"/>
                            </a:schemeClr>
                          </a:solidFill>
                          <a:latin typeface="Courier New"/>
                        </a:rPr>
                        <a:t>// work on the UI if needed</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    </a:t>
                      </a:r>
                      <a:endParaRPr lang="en-US" sz="14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defTabSz="137160"/>
                      <a:endParaRPr lang="en-US" sz="1400" baseline="0" dirty="0" smtClean="0">
                        <a:solidFill>
                          <a:srgbClr val="004000"/>
                        </a:solidFill>
                        <a:latin typeface="Courier New"/>
                      </a:endParaRPr>
                    </a:p>
                    <a:p>
                      <a:pPr defTabSz="137160"/>
                      <a:endParaRPr lang="en-US" sz="1400" baseline="0" dirty="0" smtClean="0">
                        <a:solidFill>
                          <a:srgbClr val="004000"/>
                        </a:solidFill>
                        <a:latin typeface="Courier New"/>
                      </a:endParaRPr>
                    </a:p>
                    <a:p>
                      <a:pPr defTabSz="137160"/>
                      <a:r>
                        <a:rPr lang="en-US" sz="1400" baseline="0" dirty="0" smtClean="0">
                          <a:solidFill>
                            <a:schemeClr val="accent3">
                              <a:lumMod val="75000"/>
                            </a:schemeClr>
                          </a:solidFill>
                          <a:latin typeface="Courier New"/>
                        </a:rPr>
                        <a:t>// this is the "</a:t>
                      </a:r>
                      <a:r>
                        <a:rPr lang="en-US" sz="1400" baseline="0" dirty="0" err="1" smtClean="0">
                          <a:solidFill>
                            <a:schemeClr val="accent3">
                              <a:lumMod val="75000"/>
                            </a:schemeClr>
                          </a:solidFill>
                          <a:latin typeface="Courier New"/>
                        </a:rPr>
                        <a:t>Runnable</a:t>
                      </a:r>
                      <a:r>
                        <a:rPr lang="en-US" sz="1400" baseline="0" dirty="0" smtClean="0">
                          <a:solidFill>
                            <a:schemeClr val="accent3">
                              <a:lumMod val="75000"/>
                            </a:schemeClr>
                          </a:solidFill>
                          <a:latin typeface="Courier New"/>
                        </a:rPr>
                        <a:t>" object </a:t>
                      </a:r>
                    </a:p>
                    <a:p>
                      <a:pPr defTabSz="137160"/>
                      <a:r>
                        <a:rPr lang="en-US" sz="1400" baseline="0" dirty="0" smtClean="0">
                          <a:solidFill>
                            <a:schemeClr val="accent3">
                              <a:lumMod val="75000"/>
                            </a:schemeClr>
                          </a:solidFill>
                          <a:latin typeface="Courier New"/>
                        </a:rPr>
                        <a:t>// that executes the background thread</a:t>
                      </a:r>
                    </a:p>
                    <a:p>
                      <a:pPr defTabSz="137160"/>
                      <a:endParaRPr lang="en-US" sz="1400" baseline="0" dirty="0" smtClean="0">
                        <a:solidFill>
                          <a:schemeClr val="accent3">
                            <a:lumMod val="75000"/>
                          </a:schemeClr>
                        </a:solidFill>
                        <a:latin typeface="Courier New"/>
                      </a:endParaRPr>
                    </a:p>
                    <a:p>
                      <a:pPr marR="0" algn="l" defTabSz="137160" rtl="0"/>
                      <a:r>
                        <a:rPr lang="en-US" sz="1400" b="0" baseline="0" dirty="0" smtClean="0">
                          <a:solidFill>
                            <a:srgbClr val="000000"/>
                          </a:solidFill>
                          <a:latin typeface="Courier New"/>
                        </a:rPr>
                        <a:t> </a:t>
                      </a:r>
                      <a:r>
                        <a:rPr lang="en-US" sz="1400" b="1" baseline="0" dirty="0" smtClean="0">
                          <a:solidFill>
                            <a:srgbClr val="7F0055"/>
                          </a:solidFill>
                          <a:latin typeface="Courier New"/>
                        </a:rPr>
                        <a:t>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i="1" baseline="0" dirty="0" smtClean="0">
                          <a:solidFill>
                            <a:srgbClr val="000000"/>
                          </a:solidFill>
                          <a:latin typeface="Courier New"/>
                        </a:rPr>
                        <a:t>.</a:t>
                      </a:r>
                      <a:r>
                        <a:rPr lang="en-US" sz="1400" i="1" baseline="0" dirty="0" smtClean="0">
                          <a:solidFill>
                            <a:schemeClr val="accent3">
                              <a:lumMod val="75000"/>
                            </a:schemeClr>
                          </a:solidFill>
                          <a:latin typeface="Courier New"/>
                        </a:rPr>
                        <a:t>.. Do some background work here</a:t>
                      </a:r>
                    </a:p>
                    <a:p>
                      <a:pPr marR="0" algn="l" defTabSz="137160" rtl="0"/>
                      <a:r>
                        <a:rPr lang="en-US" sz="1400" baseline="0" dirty="0" smtClean="0">
                          <a:solidFill>
                            <a:srgbClr val="000000"/>
                          </a:solidFill>
                          <a:latin typeface="Courier New"/>
                        </a:rPr>
                        <a:t>			 </a:t>
                      </a:r>
                      <a:r>
                        <a:rPr lang="en-US" sz="1400" baseline="0" dirty="0" smtClean="0">
                          <a:solidFill>
                            <a:srgbClr val="0000C0"/>
                          </a:solidFill>
                          <a:latin typeface="Courier New"/>
                        </a:rPr>
                        <a:t>myHandler</a:t>
                      </a:r>
                      <a:r>
                        <a:rPr lang="en-US" sz="1400" baseline="0" dirty="0" smtClean="0">
                          <a:solidFill>
                            <a:srgbClr val="000000"/>
                          </a:solidFill>
                          <a:latin typeface="Courier New"/>
                        </a:rPr>
                        <a:t>.</a:t>
                      </a:r>
                      <a:r>
                        <a:rPr lang="en-US" sz="1400" b="1" baseline="0" dirty="0" smtClean="0">
                          <a:solidFill>
                            <a:srgbClr val="000000"/>
                          </a:solidFill>
                          <a:latin typeface="Courier New"/>
                        </a:rPr>
                        <a:t>post</a:t>
                      </a:r>
                      <a:r>
                        <a:rPr lang="en-US" sz="1400" baseline="0" dirty="0" smtClean="0">
                          <a:solidFill>
                            <a:srgbClr val="000000"/>
                          </a:solidFill>
                          <a:latin typeface="Courier New"/>
                        </a:rPr>
                        <a:t>(</a:t>
                      </a:r>
                      <a:r>
                        <a:rPr lang="en-US" sz="1400" baseline="0" dirty="0" err="1" smtClean="0">
                          <a:solidFill>
                            <a:srgbClr val="0000C0"/>
                          </a:solidFill>
                          <a:latin typeface="Courier New"/>
                        </a:rPr>
                        <a:t>foregroundTask</a:t>
                      </a:r>
                      <a:r>
                        <a:rPr lang="en-US" sz="1400" baseline="0" dirty="0" smtClean="0">
                          <a:solidFill>
                            <a:srgbClr val="000000"/>
                          </a:solidFill>
                          <a:latin typeface="Courier New"/>
                        </a:rPr>
                        <a:t>);</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//run    	</a:t>
                      </a:r>
                    </a:p>
                    <a:p>
                      <a:pPr marR="0" algn="l" defTabSz="137160" rtl="0"/>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endParaRPr lang="en-US" sz="1400" b="1" dirty="0" smtClean="0">
                        <a:latin typeface="Consolas" pitchFamily="49"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2971800" y="762000"/>
            <a:ext cx="3124200" cy="369888"/>
          </a:xfrm>
          <a:prstGeom prst="rect">
            <a:avLst/>
          </a:prstGeom>
          <a:solidFill>
            <a:srgbClr val="FFFF00"/>
          </a:solidFill>
          <a:ln>
            <a:solidFill>
              <a:schemeClr val="bg1">
                <a:lumMod val="85000"/>
              </a:schemeClr>
            </a:solidFill>
          </a:ln>
        </p:spPr>
        <p:txBody>
          <a:bodyPr>
            <a:spAutoFit/>
          </a:bodyPr>
          <a:lstStyle/>
          <a:p>
            <a:pPr algn="ctr" fontAlgn="auto">
              <a:spcBef>
                <a:spcPts val="0"/>
              </a:spcBef>
              <a:spcAft>
                <a:spcPts val="0"/>
              </a:spcAft>
              <a:defRPr/>
            </a:pPr>
            <a:r>
              <a:rPr lang="en-US" dirty="0">
                <a:latin typeface="+mn-lt"/>
              </a:rPr>
              <a:t>Using Post</a:t>
            </a:r>
          </a:p>
        </p:txBody>
      </p:sp>
      <p:sp>
        <p:nvSpPr>
          <p:cNvPr id="10" name="Rectangle 9"/>
          <p:cNvSpPr/>
          <p:nvPr/>
        </p:nvSpPr>
        <p:spPr>
          <a:xfrm>
            <a:off x="457200" y="1981200"/>
            <a:ext cx="4038600" cy="2286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457200" y="4724400"/>
            <a:ext cx="4038600" cy="15240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4724400" y="2438400"/>
            <a:ext cx="4038600" cy="24384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81C92B4-D30C-485C-8FF4-8BF8E6321F0B}" type="slidenum">
              <a:rPr lang="en-US"/>
              <a:pPr>
                <a:defRPr/>
              </a:pPr>
              <a:t>16</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CB6FB19-E8F2-4031-AD82-DCB1719FBA95}"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E84DD8D-59EA-4767-AB29-94ED21EEF0AE}"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pic>
        <p:nvPicPr>
          <p:cNvPr id="29701"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9702"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Messages</a:t>
            </a:r>
            <a:endParaRPr lang="en-US" sz="2000">
              <a:latin typeface="Calibri" pitchFamily="34" charset="0"/>
            </a:endParaRPr>
          </a:p>
          <a:p>
            <a:pPr defTabSz="365125"/>
            <a:endParaRPr lang="en-US" sz="2000">
              <a:latin typeface="Calibri" pitchFamily="34" charset="0"/>
            </a:endParaRPr>
          </a:p>
          <a:p>
            <a:pPr defTabSz="365125"/>
            <a:r>
              <a:rPr lang="en-US" sz="2000">
                <a:latin typeface="Calibri" pitchFamily="34" charset="0"/>
              </a:rPr>
              <a:t>Để gửi một Message cho một Handler, đầu tiên thread phải must gọi </a:t>
            </a:r>
            <a:r>
              <a:rPr lang="en-US" sz="2000">
                <a:solidFill>
                  <a:srgbClr val="C00000"/>
                </a:solidFill>
                <a:latin typeface="Calibri" pitchFamily="34" charset="0"/>
              </a:rPr>
              <a:t>obtainMessage() </a:t>
            </a:r>
            <a:r>
              <a:rPr lang="en-US" sz="2000">
                <a:latin typeface="Calibri" pitchFamily="34" charset="0"/>
              </a:rPr>
              <a:t>để lấy đối tượng Message ra khỏi kho (pool). </a:t>
            </a:r>
          </a:p>
          <a:p>
            <a:pPr defTabSz="365125"/>
            <a:endParaRPr lang="en-US" sz="2000">
              <a:latin typeface="Calibri" pitchFamily="34" charset="0"/>
            </a:endParaRPr>
          </a:p>
          <a:p>
            <a:pPr defTabSz="365125"/>
            <a:r>
              <a:rPr lang="en-US" sz="2000">
                <a:latin typeface="Calibri" pitchFamily="34" charset="0"/>
              </a:rPr>
              <a:t>Có vài dạng </a:t>
            </a:r>
            <a:r>
              <a:rPr lang="en-US" sz="2000" b="1">
                <a:solidFill>
                  <a:srgbClr val="C00000"/>
                </a:solidFill>
                <a:latin typeface="Calibri" pitchFamily="34" charset="0"/>
              </a:rPr>
              <a:t>obtainMessage()</a:t>
            </a:r>
            <a:r>
              <a:rPr lang="en-US" sz="2000">
                <a:latin typeface="Calibri" pitchFamily="34" charset="0"/>
              </a:rPr>
              <a:t>, cho phép ta lấy một đối tượng Message rỗng hoặc các message chứa tham số</a:t>
            </a:r>
          </a:p>
          <a:p>
            <a:pPr defTabSz="365125"/>
            <a:endParaRPr lang="en-US" sz="2000">
              <a:latin typeface="Calibri" pitchFamily="34" charset="0"/>
            </a:endParaRPr>
          </a:p>
          <a:p>
            <a:pPr defTabSz="365125"/>
            <a:r>
              <a:rPr lang="en-US" sz="2000" b="1">
                <a:latin typeface="Calibri" pitchFamily="34" charset="0"/>
              </a:rPr>
              <a:t>Example</a:t>
            </a:r>
          </a:p>
          <a:p>
            <a:pPr defTabSz="365125"/>
            <a:r>
              <a:rPr lang="en-US" sz="2000">
                <a:solidFill>
                  <a:srgbClr val="77933C"/>
                </a:solidFill>
                <a:latin typeface="Calibri" pitchFamily="34" charset="0"/>
              </a:rPr>
              <a:t>	//  thread 1 produces some local data</a:t>
            </a:r>
          </a:p>
          <a:p>
            <a:pPr defTabSz="365125"/>
            <a:r>
              <a:rPr lang="en-US" sz="2000">
                <a:latin typeface="Calibri" pitchFamily="34" charset="0"/>
              </a:rPr>
              <a:t>	String localData = “Greeting from thread 1”;</a:t>
            </a:r>
          </a:p>
          <a:p>
            <a:pPr defTabSz="365125"/>
            <a:r>
              <a:rPr lang="en-US" sz="2000">
                <a:solidFill>
                  <a:srgbClr val="77933C"/>
                </a:solidFill>
                <a:latin typeface="Calibri" pitchFamily="34" charset="0"/>
              </a:rPr>
              <a:t>	//  thread 1 requests a message &amp; adds localData to it</a:t>
            </a:r>
            <a:r>
              <a:rPr lang="en-US" sz="2000">
                <a:latin typeface="Calibri" pitchFamily="34" charset="0"/>
              </a:rPr>
              <a:t> </a:t>
            </a:r>
          </a:p>
          <a:p>
            <a:pPr defTabSz="365125"/>
            <a:r>
              <a:rPr lang="en-US" sz="2000">
                <a:latin typeface="Calibri" pitchFamily="34" charset="0"/>
              </a:rPr>
              <a:t>	</a:t>
            </a:r>
            <a:r>
              <a:rPr lang="en-US" sz="2000" b="1">
                <a:latin typeface="Calibri" pitchFamily="34" charset="0"/>
              </a:rPr>
              <a:t>Message</a:t>
            </a:r>
            <a:r>
              <a:rPr lang="en-US" sz="2000">
                <a:latin typeface="Calibri" pitchFamily="34" charset="0"/>
              </a:rPr>
              <a:t> mgs = myHandler.</a:t>
            </a:r>
            <a:r>
              <a:rPr lang="en-US" sz="2000" b="1">
                <a:latin typeface="Calibri" pitchFamily="34" charset="0"/>
              </a:rPr>
              <a:t>obtainMessage </a:t>
            </a:r>
            <a:r>
              <a:rPr lang="en-US" sz="2000">
                <a:latin typeface="Calibri" pitchFamily="34" charset="0"/>
              </a:rPr>
              <a:t>(1, localData);</a:t>
            </a:r>
          </a:p>
          <a:p>
            <a:pPr defTabSz="365125"/>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C26F3E6-6AC3-4AF1-B1A2-1962D42417A5}" type="slidenum">
              <a:rPr lang="en-US"/>
              <a:pPr>
                <a:defRPr/>
              </a:pPr>
              <a:t>17</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437627C-992C-4B3A-B6BB-73F7AB4C7B9B}"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DA14FBA-C69E-42E0-A7AA-462C6C00125B}"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pic>
        <p:nvPicPr>
          <p:cNvPr id="30725"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0726" name="Content Placeholder 2"/>
          <p:cNvSpPr txBox="1">
            <a:spLocks/>
          </p:cNvSpPr>
          <p:nvPr/>
        </p:nvSpPr>
        <p:spPr bwMode="auto">
          <a:xfrm>
            <a:off x="304800" y="13716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sendMessage Methods</a:t>
            </a:r>
            <a:endParaRPr lang="en-US" sz="2000">
              <a:latin typeface="Calibri" pitchFamily="34" charset="0"/>
            </a:endParaRPr>
          </a:p>
          <a:p>
            <a:pPr defTabSz="365125"/>
            <a:r>
              <a:rPr lang="en-US" sz="2000">
                <a:latin typeface="Calibri" pitchFamily="34" charset="0"/>
              </a:rPr>
              <a:t>Ta gửi message bằng cách gọi một trong các phương thức </a:t>
            </a:r>
            <a:r>
              <a:rPr lang="en-US" sz="2000" b="1">
                <a:solidFill>
                  <a:srgbClr val="C00000"/>
                </a:solidFill>
                <a:latin typeface="Calibri" pitchFamily="34" charset="0"/>
              </a:rPr>
              <a:t>sendMessage...()</a:t>
            </a:r>
            <a:r>
              <a:rPr lang="en-US" sz="2000">
                <a:solidFill>
                  <a:srgbClr val="C00000"/>
                </a:solidFill>
                <a:latin typeface="Calibri" pitchFamily="34" charset="0"/>
              </a:rPr>
              <a:t> </a:t>
            </a:r>
            <a:r>
              <a:rPr lang="en-US" sz="2000">
                <a:latin typeface="Calibri" pitchFamily="34" charset="0"/>
              </a:rPr>
              <a:t>chẳng hạn …</a:t>
            </a:r>
          </a:p>
          <a:p>
            <a:pPr defTabSz="365125"/>
            <a:endParaRPr lang="en-US" sz="2000">
              <a:latin typeface="Calibri" pitchFamily="34" charset="0"/>
            </a:endParaRPr>
          </a:p>
          <a:p>
            <a:pPr defTabSz="365125"/>
            <a:r>
              <a:rPr lang="en-US" sz="2000">
                <a:latin typeface="Calibri" pitchFamily="34" charset="0"/>
              </a:rPr>
              <a:t>• </a:t>
            </a:r>
            <a:r>
              <a:rPr lang="en-US" sz="2000" b="1">
                <a:solidFill>
                  <a:srgbClr val="C00000"/>
                </a:solidFill>
                <a:latin typeface="Calibri" pitchFamily="34" charset="0"/>
              </a:rPr>
              <a:t>sendMessage</a:t>
            </a:r>
            <a:r>
              <a:rPr lang="en-US" sz="2000">
                <a:solidFill>
                  <a:srgbClr val="C00000"/>
                </a:solidFill>
                <a:latin typeface="Calibri" pitchFamily="34" charset="0"/>
              </a:rPr>
              <a:t>() </a:t>
            </a:r>
            <a:r>
              <a:rPr lang="en-US" sz="2000">
                <a:latin typeface="Calibri" pitchFamily="34" charset="0"/>
              </a:rPr>
              <a:t>đặt message vào cuối queue</a:t>
            </a:r>
          </a:p>
          <a:p>
            <a:pPr defTabSz="365125"/>
            <a:endParaRPr lang="en-US" sz="700">
              <a:latin typeface="Calibri" pitchFamily="34" charset="0"/>
            </a:endParaRPr>
          </a:p>
          <a:p>
            <a:pPr defTabSz="365125"/>
            <a:r>
              <a:rPr lang="en-US" sz="2000">
                <a:latin typeface="Calibri" pitchFamily="34" charset="0"/>
              </a:rPr>
              <a:t>•</a:t>
            </a:r>
            <a:r>
              <a:rPr lang="en-US" sz="2000">
                <a:solidFill>
                  <a:srgbClr val="C00000"/>
                </a:solidFill>
                <a:latin typeface="Calibri" pitchFamily="34" charset="0"/>
              </a:rPr>
              <a:t> </a:t>
            </a:r>
            <a:r>
              <a:rPr lang="en-US" sz="2000" b="1">
                <a:solidFill>
                  <a:srgbClr val="C00000"/>
                </a:solidFill>
                <a:latin typeface="Calibri" pitchFamily="34" charset="0"/>
              </a:rPr>
              <a:t>sendMessageAtFrontOfQueue</a:t>
            </a:r>
            <a:r>
              <a:rPr lang="en-US" sz="2000">
                <a:solidFill>
                  <a:srgbClr val="C00000"/>
                </a:solidFill>
                <a:latin typeface="Calibri" pitchFamily="34" charset="0"/>
              </a:rPr>
              <a:t>() </a:t>
            </a:r>
            <a:r>
              <a:rPr lang="en-US" sz="2000">
                <a:latin typeface="Calibri" pitchFamily="34" charset="0"/>
              </a:rPr>
              <a:t>đặt message vào đầu queue</a:t>
            </a:r>
            <a:r>
              <a:rPr lang="en-US" sz="2000">
                <a:solidFill>
                  <a:srgbClr val="C00000"/>
                </a:solidFill>
                <a:latin typeface="Calibri" pitchFamily="34" charset="0"/>
              </a:rPr>
              <a:t> </a:t>
            </a:r>
            <a:r>
              <a:rPr lang="en-US" sz="2000">
                <a:latin typeface="Calibri" pitchFamily="34" charset="0"/>
              </a:rPr>
              <a:t>(chứ không phải cuối như mặc định), nên message này sẽ được ưu tiên hơn tất cả các message khác</a:t>
            </a:r>
          </a:p>
          <a:p>
            <a:pPr defTabSz="365125"/>
            <a:endParaRPr lang="en-US" sz="700">
              <a:latin typeface="Calibri" pitchFamily="34" charset="0"/>
            </a:endParaRPr>
          </a:p>
          <a:p>
            <a:pPr defTabSz="365125"/>
            <a:r>
              <a:rPr lang="en-US" sz="2000">
                <a:latin typeface="Calibri" pitchFamily="34" charset="0"/>
              </a:rPr>
              <a:t>• </a:t>
            </a:r>
            <a:r>
              <a:rPr lang="en-US" sz="2000" b="1">
                <a:solidFill>
                  <a:srgbClr val="C00000"/>
                </a:solidFill>
                <a:latin typeface="Calibri" pitchFamily="34" charset="0"/>
              </a:rPr>
              <a:t>sendMessageAtTime</a:t>
            </a:r>
            <a:r>
              <a:rPr lang="en-US" sz="2000">
                <a:solidFill>
                  <a:srgbClr val="C00000"/>
                </a:solidFill>
                <a:latin typeface="Calibri" pitchFamily="34" charset="0"/>
              </a:rPr>
              <a:t>()</a:t>
            </a:r>
            <a:r>
              <a:rPr lang="en-US" sz="2000">
                <a:latin typeface="Calibri" pitchFamily="34" charset="0"/>
              </a:rPr>
              <a:t> đặt message vào queue vào thời điểm cho bởi tham số, biểu diễn bằng millisecond theo uptime của hệ thống</a:t>
            </a:r>
          </a:p>
          <a:p>
            <a:pPr defTabSz="365125"/>
            <a:r>
              <a:rPr lang="en-US" sz="2000">
                <a:latin typeface="Calibri" pitchFamily="34" charset="0"/>
              </a:rPr>
              <a:t>(SystemClock.uptimeMillis())</a:t>
            </a:r>
          </a:p>
          <a:p>
            <a:pPr defTabSz="365125"/>
            <a:endParaRPr lang="en-US" sz="600">
              <a:latin typeface="Calibri" pitchFamily="34" charset="0"/>
            </a:endParaRPr>
          </a:p>
          <a:p>
            <a:pPr defTabSz="365125"/>
            <a:r>
              <a:rPr lang="en-US" sz="2000">
                <a:latin typeface="Calibri" pitchFamily="34" charset="0"/>
              </a:rPr>
              <a:t>• </a:t>
            </a:r>
            <a:r>
              <a:rPr lang="en-US" sz="2000" b="1">
                <a:solidFill>
                  <a:srgbClr val="C00000"/>
                </a:solidFill>
                <a:latin typeface="Calibri" pitchFamily="34" charset="0"/>
              </a:rPr>
              <a:t>sendMessageDelayed</a:t>
            </a:r>
            <a:r>
              <a:rPr lang="en-US" sz="2000">
                <a:solidFill>
                  <a:srgbClr val="C00000"/>
                </a:solidFill>
                <a:latin typeface="Calibri" pitchFamily="34" charset="0"/>
              </a:rPr>
              <a:t>() </a:t>
            </a:r>
            <a:r>
              <a:rPr lang="en-US" sz="2000">
                <a:latin typeface="Calibri" pitchFamily="34" charset="0"/>
              </a:rPr>
              <a:t>đặt message vào queue sau một độ trễ tính bằng milli-giây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1C1A5B0-2B1F-44F8-A92A-98CBC017EF0A}" type="slidenum">
              <a:rPr lang="en-US"/>
              <a:pPr>
                <a:defRPr/>
              </a:pPr>
              <a:t>18</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B38E4B6-D1B2-4C79-8CF5-DE4AC06CBCD4}"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69509DE-4B98-4140-8AAE-FFFFC3978348}"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pic>
        <p:nvPicPr>
          <p:cNvPr id="31749"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1750"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Processing Messages</a:t>
            </a:r>
            <a:endParaRPr lang="en-US" sz="2000">
              <a:latin typeface="Calibri" pitchFamily="34" charset="0"/>
            </a:endParaRPr>
          </a:p>
          <a:p>
            <a:pPr defTabSz="365125"/>
            <a:r>
              <a:rPr lang="en-US" sz="2000">
                <a:latin typeface="Calibri" pitchFamily="34" charset="0"/>
              </a:rPr>
              <a:t>Để xử lý các message mà các background thread gửi đến, Handler cần cài listener</a:t>
            </a:r>
          </a:p>
          <a:p>
            <a:pPr defTabSz="365125"/>
            <a:endParaRPr lang="en-US" sz="2000">
              <a:latin typeface="Calibri" pitchFamily="34" charset="0"/>
            </a:endParaRPr>
          </a:p>
          <a:p>
            <a:pPr defTabSz="365125"/>
            <a:r>
              <a:rPr lang="en-US" sz="2000">
                <a:latin typeface="Calibri" pitchFamily="34" charset="0"/>
              </a:rPr>
              <a:t>	</a:t>
            </a:r>
            <a:r>
              <a:rPr lang="en-US" sz="2000" b="1">
                <a:solidFill>
                  <a:srgbClr val="C00000"/>
                </a:solidFill>
                <a:latin typeface="Calibri" pitchFamily="34" charset="0"/>
              </a:rPr>
              <a:t>handleMessage( . . . ) </a:t>
            </a:r>
          </a:p>
          <a:p>
            <a:pPr defTabSz="365125"/>
            <a:endParaRPr lang="en-US" sz="2000">
              <a:latin typeface="Calibri" pitchFamily="34" charset="0"/>
            </a:endParaRPr>
          </a:p>
          <a:p>
            <a:pPr defTabSz="365125"/>
            <a:r>
              <a:rPr lang="en-US" sz="2000">
                <a:latin typeface="Calibri" pitchFamily="34" charset="0"/>
              </a:rPr>
              <a:t>Phương thức này sẽ được gọi cho từng message xuất hiện trong message queue. </a:t>
            </a:r>
          </a:p>
          <a:p>
            <a:pPr defTabSz="365125"/>
            <a:endParaRPr lang="en-US" sz="2000">
              <a:latin typeface="Calibri" pitchFamily="34" charset="0"/>
            </a:endParaRPr>
          </a:p>
          <a:p>
            <a:pPr defTabSz="365125"/>
            <a:r>
              <a:rPr lang="en-US" sz="2000">
                <a:latin typeface="Calibri" pitchFamily="34" charset="0"/>
              </a:rPr>
              <a:t>Tại đó, handler có thể cập nhật UI nếu cần. Tuy nhiên, nó cần làm việc đó thật nhanh, vì các nhiệm vụ UI khác bị treo cho đến khi Handler thực hiện xong.</a:t>
            </a:r>
          </a:p>
          <a:p>
            <a:pPr defTabSz="365125"/>
            <a:endParaRPr lang="en-US" sz="2000" b="1">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97D22C-5D9E-438A-BA55-337C4AB719D3}" type="slidenum">
              <a:rPr lang="en-US"/>
              <a:pPr>
                <a:defRPr/>
              </a:pPr>
              <a:t>19</a:t>
            </a:fld>
            <a:endParaRPr lang="en-US"/>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B0A9DD2-817D-4B28-A77C-757C8ED6FD28}"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5CC509D-BE37-43C9-9282-6D6A1DB64C15}"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7F7FD18-9031-4833-B97F-11EB072EDDE6}"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pic>
        <p:nvPicPr>
          <p:cNvPr id="3277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2775" name="Content Placeholder 2"/>
          <p:cNvSpPr txBox="1">
            <a:spLocks/>
          </p:cNvSpPr>
          <p:nvPr/>
        </p:nvSpPr>
        <p:spPr bwMode="auto">
          <a:xfrm>
            <a:off x="228600" y="1004888"/>
            <a:ext cx="8839200" cy="1447800"/>
          </a:xfrm>
          <a:prstGeom prst="rect">
            <a:avLst/>
          </a:prstGeom>
          <a:noFill/>
          <a:ln w="9525">
            <a:noFill/>
            <a:miter lim="800000"/>
            <a:headEnd/>
            <a:tailEnd/>
          </a:ln>
        </p:spPr>
        <p:txBody>
          <a:bodyPr/>
          <a:lstStyle/>
          <a:p>
            <a:pPr defTabSz="365125"/>
            <a:r>
              <a:rPr lang="en-US" sz="2800" b="1">
                <a:solidFill>
                  <a:srgbClr val="0070C0"/>
                </a:solidFill>
                <a:latin typeface="Calibri" pitchFamily="34" charset="0"/>
              </a:rPr>
              <a:t>Example 1. Progress Bar – Using Message Passing</a:t>
            </a:r>
            <a:endParaRPr lang="en-US" sz="2000">
              <a:latin typeface="Calibri" pitchFamily="34" charset="0"/>
            </a:endParaRPr>
          </a:p>
          <a:p>
            <a:pPr defTabSz="365125"/>
            <a:r>
              <a:rPr lang="en-US" sz="2000">
                <a:latin typeface="Calibri" pitchFamily="34" charset="0"/>
              </a:rPr>
              <a:t>Main thread hiển thị </a:t>
            </a:r>
            <a:r>
              <a:rPr lang="en-US" sz="2000" i="1">
                <a:latin typeface="Calibri" pitchFamily="34" charset="0"/>
              </a:rPr>
              <a:t>progress bar widget </a:t>
            </a:r>
            <a:r>
              <a:rPr lang="en-US" sz="2000">
                <a:latin typeface="Calibri" pitchFamily="34" charset="0"/>
              </a:rPr>
              <a:t>dạng thanh ngang và dạng tròn để cho biến tiến triển của một thao tác đang chạy tại background. Dữ liệu ngẫu nhiên được gửi từ background thread và các message được hiện tại view chính.</a:t>
            </a:r>
            <a:endParaRPr lang="en-US" sz="2000" b="1">
              <a:latin typeface="Calibri" pitchFamily="34" charset="0"/>
            </a:endParaRPr>
          </a:p>
        </p:txBody>
      </p:sp>
      <p:sp>
        <p:nvSpPr>
          <p:cNvPr id="13" name="TextBox 12"/>
          <p:cNvSpPr txBox="1"/>
          <p:nvPr/>
        </p:nvSpPr>
        <p:spPr>
          <a:xfrm>
            <a:off x="457200" y="2438400"/>
            <a:ext cx="8382000" cy="3962400"/>
          </a:xfrm>
          <a:prstGeom prst="rect">
            <a:avLst/>
          </a:prstGeom>
          <a:solidFill>
            <a:schemeClr val="bg1">
              <a:lumMod val="95000"/>
            </a:schemeClr>
          </a:solidFill>
        </p:spPr>
        <p:txBody>
          <a:bodyPr numCol="2">
            <a:spAutoFit/>
          </a:bodyPr>
          <a:lstStyle/>
          <a:p>
            <a:pPr fontAlgn="auto">
              <a:spcBef>
                <a:spcPts val="0"/>
              </a:spcBef>
              <a:spcAft>
                <a:spcPts val="0"/>
              </a:spcAft>
              <a:defRPr/>
            </a:pPr>
            <a:r>
              <a:rPr lang="en-US" sz="900" dirty="0">
                <a:solidFill>
                  <a:srgbClr val="008080"/>
                </a:solidFill>
                <a:latin typeface="Courier New"/>
              </a:rPr>
              <a:t>&lt;?</a:t>
            </a:r>
            <a:r>
              <a:rPr lang="en-US" sz="900" dirty="0">
                <a:solidFill>
                  <a:srgbClr val="3F7F7F"/>
                </a:solidFill>
                <a:latin typeface="Courier New"/>
              </a:rPr>
              <a:t>xml </a:t>
            </a:r>
            <a:r>
              <a:rPr lang="en-US" sz="900" dirty="0">
                <a:solidFill>
                  <a:srgbClr val="7F007F"/>
                </a:solidFill>
                <a:latin typeface="Courier New"/>
              </a:rPr>
              <a:t>version</a:t>
            </a:r>
            <a:r>
              <a:rPr lang="en-US" sz="900" dirty="0">
                <a:solidFill>
                  <a:srgbClr val="000000"/>
                </a:solidFill>
                <a:latin typeface="Courier New"/>
              </a:rPr>
              <a:t>=</a:t>
            </a:r>
            <a:r>
              <a:rPr lang="en-US" sz="900" i="1" dirty="0">
                <a:solidFill>
                  <a:srgbClr val="2A00FF"/>
                </a:solidFill>
                <a:latin typeface="Courier New"/>
              </a:rPr>
              <a:t>"1.0" </a:t>
            </a:r>
            <a:r>
              <a:rPr lang="en-US" sz="900" i="1" dirty="0">
                <a:solidFill>
                  <a:srgbClr val="7F007F"/>
                </a:solidFill>
                <a:latin typeface="Courier New"/>
              </a:rPr>
              <a:t>encoding</a:t>
            </a:r>
            <a:r>
              <a:rPr lang="en-US" sz="900" i="1" dirty="0">
                <a:solidFill>
                  <a:srgbClr val="000000"/>
                </a:solidFill>
                <a:latin typeface="Courier New"/>
              </a:rPr>
              <a:t>=</a:t>
            </a:r>
            <a:r>
              <a:rPr lang="en-US" sz="900" i="1" dirty="0">
                <a:solidFill>
                  <a:srgbClr val="2A00FF"/>
                </a:solidFill>
                <a:latin typeface="Courier New"/>
              </a:rPr>
              <a:t>"utf-8"</a:t>
            </a:r>
            <a:r>
              <a:rPr lang="en-US" sz="900" i="1" dirty="0">
                <a:solidFill>
                  <a:srgbClr val="008080"/>
                </a:solidFill>
                <a:latin typeface="Courier New"/>
              </a:rPr>
              <a:t>?&gt;</a:t>
            </a: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LinearLayout</a:t>
            </a:r>
            <a:endParaRPr lang="en-US" sz="900" dirty="0">
              <a:solidFill>
                <a:srgbClr val="3F7F7F"/>
              </a:solidFill>
              <a:latin typeface="Courier New"/>
            </a:endParaRPr>
          </a:p>
          <a:p>
            <a:pPr fontAlgn="auto">
              <a:spcBef>
                <a:spcPts val="0"/>
              </a:spcBef>
              <a:spcAft>
                <a:spcPts val="0"/>
              </a:spcAft>
              <a:defRPr/>
            </a:pPr>
            <a:r>
              <a:rPr lang="en-US" sz="900" dirty="0" err="1">
                <a:solidFill>
                  <a:srgbClr val="7F007F"/>
                </a:solidFill>
                <a:latin typeface="Courier New"/>
              </a:rPr>
              <a:t>android:id</a:t>
            </a:r>
            <a:r>
              <a:rPr lang="en-US" sz="900" dirty="0">
                <a:solidFill>
                  <a:srgbClr val="000000"/>
                </a:solidFill>
                <a:latin typeface="Courier New"/>
              </a:rPr>
              <a:t>=</a:t>
            </a:r>
            <a:r>
              <a:rPr lang="en-US" sz="900" i="1" dirty="0">
                <a:solidFill>
                  <a:srgbClr val="2A00FF"/>
                </a:solidFill>
                <a:latin typeface="Courier New"/>
              </a:rPr>
              <a:t>"@+id/widget28"</a:t>
            </a:r>
          </a:p>
          <a:p>
            <a:pPr fontAlgn="auto">
              <a:spcBef>
                <a:spcPts val="0"/>
              </a:spcBef>
              <a:spcAft>
                <a:spcPts val="0"/>
              </a:spcAft>
              <a:defRPr/>
            </a:pPr>
            <a:r>
              <a:rPr lang="en-US" sz="900" dirty="0" err="1">
                <a:solidFill>
                  <a:srgbClr val="7F007F"/>
                </a:solidFill>
                <a:latin typeface="Courier New"/>
              </a:rPr>
              <a:t>android:layout_width</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fill_parent</a:t>
            </a:r>
            <a:r>
              <a:rPr lang="en-US" sz="900" i="1" dirty="0">
                <a:solidFill>
                  <a:srgbClr val="2A00FF"/>
                </a:solidFill>
                <a:latin typeface="Courier New"/>
              </a:rPr>
              <a:t>"</a:t>
            </a:r>
          </a:p>
          <a:p>
            <a:pPr fontAlgn="auto">
              <a:spcBef>
                <a:spcPts val="0"/>
              </a:spcBef>
              <a:spcAft>
                <a:spcPts val="0"/>
              </a:spcAft>
              <a:defRPr/>
            </a:pPr>
            <a:r>
              <a:rPr lang="en-US" sz="900" dirty="0" err="1">
                <a:solidFill>
                  <a:srgbClr val="7F007F"/>
                </a:solidFill>
                <a:latin typeface="Courier New"/>
              </a:rPr>
              <a:t>android:layout_height</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fill_parent</a:t>
            </a:r>
            <a:r>
              <a:rPr lang="en-US" sz="900" i="1" dirty="0">
                <a:solidFill>
                  <a:srgbClr val="2A00FF"/>
                </a:solidFill>
                <a:latin typeface="Courier New"/>
              </a:rPr>
              <a:t>"</a:t>
            </a:r>
          </a:p>
          <a:p>
            <a:pPr fontAlgn="auto">
              <a:spcBef>
                <a:spcPts val="0"/>
              </a:spcBef>
              <a:spcAft>
                <a:spcPts val="0"/>
              </a:spcAft>
              <a:defRPr/>
            </a:pPr>
            <a:r>
              <a:rPr lang="en-US" sz="900" dirty="0" err="1">
                <a:solidFill>
                  <a:srgbClr val="7F007F"/>
                </a:solidFill>
                <a:latin typeface="Courier New"/>
              </a:rPr>
              <a:t>android:background</a:t>
            </a:r>
            <a:r>
              <a:rPr lang="en-US" sz="900" dirty="0">
                <a:solidFill>
                  <a:srgbClr val="000000"/>
                </a:solidFill>
                <a:latin typeface="Courier New"/>
              </a:rPr>
              <a:t>=</a:t>
            </a:r>
            <a:r>
              <a:rPr lang="en-US" sz="900" i="1" dirty="0">
                <a:solidFill>
                  <a:srgbClr val="2A00FF"/>
                </a:solidFill>
                <a:latin typeface="Courier New"/>
              </a:rPr>
              <a:t>"#ff009999"</a:t>
            </a:r>
          </a:p>
          <a:p>
            <a:pPr fontAlgn="auto">
              <a:spcBef>
                <a:spcPts val="0"/>
              </a:spcBef>
              <a:spcAft>
                <a:spcPts val="0"/>
              </a:spcAft>
              <a:defRPr/>
            </a:pPr>
            <a:r>
              <a:rPr lang="en-US" sz="900" dirty="0" err="1">
                <a:solidFill>
                  <a:srgbClr val="7F007F"/>
                </a:solidFill>
                <a:latin typeface="Courier New"/>
              </a:rPr>
              <a:t>android:orientation</a:t>
            </a:r>
            <a:r>
              <a:rPr lang="en-US" sz="900" dirty="0">
                <a:solidFill>
                  <a:srgbClr val="000000"/>
                </a:solidFill>
                <a:latin typeface="Courier New"/>
              </a:rPr>
              <a:t>=</a:t>
            </a:r>
            <a:r>
              <a:rPr lang="en-US" sz="900" i="1" dirty="0">
                <a:solidFill>
                  <a:srgbClr val="2A00FF"/>
                </a:solidFill>
                <a:latin typeface="Courier New"/>
              </a:rPr>
              <a:t>"vertical"</a:t>
            </a:r>
          </a:p>
          <a:p>
            <a:pPr fontAlgn="auto">
              <a:spcBef>
                <a:spcPts val="0"/>
              </a:spcBef>
              <a:spcAft>
                <a:spcPts val="0"/>
              </a:spcAft>
              <a:defRPr/>
            </a:pPr>
            <a:r>
              <a:rPr lang="en-US" sz="900" dirty="0" err="1">
                <a:solidFill>
                  <a:srgbClr val="7F007F"/>
                </a:solidFill>
                <a:latin typeface="Courier New"/>
              </a:rPr>
              <a:t>xmlns:android</a:t>
            </a:r>
            <a:r>
              <a:rPr lang="en-US" sz="900" dirty="0">
                <a:solidFill>
                  <a:srgbClr val="000000"/>
                </a:solidFill>
                <a:latin typeface="Courier New"/>
              </a:rPr>
              <a:t>=</a:t>
            </a:r>
            <a:r>
              <a:rPr lang="en-US" sz="900" i="1" dirty="0">
                <a:solidFill>
                  <a:srgbClr val="2A00FF"/>
                </a:solidFill>
                <a:latin typeface="Courier New"/>
              </a:rPr>
              <a:t>"http://schemas.android.com/apk/res/android"</a:t>
            </a:r>
          </a:p>
          <a:p>
            <a:pPr fontAlgn="auto">
              <a:spcBef>
                <a:spcPts val="0"/>
              </a:spcBef>
              <a:spcAft>
                <a:spcPts val="0"/>
              </a:spcAft>
              <a:defRPr/>
            </a:pPr>
            <a:r>
              <a:rPr lang="en-US" sz="900" dirty="0">
                <a:solidFill>
                  <a:srgbClr val="008080"/>
                </a:solidFill>
                <a:latin typeface="Courier New"/>
              </a:rPr>
              <a:t>&gt;</a:t>
            </a: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TextView</a:t>
            </a:r>
            <a:endParaRPr lang="en-US" sz="900" dirty="0">
              <a:solidFill>
                <a:srgbClr val="3F7F7F"/>
              </a:solidFill>
              <a:latin typeface="Courier New"/>
            </a:endParaRPr>
          </a:p>
          <a:p>
            <a:pPr lvl="1" fontAlgn="auto">
              <a:spcBef>
                <a:spcPts val="0"/>
              </a:spcBef>
              <a:spcAft>
                <a:spcPts val="0"/>
              </a:spcAft>
              <a:defRPr/>
            </a:pPr>
            <a:r>
              <a:rPr lang="en-US" sz="900" dirty="0" err="1">
                <a:solidFill>
                  <a:srgbClr val="7F007F"/>
                </a:solidFill>
                <a:latin typeface="Courier New"/>
              </a:rPr>
              <a:t>android:id</a:t>
            </a:r>
            <a:r>
              <a:rPr lang="en-US" sz="900" dirty="0">
                <a:solidFill>
                  <a:srgbClr val="000000"/>
                </a:solidFill>
                <a:latin typeface="Courier New"/>
              </a:rPr>
              <a:t>=</a:t>
            </a:r>
            <a:r>
              <a:rPr lang="en-US" sz="900" i="1" dirty="0">
                <a:solidFill>
                  <a:srgbClr val="2A00FF"/>
                </a:solidFill>
                <a:latin typeface="Courier New"/>
              </a:rPr>
              <a:t>"@+id/TextView01"</a:t>
            </a:r>
          </a:p>
          <a:p>
            <a:pPr lvl="1" fontAlgn="auto">
              <a:spcBef>
                <a:spcPts val="0"/>
              </a:spcBef>
              <a:spcAft>
                <a:spcPts val="0"/>
              </a:spcAft>
              <a:defRPr/>
            </a:pPr>
            <a:r>
              <a:rPr lang="en-US" sz="900" dirty="0" err="1">
                <a:solidFill>
                  <a:srgbClr val="7F007F"/>
                </a:solidFill>
                <a:latin typeface="Courier New"/>
              </a:rPr>
              <a:t>android:layout_width</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fill_parent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android:layout_height</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wrap_content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android:text</a:t>
            </a:r>
            <a:r>
              <a:rPr lang="en-US" sz="900" dirty="0">
                <a:solidFill>
                  <a:srgbClr val="000000"/>
                </a:solidFill>
                <a:latin typeface="Courier New"/>
              </a:rPr>
              <a:t>=</a:t>
            </a:r>
            <a:r>
              <a:rPr lang="en-US" sz="900" i="1" dirty="0">
                <a:solidFill>
                  <a:srgbClr val="2A00FF"/>
                </a:solidFill>
                <a:latin typeface="Courier New"/>
              </a:rPr>
              <a:t>"Working ...."</a:t>
            </a:r>
          </a:p>
          <a:p>
            <a:pPr lvl="1" fontAlgn="auto">
              <a:spcBef>
                <a:spcPts val="0"/>
              </a:spcBef>
              <a:spcAft>
                <a:spcPts val="0"/>
              </a:spcAft>
              <a:defRPr/>
            </a:pPr>
            <a:r>
              <a:rPr lang="en-US" sz="900" dirty="0" err="1">
                <a:solidFill>
                  <a:srgbClr val="7F007F"/>
                </a:solidFill>
                <a:latin typeface="Courier New"/>
              </a:rPr>
              <a:t>android:textSize</a:t>
            </a:r>
            <a:r>
              <a:rPr lang="en-US" sz="900" dirty="0">
                <a:solidFill>
                  <a:srgbClr val="000000"/>
                </a:solidFill>
                <a:latin typeface="Courier New"/>
              </a:rPr>
              <a:t>=</a:t>
            </a:r>
            <a:r>
              <a:rPr lang="en-US" sz="900" i="1" dirty="0">
                <a:solidFill>
                  <a:srgbClr val="2A00FF"/>
                </a:solidFill>
                <a:latin typeface="Courier New"/>
              </a:rPr>
              <a:t>"18sp"</a:t>
            </a:r>
          </a:p>
          <a:p>
            <a:pPr lvl="1" fontAlgn="auto">
              <a:spcBef>
                <a:spcPts val="0"/>
              </a:spcBef>
              <a:spcAft>
                <a:spcPts val="0"/>
              </a:spcAft>
              <a:defRPr/>
            </a:pPr>
            <a:r>
              <a:rPr lang="en-US" sz="900" dirty="0" err="1">
                <a:solidFill>
                  <a:srgbClr val="7F007F"/>
                </a:solidFill>
                <a:latin typeface="Courier New"/>
              </a:rPr>
              <a:t>android:textStyle</a:t>
            </a:r>
            <a:r>
              <a:rPr lang="en-US" sz="900" dirty="0">
                <a:solidFill>
                  <a:srgbClr val="000000"/>
                </a:solidFill>
                <a:latin typeface="Courier New"/>
              </a:rPr>
              <a:t>=</a:t>
            </a:r>
            <a:r>
              <a:rPr lang="en-US" sz="900" i="1" dirty="0">
                <a:solidFill>
                  <a:srgbClr val="2A00FF"/>
                </a:solidFill>
                <a:latin typeface="Courier New"/>
              </a:rPr>
              <a:t>"bold"  </a:t>
            </a:r>
            <a:r>
              <a:rPr lang="en-US" sz="900" i="1" dirty="0">
                <a:solidFill>
                  <a:srgbClr val="008080"/>
                </a:solidFill>
                <a:latin typeface="Courier New"/>
              </a:rPr>
              <a:t>/&gt;</a:t>
            </a: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ProgressBar</a:t>
            </a:r>
            <a:endParaRPr lang="en-US" sz="900" dirty="0">
              <a:solidFill>
                <a:srgbClr val="3F7F7F"/>
              </a:solidFill>
              <a:latin typeface="Courier New"/>
            </a:endParaRPr>
          </a:p>
          <a:p>
            <a:pPr lvl="1" fontAlgn="auto">
              <a:spcBef>
                <a:spcPts val="0"/>
              </a:spcBef>
              <a:spcAft>
                <a:spcPts val="0"/>
              </a:spcAft>
              <a:defRPr/>
            </a:pPr>
            <a:r>
              <a:rPr lang="en-US" sz="900" dirty="0" err="1">
                <a:solidFill>
                  <a:srgbClr val="7F007F"/>
                </a:solidFill>
                <a:latin typeface="Courier New"/>
              </a:rPr>
              <a:t>android:id</a:t>
            </a:r>
            <a:r>
              <a:rPr lang="en-US" sz="900" dirty="0">
                <a:solidFill>
                  <a:srgbClr val="000000"/>
                </a:solidFill>
                <a:latin typeface="Courier New"/>
              </a:rPr>
              <a:t>=</a:t>
            </a:r>
            <a:r>
              <a:rPr lang="en-US" sz="900" i="1" dirty="0">
                <a:solidFill>
                  <a:srgbClr val="2A00FF"/>
                </a:solidFill>
                <a:latin typeface="Courier New"/>
              </a:rPr>
              <a:t>"@+id/progress"</a:t>
            </a:r>
          </a:p>
          <a:p>
            <a:pPr lvl="1" fontAlgn="auto">
              <a:spcBef>
                <a:spcPts val="0"/>
              </a:spcBef>
              <a:spcAft>
                <a:spcPts val="0"/>
              </a:spcAft>
              <a:defRPr/>
            </a:pPr>
            <a:r>
              <a:rPr lang="en-US" sz="900" dirty="0" err="1">
                <a:solidFill>
                  <a:srgbClr val="7F007F"/>
                </a:solidFill>
                <a:latin typeface="Courier New"/>
              </a:rPr>
              <a:t>android:layout_width</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fill_parent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android:layout_height</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wrap_content</a:t>
            </a:r>
            <a:r>
              <a:rPr lang="en-US" sz="900" i="1" dirty="0">
                <a:solidFill>
                  <a:srgbClr val="2A00FF"/>
                </a:solidFill>
                <a:latin typeface="Courier New"/>
              </a:rPr>
              <a:t>"</a:t>
            </a:r>
          </a:p>
          <a:p>
            <a:pPr lvl="1" fontAlgn="auto">
              <a:spcBef>
                <a:spcPts val="0"/>
              </a:spcBef>
              <a:spcAft>
                <a:spcPts val="0"/>
              </a:spcAft>
              <a:defRPr/>
            </a:pPr>
            <a:r>
              <a:rPr lang="en-US" sz="900" dirty="0">
                <a:solidFill>
                  <a:srgbClr val="7F007F"/>
                </a:solidFill>
                <a:latin typeface="Courier New"/>
              </a:rPr>
              <a:t>style</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android:attr</a:t>
            </a:r>
            <a:r>
              <a:rPr lang="en-US" sz="900" i="1" dirty="0">
                <a:solidFill>
                  <a:srgbClr val="2A00FF"/>
                </a:solidFill>
                <a:latin typeface="Courier New"/>
              </a:rPr>
              <a:t>/</a:t>
            </a:r>
            <a:r>
              <a:rPr lang="en-US" sz="900" i="1" dirty="0" err="1">
                <a:solidFill>
                  <a:srgbClr val="2A00FF"/>
                </a:solidFill>
                <a:latin typeface="Courier New"/>
              </a:rPr>
              <a:t>progressBarStyleHorizontal</a:t>
            </a:r>
            <a:r>
              <a:rPr lang="en-US" sz="900" i="1" dirty="0">
                <a:solidFill>
                  <a:srgbClr val="2A00FF"/>
                </a:solidFill>
                <a:latin typeface="Courier New"/>
              </a:rPr>
              <a:t>" </a:t>
            </a:r>
            <a:r>
              <a:rPr lang="en-US" sz="900" i="1" dirty="0">
                <a:solidFill>
                  <a:srgbClr val="008080"/>
                </a:solidFill>
                <a:latin typeface="Courier New"/>
              </a:rPr>
              <a:t>/&gt;</a:t>
            </a:r>
          </a:p>
          <a:p>
            <a:pPr fontAlgn="auto">
              <a:spcBef>
                <a:spcPts val="0"/>
              </a:spcBef>
              <a:spcAft>
                <a:spcPts val="0"/>
              </a:spcAft>
              <a:defRPr/>
            </a:pPr>
            <a:endParaRPr lang="en-US" sz="900" dirty="0">
              <a:latin typeface="Courier New"/>
            </a:endParaRP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ProgressBar</a:t>
            </a:r>
            <a:endParaRPr lang="en-US" sz="900" dirty="0">
              <a:solidFill>
                <a:srgbClr val="3F7F7F"/>
              </a:solidFill>
              <a:latin typeface="Courier New"/>
            </a:endParaRPr>
          </a:p>
          <a:p>
            <a:pPr lvl="1" fontAlgn="auto">
              <a:spcBef>
                <a:spcPts val="0"/>
              </a:spcBef>
              <a:spcAft>
                <a:spcPts val="0"/>
              </a:spcAft>
              <a:defRPr/>
            </a:pPr>
            <a:r>
              <a:rPr lang="en-US" sz="900" dirty="0" err="1">
                <a:solidFill>
                  <a:srgbClr val="7F007F"/>
                </a:solidFill>
                <a:latin typeface="Courier New"/>
              </a:rPr>
              <a:t>android:id</a:t>
            </a:r>
            <a:r>
              <a:rPr lang="en-US" sz="900" dirty="0">
                <a:solidFill>
                  <a:srgbClr val="000000"/>
                </a:solidFill>
                <a:latin typeface="Courier New"/>
              </a:rPr>
              <a:t>=</a:t>
            </a:r>
            <a:r>
              <a:rPr lang="en-US" sz="900" i="1" dirty="0">
                <a:solidFill>
                  <a:srgbClr val="2A00FF"/>
                </a:solidFill>
                <a:latin typeface="Courier New"/>
              </a:rPr>
              <a:t>"@+id/progress2"</a:t>
            </a:r>
          </a:p>
          <a:p>
            <a:pPr lvl="1" fontAlgn="auto">
              <a:spcBef>
                <a:spcPts val="0"/>
              </a:spcBef>
              <a:spcAft>
                <a:spcPts val="0"/>
              </a:spcAft>
              <a:defRPr/>
            </a:pPr>
            <a:r>
              <a:rPr lang="en-US" sz="900" dirty="0" err="1">
                <a:solidFill>
                  <a:srgbClr val="7F007F"/>
                </a:solidFill>
                <a:latin typeface="Courier New"/>
              </a:rPr>
              <a:t>android:layout_width</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wrap_content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android:layout_height</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wrap_content</a:t>
            </a:r>
            <a:r>
              <a:rPr lang="en-US" sz="900" i="1" dirty="0">
                <a:solidFill>
                  <a:srgbClr val="2A00FF"/>
                </a:solidFill>
                <a:latin typeface="Courier New"/>
              </a:rPr>
              <a:t>" </a:t>
            </a:r>
            <a:r>
              <a:rPr lang="en-US" sz="900" i="1" dirty="0">
                <a:solidFill>
                  <a:srgbClr val="008080"/>
                </a:solidFill>
                <a:latin typeface="Courier New"/>
              </a:rPr>
              <a:t>/&gt;</a:t>
            </a:r>
          </a:p>
          <a:p>
            <a:pPr fontAlgn="auto">
              <a:spcBef>
                <a:spcPts val="0"/>
              </a:spcBef>
              <a:spcAft>
                <a:spcPts val="0"/>
              </a:spcAft>
              <a:defRPr/>
            </a:pPr>
            <a:endParaRPr lang="en-US" sz="900" dirty="0">
              <a:latin typeface="Courier New"/>
            </a:endParaRPr>
          </a:p>
          <a:p>
            <a:pPr fontAlgn="auto">
              <a:spcBef>
                <a:spcPts val="0"/>
              </a:spcBef>
              <a:spcAft>
                <a:spcPts val="0"/>
              </a:spcAft>
              <a:defRPr/>
            </a:pPr>
            <a:endParaRPr lang="en-US" sz="900" dirty="0">
              <a:latin typeface="Courier New"/>
            </a:endParaRP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TextView</a:t>
            </a:r>
            <a:endParaRPr lang="en-US" sz="900" dirty="0">
              <a:solidFill>
                <a:srgbClr val="3F7F7F"/>
              </a:solidFill>
              <a:latin typeface="Courier New"/>
            </a:endParaRPr>
          </a:p>
          <a:p>
            <a:pPr lvl="1" fontAlgn="auto">
              <a:spcBef>
                <a:spcPts val="0"/>
              </a:spcBef>
              <a:spcAft>
                <a:spcPts val="0"/>
              </a:spcAft>
              <a:defRPr/>
            </a:pPr>
            <a:r>
              <a:rPr lang="en-US" sz="900" dirty="0" err="1">
                <a:solidFill>
                  <a:srgbClr val="7F007F"/>
                </a:solidFill>
                <a:latin typeface="Courier New"/>
              </a:rPr>
              <a:t>android:id</a:t>
            </a:r>
            <a:r>
              <a:rPr lang="en-US" sz="900" dirty="0">
                <a:solidFill>
                  <a:srgbClr val="000000"/>
                </a:solidFill>
                <a:latin typeface="Courier New"/>
              </a:rPr>
              <a:t>=</a:t>
            </a:r>
            <a:r>
              <a:rPr lang="en-US" sz="900" i="1" dirty="0">
                <a:solidFill>
                  <a:srgbClr val="2A00FF"/>
                </a:solidFill>
                <a:latin typeface="Courier New"/>
              </a:rPr>
              <a:t>"@+id/TextView02"</a:t>
            </a:r>
          </a:p>
          <a:p>
            <a:pPr lvl="1" fontAlgn="auto">
              <a:spcBef>
                <a:spcPts val="0"/>
              </a:spcBef>
              <a:spcAft>
                <a:spcPts val="0"/>
              </a:spcAft>
              <a:defRPr/>
            </a:pPr>
            <a:r>
              <a:rPr lang="en-US" sz="900" dirty="0" err="1">
                <a:solidFill>
                  <a:srgbClr val="7F007F"/>
                </a:solidFill>
                <a:latin typeface="Courier New"/>
              </a:rPr>
              <a:t>android:layout_width</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fill_parent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android:layout_height</a:t>
            </a:r>
            <a:r>
              <a:rPr lang="en-US" sz="900" dirty="0">
                <a:solidFill>
                  <a:srgbClr val="000000"/>
                </a:solidFill>
                <a:latin typeface="Courier New"/>
              </a:rPr>
              <a:t>=</a:t>
            </a:r>
            <a:r>
              <a:rPr lang="en-US" sz="900" i="1" dirty="0">
                <a:solidFill>
                  <a:srgbClr val="2A00FF"/>
                </a:solidFill>
                <a:latin typeface="Courier New"/>
              </a:rPr>
              <a:t>"</a:t>
            </a:r>
            <a:r>
              <a:rPr lang="en-US" sz="900" i="1" dirty="0" err="1">
                <a:solidFill>
                  <a:srgbClr val="2A00FF"/>
                </a:solidFill>
                <a:latin typeface="Courier New"/>
              </a:rPr>
              <a:t>wrap_content</a:t>
            </a:r>
            <a:r>
              <a:rPr lang="en-US" sz="900" i="1" dirty="0">
                <a:solidFill>
                  <a:srgbClr val="2A00FF"/>
                </a:solidFill>
                <a:latin typeface="Courier New"/>
              </a:rPr>
              <a:t>"</a:t>
            </a:r>
          </a:p>
          <a:p>
            <a:pPr lvl="1" fontAlgn="auto">
              <a:spcBef>
                <a:spcPts val="0"/>
              </a:spcBef>
              <a:spcAft>
                <a:spcPts val="0"/>
              </a:spcAft>
              <a:defRPr/>
            </a:pPr>
            <a:r>
              <a:rPr lang="en-US" sz="900" dirty="0" err="1">
                <a:solidFill>
                  <a:srgbClr val="7F007F"/>
                </a:solidFill>
                <a:latin typeface="Courier New"/>
              </a:rPr>
              <a:t>android:text</a:t>
            </a:r>
            <a:r>
              <a:rPr lang="en-US" sz="900" dirty="0">
                <a:solidFill>
                  <a:srgbClr val="000000"/>
                </a:solidFill>
                <a:latin typeface="Courier New"/>
              </a:rPr>
              <a:t>=</a:t>
            </a:r>
            <a:r>
              <a:rPr lang="en-US" sz="900" i="1" dirty="0">
                <a:solidFill>
                  <a:srgbClr val="2A00FF"/>
                </a:solidFill>
                <a:latin typeface="Courier New"/>
              </a:rPr>
              <a:t>"returned from thread..."</a:t>
            </a:r>
          </a:p>
          <a:p>
            <a:pPr lvl="1" fontAlgn="auto">
              <a:spcBef>
                <a:spcPts val="0"/>
              </a:spcBef>
              <a:spcAft>
                <a:spcPts val="0"/>
              </a:spcAft>
              <a:defRPr/>
            </a:pPr>
            <a:r>
              <a:rPr lang="en-US" sz="900" dirty="0" err="1">
                <a:solidFill>
                  <a:srgbClr val="7F007F"/>
                </a:solidFill>
                <a:latin typeface="Courier New"/>
              </a:rPr>
              <a:t>android:textSize</a:t>
            </a:r>
            <a:r>
              <a:rPr lang="en-US" sz="900" dirty="0">
                <a:solidFill>
                  <a:srgbClr val="000000"/>
                </a:solidFill>
                <a:latin typeface="Courier New"/>
              </a:rPr>
              <a:t>=</a:t>
            </a:r>
            <a:r>
              <a:rPr lang="en-US" sz="900" i="1" dirty="0">
                <a:solidFill>
                  <a:srgbClr val="2A00FF"/>
                </a:solidFill>
                <a:latin typeface="Courier New"/>
              </a:rPr>
              <a:t>"14sp"</a:t>
            </a:r>
          </a:p>
          <a:p>
            <a:pPr lvl="1" fontAlgn="auto">
              <a:spcBef>
                <a:spcPts val="0"/>
              </a:spcBef>
              <a:spcAft>
                <a:spcPts val="0"/>
              </a:spcAft>
              <a:defRPr/>
            </a:pPr>
            <a:r>
              <a:rPr lang="en-US" sz="900" dirty="0" err="1">
                <a:solidFill>
                  <a:srgbClr val="7F007F"/>
                </a:solidFill>
                <a:latin typeface="Courier New"/>
              </a:rPr>
              <a:t>android:background</a:t>
            </a:r>
            <a:r>
              <a:rPr lang="en-US" sz="900" dirty="0">
                <a:solidFill>
                  <a:srgbClr val="000000"/>
                </a:solidFill>
                <a:latin typeface="Courier New"/>
              </a:rPr>
              <a:t>=</a:t>
            </a:r>
            <a:r>
              <a:rPr lang="en-US" sz="900" i="1" dirty="0">
                <a:solidFill>
                  <a:srgbClr val="2A00FF"/>
                </a:solidFill>
                <a:latin typeface="Courier New"/>
              </a:rPr>
              <a:t>"#ff0000ff"</a:t>
            </a:r>
          </a:p>
          <a:p>
            <a:pPr lvl="1" fontAlgn="auto">
              <a:spcBef>
                <a:spcPts val="0"/>
              </a:spcBef>
              <a:spcAft>
                <a:spcPts val="0"/>
              </a:spcAft>
              <a:defRPr/>
            </a:pPr>
            <a:r>
              <a:rPr lang="en-US" sz="900" dirty="0" err="1">
                <a:solidFill>
                  <a:srgbClr val="7F007F"/>
                </a:solidFill>
                <a:latin typeface="Courier New"/>
              </a:rPr>
              <a:t>android:textStyle</a:t>
            </a:r>
            <a:r>
              <a:rPr lang="en-US" sz="900" dirty="0">
                <a:solidFill>
                  <a:srgbClr val="000000"/>
                </a:solidFill>
                <a:latin typeface="Courier New"/>
              </a:rPr>
              <a:t>=</a:t>
            </a:r>
            <a:r>
              <a:rPr lang="en-US" sz="900" i="1" dirty="0">
                <a:solidFill>
                  <a:srgbClr val="2A00FF"/>
                </a:solidFill>
                <a:latin typeface="Courier New"/>
              </a:rPr>
              <a:t>"bold"</a:t>
            </a:r>
          </a:p>
          <a:p>
            <a:pPr lvl="1" fontAlgn="auto">
              <a:spcBef>
                <a:spcPts val="0"/>
              </a:spcBef>
              <a:spcAft>
                <a:spcPts val="0"/>
              </a:spcAft>
              <a:defRPr/>
            </a:pPr>
            <a:r>
              <a:rPr lang="en-US" sz="900" dirty="0" err="1">
                <a:solidFill>
                  <a:srgbClr val="7F007F"/>
                </a:solidFill>
                <a:latin typeface="Courier New"/>
              </a:rPr>
              <a:t>android:layout_margin</a:t>
            </a:r>
            <a:r>
              <a:rPr lang="en-US" sz="900" dirty="0">
                <a:solidFill>
                  <a:srgbClr val="000000"/>
                </a:solidFill>
                <a:latin typeface="Courier New"/>
              </a:rPr>
              <a:t>=</a:t>
            </a:r>
            <a:r>
              <a:rPr lang="en-US" sz="900" i="1" dirty="0">
                <a:solidFill>
                  <a:srgbClr val="2A00FF"/>
                </a:solidFill>
                <a:latin typeface="Courier New"/>
              </a:rPr>
              <a:t>"7px"</a:t>
            </a:r>
            <a:r>
              <a:rPr lang="en-US" sz="900" i="1" dirty="0">
                <a:solidFill>
                  <a:srgbClr val="008080"/>
                </a:solidFill>
                <a:latin typeface="Courier New"/>
              </a:rPr>
              <a:t>/&gt;</a:t>
            </a:r>
          </a:p>
          <a:p>
            <a:pPr fontAlgn="auto">
              <a:spcBef>
                <a:spcPts val="0"/>
              </a:spcBef>
              <a:spcAft>
                <a:spcPts val="0"/>
              </a:spcAft>
              <a:defRPr/>
            </a:pPr>
            <a:endParaRPr lang="en-US" sz="900" dirty="0">
              <a:latin typeface="Courier New"/>
            </a:endParaRPr>
          </a:p>
          <a:p>
            <a:pPr fontAlgn="auto">
              <a:spcBef>
                <a:spcPts val="0"/>
              </a:spcBef>
              <a:spcAft>
                <a:spcPts val="0"/>
              </a:spcAft>
              <a:defRPr/>
            </a:pPr>
            <a:r>
              <a:rPr lang="en-US" sz="900" dirty="0">
                <a:solidFill>
                  <a:srgbClr val="008080"/>
                </a:solidFill>
                <a:latin typeface="Courier New"/>
              </a:rPr>
              <a:t>&lt;/</a:t>
            </a:r>
            <a:r>
              <a:rPr lang="en-US" sz="900" dirty="0" err="1">
                <a:solidFill>
                  <a:srgbClr val="3F7F7F"/>
                </a:solidFill>
                <a:latin typeface="Courier New"/>
              </a:rPr>
              <a:t>LinearLayout</a:t>
            </a:r>
            <a:r>
              <a:rPr lang="en-US" sz="900" dirty="0">
                <a:solidFill>
                  <a:srgbClr val="008080"/>
                </a:solidFill>
                <a:latin typeface="Courier New"/>
              </a:rPr>
              <a:t>&gt;</a:t>
            </a:r>
          </a:p>
          <a:p>
            <a:pPr fontAlgn="auto">
              <a:spcBef>
                <a:spcPts val="0"/>
              </a:spcBef>
              <a:spcAft>
                <a:spcPts val="0"/>
              </a:spcAft>
              <a:defRPr/>
            </a:pPr>
            <a:endParaRPr lang="en-US" sz="900" dirty="0">
              <a:latin typeface="+mn-lt"/>
            </a:endParaRPr>
          </a:p>
        </p:txBody>
      </p:sp>
      <p:pic>
        <p:nvPicPr>
          <p:cNvPr id="32777" name="Picture 13" descr="device.png"/>
          <p:cNvPicPr>
            <a:picLocks noChangeAspect="1"/>
          </p:cNvPicPr>
          <p:nvPr/>
        </p:nvPicPr>
        <p:blipFill>
          <a:blip r:embed="rId3"/>
          <a:srcRect/>
          <a:stretch>
            <a:fillRect/>
          </a:stretch>
        </p:blipFill>
        <p:spPr bwMode="auto">
          <a:xfrm>
            <a:off x="6172200" y="3771900"/>
            <a:ext cx="1955800" cy="29337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771A37-544D-4A06-AE01-07E676BF7ACD}" type="slidenum">
              <a:rPr lang="en-US"/>
              <a:pPr>
                <a:defRPr/>
              </a:pPr>
              <a:t>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D02AA7B-2270-408A-A043-DC1D3465A1F2}"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pic>
        <p:nvPicPr>
          <p:cNvPr id="15364"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536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800" b="1">
                <a:solidFill>
                  <a:srgbClr val="0070C0"/>
                </a:solidFill>
                <a:latin typeface="Calibri" pitchFamily="34" charset="0"/>
              </a:rPr>
              <a:t>Threads  </a:t>
            </a:r>
            <a:r>
              <a:rPr lang="en-US" sz="1000">
                <a:latin typeface="Calibri" pitchFamily="34" charset="0"/>
                <a:hlinkClick r:id="rId3"/>
              </a:rPr>
              <a:t>http://developer.android.com/reference/java/lang/Thread.html</a:t>
            </a:r>
            <a:endParaRPr lang="de-DE" sz="2800" b="1">
              <a:solidFill>
                <a:srgbClr val="0070C0"/>
              </a:solidFill>
              <a:latin typeface="Calibri" pitchFamily="34" charset="0"/>
            </a:endParaRPr>
          </a:p>
          <a:p>
            <a:endParaRPr lang="en-US" sz="2000">
              <a:latin typeface="Calibri" pitchFamily="34" charset="0"/>
            </a:endParaRPr>
          </a:p>
          <a:p>
            <a:pPr>
              <a:buFont typeface="Calibri" pitchFamily="34" charset="0"/>
              <a:buAutoNum type="arabicPeriod"/>
            </a:pPr>
            <a:r>
              <a:rPr lang="en-US" sz="2000">
                <a:latin typeface="Calibri" pitchFamily="34" charset="0"/>
              </a:rPr>
              <a:t>Mỗi thread là một đơn vị thực thi song song (</a:t>
            </a:r>
            <a:r>
              <a:rPr lang="en-US" sz="2000" b="1">
                <a:latin typeface="Calibri" pitchFamily="34" charset="0"/>
              </a:rPr>
              <a:t>concurrent</a:t>
            </a:r>
            <a:r>
              <a:rPr lang="en-US" sz="2000">
                <a:latin typeface="Calibri" pitchFamily="34" charset="0"/>
              </a:rPr>
              <a:t> unit of execution).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Mỗi thread có call stack riêng cho các phương thức được gọi, các tham số và biến địa phương của chúng.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Mỗi thực thể máy ảo (mỗi máy ảo dành cho 1 tiến trình – một ứng dụng đang chạy), khi được chạy, sẽ có ít nhất một thread chính chạy, thông thường có vài thread khác dành cho các nhiệm vụ phục vụ thread chính.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Ứng dụng có thể bật các thread bổ sung để phục vụ các mục đích cụ thể.</a:t>
            </a: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B96EED-1ADC-4B51-913F-453F79B6F43B}" type="slidenum">
              <a:rPr lang="en-US"/>
              <a:pPr>
                <a:defRPr/>
              </a:pPr>
              <a:t>20</a:t>
            </a:fld>
            <a:endParaRPr lang="en-US"/>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A7A082C-8AF6-4731-84E9-15F4C273D4B0}"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DA31039-DC22-4760-A0C9-C4FAA79273EE}"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EDC5069-861A-45C1-AA26-9ADFB77A1070}"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pic>
        <p:nvPicPr>
          <p:cNvPr id="3379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3799" name="Content Placeholder 2"/>
          <p:cNvSpPr txBox="1">
            <a:spLocks/>
          </p:cNvSpPr>
          <p:nvPr/>
        </p:nvSpPr>
        <p:spPr bwMode="auto">
          <a:xfrm>
            <a:off x="228600" y="1004888"/>
            <a:ext cx="8839200" cy="442912"/>
          </a:xfrm>
          <a:prstGeom prst="rect">
            <a:avLst/>
          </a:prstGeom>
          <a:noFill/>
          <a:ln w="9525">
            <a:noFill/>
            <a:miter lim="800000"/>
            <a:headEnd/>
            <a:tailEnd/>
          </a:ln>
        </p:spPr>
        <p:txBody>
          <a:bodyPr/>
          <a:lstStyle/>
          <a:p>
            <a:pPr defTabSz="365125"/>
            <a:r>
              <a:rPr lang="en-US" sz="2800" b="1">
                <a:solidFill>
                  <a:srgbClr val="0070C0"/>
                </a:solidFill>
                <a:latin typeface="Calibri" pitchFamily="34" charset="0"/>
              </a:rPr>
              <a:t>Example 1. Progress Bar – Using Message Passing</a:t>
            </a:r>
            <a:endParaRPr lang="en-US" sz="2000">
              <a:latin typeface="Calibri" pitchFamily="34" charset="0"/>
            </a:endParaRPr>
          </a:p>
        </p:txBody>
      </p:sp>
      <p:sp>
        <p:nvSpPr>
          <p:cNvPr id="13" name="TextBox 12"/>
          <p:cNvSpPr txBox="1"/>
          <p:nvPr/>
        </p:nvSpPr>
        <p:spPr>
          <a:xfrm>
            <a:off x="457200" y="1447800"/>
            <a:ext cx="8382000" cy="4708525"/>
          </a:xfrm>
          <a:prstGeom prst="rect">
            <a:avLst/>
          </a:prstGeom>
          <a:solidFill>
            <a:schemeClr val="bg1">
              <a:lumMod val="95000"/>
            </a:schemeClr>
          </a:solidFill>
        </p:spPr>
        <p:txBody>
          <a:bodyPr>
            <a:spAutoFit/>
          </a:bodyPr>
          <a:lstStyle/>
          <a:p>
            <a:pPr fontAlgn="auto">
              <a:spcBef>
                <a:spcPts val="0"/>
              </a:spcBef>
              <a:spcAft>
                <a:spcPts val="0"/>
              </a:spcAft>
              <a:defRPr/>
            </a:pPr>
            <a:r>
              <a:rPr lang="en-US" sz="1200" dirty="0">
                <a:solidFill>
                  <a:srgbClr val="3F7F5F"/>
                </a:solidFill>
                <a:latin typeface="Courier New"/>
              </a:rPr>
              <a:t>// Multi-threading example using message passing </a:t>
            </a:r>
          </a:p>
          <a:p>
            <a:pPr fontAlgn="auto">
              <a:spcBef>
                <a:spcPts val="0"/>
              </a:spcBef>
              <a:spcAft>
                <a:spcPts val="0"/>
              </a:spcAft>
              <a:defRPr/>
            </a:pPr>
            <a:r>
              <a:rPr lang="en-US" sz="1200" b="1" dirty="0">
                <a:solidFill>
                  <a:srgbClr val="7F0055"/>
                </a:solidFill>
                <a:latin typeface="Courier New"/>
              </a:rPr>
              <a:t>package</a:t>
            </a:r>
            <a:r>
              <a:rPr lang="en-US" sz="1200" b="1" dirty="0">
                <a:solidFill>
                  <a:srgbClr val="000000"/>
                </a:solidFill>
                <a:latin typeface="Courier New"/>
              </a:rPr>
              <a:t> cis493.threads;</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java.util.Random</a:t>
            </a:r>
            <a:r>
              <a:rPr lang="en-US" sz="1200" b="1" dirty="0">
                <a:solidFill>
                  <a:srgbClr val="000000"/>
                </a:solidFill>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android.app.Activity</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android.os.Bundle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android.os.Handler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android.os.Message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android.widget.ProgressBar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android.widget.TextView</a:t>
            </a:r>
            <a:r>
              <a:rPr lang="en-US" sz="1200" b="1" dirty="0">
                <a:solidFill>
                  <a:srgbClr val="000000"/>
                </a:solidFill>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class</a:t>
            </a:r>
            <a:r>
              <a:rPr lang="en-US" sz="1200" b="1" dirty="0">
                <a:solidFill>
                  <a:srgbClr val="000000"/>
                </a:solidFill>
                <a:latin typeface="Courier New"/>
              </a:rPr>
              <a:t> ThreadDemo1ProgressBar </a:t>
            </a:r>
            <a:r>
              <a:rPr lang="en-US" sz="1200" b="1" dirty="0">
                <a:solidFill>
                  <a:srgbClr val="7F0055"/>
                </a:solidFill>
                <a:latin typeface="Courier New"/>
              </a:rPr>
              <a:t>extends</a:t>
            </a:r>
            <a:r>
              <a:rPr lang="en-US" sz="1200" b="1" dirty="0">
                <a:solidFill>
                  <a:srgbClr val="000000"/>
                </a:solidFill>
                <a:latin typeface="Courier New"/>
              </a:rPr>
              <a:t> Activity {</a:t>
            </a:r>
          </a:p>
          <a:p>
            <a:pPr fontAlgn="auto">
              <a:spcBef>
                <a:spcPts val="0"/>
              </a:spcBef>
              <a:spcAft>
                <a:spcPts val="0"/>
              </a:spcAft>
              <a:defRPr/>
            </a:pPr>
            <a:r>
              <a:rPr lang="en-US" sz="1200" dirty="0" err="1">
                <a:solidFill>
                  <a:srgbClr val="000000"/>
                </a:solidFill>
                <a:latin typeface="Courier New"/>
              </a:rPr>
              <a:t>ProgressBar</a:t>
            </a:r>
            <a:r>
              <a:rPr lang="en-US" sz="1200" dirty="0">
                <a:solidFill>
                  <a:srgbClr val="000000"/>
                </a:solidFill>
                <a:latin typeface="Courier New"/>
              </a:rPr>
              <a:t> </a:t>
            </a:r>
            <a:r>
              <a:rPr lang="en-US" sz="1200" dirty="0">
                <a:solidFill>
                  <a:srgbClr val="0000C0"/>
                </a:solidFill>
                <a:latin typeface="Courier New"/>
              </a:rPr>
              <a:t>bar1</a:t>
            </a:r>
            <a:r>
              <a:rPr lang="en-US" sz="1200" dirty="0">
                <a:solidFill>
                  <a:srgbClr val="000000"/>
                </a:solidFill>
                <a:latin typeface="Courier New"/>
              </a:rPr>
              <a:t>;</a:t>
            </a:r>
          </a:p>
          <a:p>
            <a:pPr fontAlgn="auto">
              <a:spcBef>
                <a:spcPts val="0"/>
              </a:spcBef>
              <a:spcAft>
                <a:spcPts val="0"/>
              </a:spcAft>
              <a:defRPr/>
            </a:pPr>
            <a:r>
              <a:rPr lang="en-US" sz="1200" dirty="0" err="1">
                <a:solidFill>
                  <a:srgbClr val="000000"/>
                </a:solidFill>
                <a:latin typeface="Courier New"/>
              </a:rPr>
              <a:t>ProgressBar</a:t>
            </a:r>
            <a:r>
              <a:rPr lang="en-US" sz="1200" dirty="0">
                <a:solidFill>
                  <a:srgbClr val="000000"/>
                </a:solidFill>
                <a:latin typeface="Courier New"/>
              </a:rPr>
              <a:t> </a:t>
            </a:r>
            <a:r>
              <a:rPr lang="en-US" sz="1200" dirty="0">
                <a:solidFill>
                  <a:srgbClr val="0000C0"/>
                </a:solidFill>
                <a:latin typeface="Courier New"/>
              </a:rPr>
              <a:t>bar2</a:t>
            </a:r>
            <a:r>
              <a:rPr lang="en-US" sz="1200" dirty="0">
                <a:solidFill>
                  <a:srgbClr val="000000"/>
                </a:solidFill>
                <a:latin typeface="Courier New"/>
              </a:rPr>
              <a:t>;</a:t>
            </a:r>
          </a:p>
          <a:p>
            <a:pPr fontAlgn="auto">
              <a:spcBef>
                <a:spcPts val="0"/>
              </a:spcBef>
              <a:spcAft>
                <a:spcPts val="0"/>
              </a:spcAft>
              <a:defRPr/>
            </a:pP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C0"/>
                </a:solidFill>
                <a:latin typeface="Courier New"/>
              </a:rPr>
              <a:t>msgWorking</a:t>
            </a:r>
            <a:r>
              <a:rPr lang="en-US" sz="1200" dirty="0">
                <a:solidFill>
                  <a:srgbClr val="000000"/>
                </a:solidFill>
                <a:latin typeface="Courier New"/>
              </a:rPr>
              <a:t>;</a:t>
            </a:r>
          </a:p>
          <a:p>
            <a:pPr fontAlgn="auto">
              <a:spcBef>
                <a:spcPts val="0"/>
              </a:spcBef>
              <a:spcAft>
                <a:spcPts val="0"/>
              </a:spcAft>
              <a:defRPr/>
            </a:pP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C0"/>
                </a:solidFill>
                <a:latin typeface="Courier New"/>
              </a:rPr>
              <a:t>msgReturned</a:t>
            </a:r>
            <a:r>
              <a:rPr lang="en-US" sz="1200" dirty="0">
                <a:solidFill>
                  <a:srgbClr val="000000"/>
                </a:solidFill>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err="1">
                <a:solidFill>
                  <a:srgbClr val="7F0055"/>
                </a:solidFill>
                <a:latin typeface="Courier New"/>
              </a:rPr>
              <a:t>boolean</a:t>
            </a:r>
            <a:r>
              <a:rPr lang="en-US" sz="1200" b="1" dirty="0">
                <a:solidFill>
                  <a:srgbClr val="000000"/>
                </a:solidFill>
                <a:latin typeface="Courier New"/>
              </a:rPr>
              <a:t> </a:t>
            </a:r>
            <a:r>
              <a:rPr lang="en-US" sz="1200" b="1" dirty="0" err="1">
                <a:solidFill>
                  <a:srgbClr val="0000C0"/>
                </a:solidFill>
                <a:latin typeface="Courier New"/>
              </a:rPr>
              <a:t>isRunning</a:t>
            </a:r>
            <a:r>
              <a:rPr lang="en-US" sz="1200" b="1" dirty="0">
                <a:solidFill>
                  <a:srgbClr val="000000"/>
                </a:solidFill>
                <a:latin typeface="Courier New"/>
              </a:rPr>
              <a:t> = </a:t>
            </a:r>
            <a:r>
              <a:rPr lang="en-US" sz="1200" b="1" dirty="0">
                <a:solidFill>
                  <a:srgbClr val="7F0055"/>
                </a:solidFill>
                <a:latin typeface="Courier New"/>
              </a:rPr>
              <a:t>false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final</a:t>
            </a:r>
            <a:r>
              <a:rPr lang="en-US" sz="1200" b="1" dirty="0">
                <a:solidFill>
                  <a:srgbClr val="000000"/>
                </a:solidFill>
                <a:latin typeface="Courier New"/>
              </a:rPr>
              <a:t> </a:t>
            </a:r>
            <a:r>
              <a:rPr lang="en-US" sz="1200" b="1" dirty="0" err="1">
                <a:solidFill>
                  <a:srgbClr val="7F0055"/>
                </a:solidFill>
                <a:latin typeface="Courier New"/>
              </a:rPr>
              <a:t>int</a:t>
            </a:r>
            <a:r>
              <a:rPr lang="en-US" sz="1200" b="1" dirty="0">
                <a:solidFill>
                  <a:srgbClr val="000000"/>
                </a:solidFill>
                <a:latin typeface="Courier New"/>
              </a:rPr>
              <a:t> </a:t>
            </a:r>
            <a:r>
              <a:rPr lang="en-US" sz="1200" b="1" dirty="0">
                <a:solidFill>
                  <a:srgbClr val="0000C0"/>
                </a:solidFill>
                <a:latin typeface="Courier New"/>
              </a:rPr>
              <a:t>MAX_SEC</a:t>
            </a:r>
            <a:r>
              <a:rPr lang="en-US" sz="1200" b="1" dirty="0">
                <a:solidFill>
                  <a:srgbClr val="000000"/>
                </a:solidFill>
                <a:latin typeface="Courier New"/>
              </a:rPr>
              <a:t> =  60; </a:t>
            </a:r>
            <a:r>
              <a:rPr lang="en-US" sz="1200" b="1" dirty="0">
                <a:solidFill>
                  <a:srgbClr val="3F7F5F"/>
                </a:solidFill>
                <a:latin typeface="Courier New"/>
              </a:rPr>
              <a:t>// (seconds) lifetime for background thread</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solidFill>
                  <a:srgbClr val="000000"/>
                </a:solidFill>
                <a:latin typeface="Courier New"/>
              </a:rPr>
              <a:t>String </a:t>
            </a:r>
            <a:r>
              <a:rPr lang="en-US" sz="1200" dirty="0" err="1">
                <a:solidFill>
                  <a:srgbClr val="0000C0"/>
                </a:solidFill>
                <a:latin typeface="Courier New"/>
              </a:rPr>
              <a:t>strTest</a:t>
            </a:r>
            <a:r>
              <a:rPr lang="en-US" sz="1200" dirty="0">
                <a:solidFill>
                  <a:srgbClr val="000000"/>
                </a:solidFill>
                <a:latin typeface="Courier New"/>
              </a:rPr>
              <a:t> = </a:t>
            </a:r>
            <a:r>
              <a:rPr lang="en-US" sz="1200" dirty="0">
                <a:solidFill>
                  <a:srgbClr val="2A00FF"/>
                </a:solidFill>
                <a:latin typeface="Courier New"/>
              </a:rPr>
              <a:t>"global value seen by all threads "</a:t>
            </a:r>
            <a:r>
              <a:rPr lang="en-US" sz="1200" dirty="0">
                <a:solidFill>
                  <a:srgbClr val="000000"/>
                </a:solidFill>
                <a:latin typeface="Courier New"/>
              </a:rPr>
              <a:t>;</a:t>
            </a:r>
          </a:p>
          <a:p>
            <a:pPr fontAlgn="auto">
              <a:spcBef>
                <a:spcPts val="0"/>
              </a:spcBef>
              <a:spcAft>
                <a:spcPts val="0"/>
              </a:spcAft>
              <a:defRPr/>
            </a:pPr>
            <a:r>
              <a:rPr lang="en-US" sz="1200" b="1" dirty="0" err="1">
                <a:solidFill>
                  <a:srgbClr val="7F0055"/>
                </a:solidFill>
                <a:latin typeface="Courier New"/>
              </a:rPr>
              <a:t>int</a:t>
            </a:r>
            <a:r>
              <a:rPr lang="en-US" sz="1200" b="1" dirty="0">
                <a:solidFill>
                  <a:srgbClr val="000000"/>
                </a:solidFill>
                <a:latin typeface="Courier New"/>
              </a:rPr>
              <a:t> </a:t>
            </a:r>
            <a:r>
              <a:rPr lang="en-US" sz="1200" b="1" dirty="0" err="1">
                <a:solidFill>
                  <a:srgbClr val="0000C0"/>
                </a:solidFill>
                <a:latin typeface="Courier New"/>
              </a:rPr>
              <a:t>intTest</a:t>
            </a:r>
            <a:r>
              <a:rPr lang="en-US" sz="1200" b="1" dirty="0">
                <a:solidFill>
                  <a:srgbClr val="000000"/>
                </a:solidFill>
                <a:latin typeface="Courier New"/>
              </a:rPr>
              <a:t> = 0;</a:t>
            </a:r>
          </a:p>
          <a:p>
            <a:pPr fontAlgn="auto">
              <a:spcBef>
                <a:spcPts val="0"/>
              </a:spcBef>
              <a:spcAft>
                <a:spcPts val="0"/>
              </a:spcAft>
              <a:defRPr/>
            </a:pPr>
            <a:endParaRPr lang="en-US" sz="12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228600">
              <a:defRPr/>
            </a:pPr>
            <a:fld id="{D65C7AF4-45F9-488F-9D25-BF766116EE68}" type="slidenum">
              <a:rPr lang="en-US"/>
              <a:pPr defTabSz="228600">
                <a:defRPr/>
              </a:pPr>
              <a:t>21</a:t>
            </a:fld>
            <a:endParaRPr lang="en-US"/>
          </a:p>
        </p:txBody>
      </p:sp>
      <p:sp>
        <p:nvSpPr>
          <p:cNvPr id="4" name="Slide Number Placeholder 1"/>
          <p:cNvSpPr txBox="1">
            <a:spLocks/>
          </p:cNvSpPr>
          <p:nvPr/>
        </p:nvSpPr>
        <p:spPr>
          <a:xfrm>
            <a:off x="6553200" y="6356350"/>
            <a:ext cx="2133600" cy="365125"/>
          </a:xfrm>
          <a:prstGeom prst="rect">
            <a:avLst/>
          </a:prstGeom>
        </p:spPr>
        <p:txBody>
          <a:bodyPr anchor="ctr"/>
          <a:lstStyle/>
          <a:p>
            <a:pPr algn="r" defTabSz="228600" fontAlgn="auto">
              <a:spcBef>
                <a:spcPts val="0"/>
              </a:spcBef>
              <a:spcAft>
                <a:spcPts val="0"/>
              </a:spcAft>
              <a:defRPr/>
            </a:pPr>
            <a:fld id="{8405E325-EBD2-44CA-9EC6-D8863FDF4E30}" type="slidenum">
              <a:rPr lang="en-US" sz="1200">
                <a:solidFill>
                  <a:schemeClr val="tx1">
                    <a:tint val="75000"/>
                  </a:schemeClr>
                </a:solidFill>
                <a:latin typeface="+mn-lt"/>
              </a:rPr>
              <a:pPr algn="r" defTabSz="228600" fontAlgn="auto">
                <a:spcBef>
                  <a:spcPts val="0"/>
                </a:spcBef>
                <a:spcAft>
                  <a:spcPts val="0"/>
                </a:spcAft>
                <a:defRPr/>
              </a:pPr>
              <a:t>21</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defTabSz="228600" fontAlgn="auto">
              <a:spcBef>
                <a:spcPts val="0"/>
              </a:spcBef>
              <a:spcAft>
                <a:spcPts val="0"/>
              </a:spcAft>
              <a:defRPr/>
            </a:pPr>
            <a:fld id="{527470A4-A2D4-43EC-BEA3-C86B28E79E17}" type="slidenum">
              <a:rPr lang="en-US" sz="1200">
                <a:solidFill>
                  <a:schemeClr val="tx1">
                    <a:tint val="75000"/>
                  </a:schemeClr>
                </a:solidFill>
                <a:latin typeface="+mn-lt"/>
              </a:rPr>
              <a:pPr algn="r" defTabSz="228600" fontAlgn="auto">
                <a:spcBef>
                  <a:spcPts val="0"/>
                </a:spcBef>
                <a:spcAft>
                  <a:spcPts val="0"/>
                </a:spcAft>
                <a:defRPr/>
              </a:pPr>
              <a:t>21</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defTabSz="228600" fontAlgn="auto">
              <a:spcAft>
                <a:spcPts val="0"/>
              </a:spcAft>
              <a:defRPr/>
            </a:pPr>
            <a:r>
              <a:rPr lang="en-US" sz="1100" dirty="0">
                <a:solidFill>
                  <a:schemeClr val="tx2">
                    <a:lumMod val="60000"/>
                    <a:lumOff val="40000"/>
                  </a:schemeClr>
                </a:solidFill>
                <a:latin typeface="+mn-lt"/>
              </a:rPr>
              <a:t>                                      13. Android – Multi-Threading</a:t>
            </a:r>
          </a:p>
          <a:p>
            <a:pPr defTabSz="228600" fontAlgn="auto">
              <a:spcAft>
                <a:spcPts val="0"/>
              </a:spcAft>
              <a:defRPr/>
            </a:pPr>
            <a:endParaRPr lang="en-US" sz="1100" dirty="0">
              <a:solidFill>
                <a:schemeClr val="tx2">
                  <a:lumMod val="60000"/>
                  <a:lumOff val="40000"/>
                </a:schemeClr>
              </a:solidFill>
              <a:latin typeface="+mn-lt"/>
            </a:endParaRPr>
          </a:p>
          <a:p>
            <a:pPr algn="ctr" defTabSz="228600"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defTabSz="228600"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defTabSz="228600" fontAlgn="auto">
              <a:spcBef>
                <a:spcPts val="0"/>
              </a:spcBef>
              <a:spcAft>
                <a:spcPts val="0"/>
              </a:spcAft>
              <a:defRPr/>
            </a:pPr>
            <a:fld id="{27250A8A-8550-4FDF-93FA-4A25AA229A90}" type="slidenum">
              <a:rPr lang="en-US" sz="1200">
                <a:solidFill>
                  <a:schemeClr val="tx1">
                    <a:tint val="75000"/>
                  </a:schemeClr>
                </a:solidFill>
                <a:latin typeface="+mn-lt"/>
              </a:rPr>
              <a:pPr algn="r" defTabSz="228600" fontAlgn="auto">
                <a:spcBef>
                  <a:spcPts val="0"/>
                </a:spcBef>
                <a:spcAft>
                  <a:spcPts val="0"/>
                </a:spcAft>
                <a:defRPr/>
              </a:pPr>
              <a:t>21</a:t>
            </a:fld>
            <a:endParaRPr lang="en-US" sz="1200">
              <a:solidFill>
                <a:schemeClr val="tx1">
                  <a:tint val="75000"/>
                </a:schemeClr>
              </a:solidFill>
              <a:latin typeface="+mn-lt"/>
            </a:endParaRPr>
          </a:p>
        </p:txBody>
      </p:sp>
      <p:pic>
        <p:nvPicPr>
          <p:cNvPr id="3482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4823" name="Content Placeholder 2"/>
          <p:cNvSpPr txBox="1">
            <a:spLocks/>
          </p:cNvSpPr>
          <p:nvPr/>
        </p:nvSpPr>
        <p:spPr bwMode="auto">
          <a:xfrm>
            <a:off x="228600" y="1004888"/>
            <a:ext cx="8839200" cy="442912"/>
          </a:xfrm>
          <a:prstGeom prst="rect">
            <a:avLst/>
          </a:prstGeom>
          <a:noFill/>
          <a:ln w="9525">
            <a:noFill/>
            <a:miter lim="800000"/>
            <a:headEnd/>
            <a:tailEnd/>
          </a:ln>
        </p:spPr>
        <p:txBody>
          <a:bodyPr/>
          <a:lstStyle/>
          <a:p>
            <a:pPr defTabSz="228600"/>
            <a:r>
              <a:rPr lang="en-US" sz="2800" b="1">
                <a:solidFill>
                  <a:srgbClr val="0070C0"/>
                </a:solidFill>
                <a:latin typeface="Calibri" pitchFamily="34" charset="0"/>
              </a:rPr>
              <a:t>Example 1. Progress Bar – Using Message Passing</a:t>
            </a:r>
            <a:endParaRPr lang="en-US" sz="2000">
              <a:latin typeface="Calibri" pitchFamily="34" charset="0"/>
            </a:endParaRPr>
          </a:p>
        </p:txBody>
      </p:sp>
      <p:sp>
        <p:nvSpPr>
          <p:cNvPr id="13" name="TextBox 12"/>
          <p:cNvSpPr txBox="1"/>
          <p:nvPr/>
        </p:nvSpPr>
        <p:spPr>
          <a:xfrm>
            <a:off x="457200" y="1447800"/>
            <a:ext cx="8382000" cy="5078413"/>
          </a:xfrm>
          <a:prstGeom prst="rect">
            <a:avLst/>
          </a:prstGeom>
          <a:solidFill>
            <a:schemeClr val="bg1">
              <a:lumMod val="95000"/>
            </a:schemeClr>
          </a:solidFill>
        </p:spPr>
        <p:txBody>
          <a:bodyPr>
            <a:spAutoFit/>
          </a:bodyPr>
          <a:lstStyle/>
          <a:p>
            <a:pPr defTabSz="228600" fontAlgn="auto">
              <a:spcBef>
                <a:spcPts val="0"/>
              </a:spcBef>
              <a:spcAft>
                <a:spcPts val="0"/>
              </a:spcAft>
              <a:defRPr/>
            </a:pPr>
            <a:r>
              <a:rPr lang="en-US" sz="1200" dirty="0">
                <a:solidFill>
                  <a:srgbClr val="000000"/>
                </a:solidFill>
                <a:latin typeface="Courier New"/>
              </a:rPr>
              <a:t>Handler </a:t>
            </a:r>
            <a:r>
              <a:rPr lang="en-US" sz="1200" dirty="0" err="1">
                <a:solidFill>
                  <a:srgbClr val="0000C0"/>
                </a:solidFill>
                <a:latin typeface="Courier New"/>
              </a:rPr>
              <a:t>handler</a:t>
            </a:r>
            <a:r>
              <a:rPr lang="en-US" sz="1200"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Handler() {</a:t>
            </a:r>
          </a:p>
          <a:p>
            <a:pPr lvl="1" defTabSz="228600" fontAlgn="auto">
              <a:spcBef>
                <a:spcPts val="0"/>
              </a:spcBef>
              <a:spcAft>
                <a:spcPts val="0"/>
              </a:spcAft>
              <a:defRPr/>
            </a:pPr>
            <a:r>
              <a:rPr lang="en-US" sz="1200" dirty="0">
                <a:solidFill>
                  <a:srgbClr val="646464"/>
                </a:solidFill>
                <a:latin typeface="Courier New"/>
              </a:rPr>
              <a:t>@Override</a:t>
            </a:r>
          </a:p>
          <a:p>
            <a:pPr lvl="1" defTabSz="228600"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handleMessage</a:t>
            </a:r>
            <a:r>
              <a:rPr lang="en-US" sz="1200" b="1" dirty="0">
                <a:solidFill>
                  <a:srgbClr val="000000"/>
                </a:solidFill>
                <a:latin typeface="Courier New"/>
              </a:rPr>
              <a:t>(Message </a:t>
            </a:r>
            <a:r>
              <a:rPr lang="en-US" sz="1200" b="1" dirty="0" err="1">
                <a:solidFill>
                  <a:srgbClr val="000000"/>
                </a:solidFill>
                <a:latin typeface="Courier New"/>
              </a:rPr>
              <a:t>msg</a:t>
            </a:r>
            <a:r>
              <a:rPr lang="en-US" sz="1200" b="1" dirty="0">
                <a:solidFill>
                  <a:srgbClr val="000000"/>
                </a:solidFill>
                <a:latin typeface="Courier New"/>
              </a:rPr>
              <a:t>) {</a:t>
            </a:r>
          </a:p>
          <a:p>
            <a:pPr lvl="2" defTabSz="228600" fontAlgn="auto">
              <a:spcBef>
                <a:spcPts val="0"/>
              </a:spcBef>
              <a:spcAft>
                <a:spcPts val="0"/>
              </a:spcAft>
              <a:defRPr/>
            </a:pPr>
            <a:r>
              <a:rPr lang="en-US" sz="1200" dirty="0">
                <a:solidFill>
                  <a:srgbClr val="000000"/>
                </a:solidFill>
                <a:latin typeface="Courier New"/>
              </a:rPr>
              <a:t>String </a:t>
            </a:r>
            <a:r>
              <a:rPr lang="en-US" sz="1200" dirty="0" err="1">
                <a:solidFill>
                  <a:srgbClr val="000000"/>
                </a:solidFill>
                <a:latin typeface="Courier New"/>
              </a:rPr>
              <a:t>returnedValue</a:t>
            </a:r>
            <a:r>
              <a:rPr lang="en-US" sz="1200" dirty="0">
                <a:solidFill>
                  <a:srgbClr val="000000"/>
                </a:solidFill>
                <a:latin typeface="Courier New"/>
              </a:rPr>
              <a:t> = (String)msg.</a:t>
            </a:r>
            <a:r>
              <a:rPr lang="en-US" sz="1200" dirty="0">
                <a:solidFill>
                  <a:srgbClr val="0000C0"/>
                </a:solidFill>
                <a:latin typeface="Courier New"/>
              </a:rPr>
              <a:t>obj</a:t>
            </a:r>
            <a:r>
              <a:rPr lang="en-US" sz="1200" dirty="0">
                <a:solidFill>
                  <a:srgbClr val="000000"/>
                </a:solidFill>
                <a:latin typeface="Courier New"/>
              </a:rPr>
              <a:t>;</a:t>
            </a:r>
          </a:p>
          <a:p>
            <a:pPr lvl="2" defTabSz="228600" fontAlgn="auto">
              <a:spcBef>
                <a:spcPts val="0"/>
              </a:spcBef>
              <a:spcAft>
                <a:spcPts val="0"/>
              </a:spcAft>
              <a:defRPr/>
            </a:pPr>
            <a:r>
              <a:rPr lang="en-US" sz="1200" dirty="0">
                <a:solidFill>
                  <a:srgbClr val="3F7F5F"/>
                </a:solidFill>
                <a:latin typeface="Courier New"/>
              </a:rPr>
              <a:t>//do something with the value sent by the background thread here ...</a:t>
            </a:r>
          </a:p>
          <a:p>
            <a:pPr lvl="2" defTabSz="228600" fontAlgn="auto">
              <a:spcBef>
                <a:spcPts val="0"/>
              </a:spcBef>
              <a:spcAft>
                <a:spcPts val="0"/>
              </a:spcAft>
              <a:defRPr/>
            </a:pPr>
            <a:r>
              <a:rPr lang="en-US" sz="1200" dirty="0" err="1">
                <a:solidFill>
                  <a:srgbClr val="0000C0"/>
                </a:solidFill>
                <a:latin typeface="Courier New"/>
              </a:rPr>
              <a:t>msgReturned</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"returned by background thread: \n\n"</a:t>
            </a:r>
            <a:r>
              <a:rPr lang="en-US" sz="1200" dirty="0">
                <a:solidFill>
                  <a:srgbClr val="000000"/>
                </a:solidFill>
                <a:latin typeface="Courier New"/>
              </a:rPr>
              <a:t> </a:t>
            </a:r>
          </a:p>
          <a:p>
            <a:pPr lvl="2" defTabSz="228600" fontAlgn="auto">
              <a:spcBef>
                <a:spcPts val="0"/>
              </a:spcBef>
              <a:spcAft>
                <a:spcPts val="0"/>
              </a:spcAft>
              <a:defRPr/>
            </a:pPr>
            <a:r>
              <a:rPr lang="en-US" sz="1200" dirty="0">
                <a:solidFill>
                  <a:srgbClr val="000000"/>
                </a:solidFill>
                <a:latin typeface="Courier New"/>
              </a:rPr>
              <a:t>       + </a:t>
            </a:r>
            <a:r>
              <a:rPr lang="en-US" sz="1200" dirty="0" err="1">
                <a:solidFill>
                  <a:srgbClr val="000000"/>
                </a:solidFill>
                <a:latin typeface="Courier New"/>
              </a:rPr>
              <a:t>returnedValue</a:t>
            </a:r>
            <a:r>
              <a:rPr lang="en-US" sz="1200" dirty="0">
                <a:solidFill>
                  <a:srgbClr val="000000"/>
                </a:solidFill>
                <a:latin typeface="Courier New"/>
              </a:rPr>
              <a:t>);</a:t>
            </a:r>
          </a:p>
          <a:p>
            <a:pPr lvl="2" defTabSz="228600" fontAlgn="auto">
              <a:spcBef>
                <a:spcPts val="0"/>
              </a:spcBef>
              <a:spcAft>
                <a:spcPts val="0"/>
              </a:spcAft>
              <a:defRPr/>
            </a:pPr>
            <a:r>
              <a:rPr lang="en-US" sz="1200" dirty="0">
                <a:solidFill>
                  <a:srgbClr val="0000C0"/>
                </a:solidFill>
                <a:latin typeface="Courier New"/>
              </a:rPr>
              <a:t>bar1</a:t>
            </a:r>
            <a:r>
              <a:rPr lang="en-US" sz="1200" dirty="0">
                <a:solidFill>
                  <a:srgbClr val="000000"/>
                </a:solidFill>
                <a:latin typeface="Courier New"/>
              </a:rPr>
              <a:t>.incrementProgressBy(2);</a:t>
            </a:r>
          </a:p>
          <a:p>
            <a:pPr lvl="2" defTabSz="228600" fontAlgn="auto">
              <a:spcBef>
                <a:spcPts val="0"/>
              </a:spcBef>
              <a:spcAft>
                <a:spcPts val="0"/>
              </a:spcAft>
              <a:defRPr/>
            </a:pPr>
            <a:endParaRPr lang="en-US" sz="1200" dirty="0">
              <a:latin typeface="Courier New"/>
            </a:endParaRPr>
          </a:p>
          <a:p>
            <a:pPr lvl="2" defTabSz="228600" fontAlgn="auto">
              <a:spcBef>
                <a:spcPts val="0"/>
              </a:spcBef>
              <a:spcAft>
                <a:spcPts val="0"/>
              </a:spcAft>
              <a:defRPr/>
            </a:pPr>
            <a:r>
              <a:rPr lang="en-US" sz="1200" dirty="0">
                <a:solidFill>
                  <a:srgbClr val="3F7F5F"/>
                </a:solidFill>
                <a:latin typeface="Courier New"/>
              </a:rPr>
              <a:t>//testing thread’s termination</a:t>
            </a:r>
          </a:p>
          <a:p>
            <a:pPr lvl="2" defTabSz="228600" fontAlgn="auto">
              <a:spcBef>
                <a:spcPts val="0"/>
              </a:spcBef>
              <a:spcAft>
                <a:spcPts val="0"/>
              </a:spcAft>
              <a:defRPr/>
            </a:pPr>
            <a:r>
              <a:rPr lang="en-US" sz="1200" b="1" dirty="0">
                <a:solidFill>
                  <a:srgbClr val="7F0055"/>
                </a:solidFill>
                <a:latin typeface="Courier New"/>
              </a:rPr>
              <a:t>if</a:t>
            </a:r>
            <a:r>
              <a:rPr lang="en-US" sz="1200" b="1" dirty="0">
                <a:solidFill>
                  <a:srgbClr val="000000"/>
                </a:solidFill>
                <a:latin typeface="Courier New"/>
              </a:rPr>
              <a:t> (</a:t>
            </a:r>
            <a:r>
              <a:rPr lang="en-US" sz="1200" b="1" dirty="0">
                <a:solidFill>
                  <a:srgbClr val="0000C0"/>
                </a:solidFill>
                <a:latin typeface="Courier New"/>
              </a:rPr>
              <a:t>bar1</a:t>
            </a:r>
            <a:r>
              <a:rPr lang="en-US" sz="1200" b="1" dirty="0">
                <a:solidFill>
                  <a:srgbClr val="000000"/>
                </a:solidFill>
                <a:latin typeface="Courier New"/>
              </a:rPr>
              <a:t>.getProgress() == </a:t>
            </a:r>
            <a:r>
              <a:rPr lang="en-US" sz="1200" b="1" dirty="0">
                <a:solidFill>
                  <a:srgbClr val="0000C0"/>
                </a:solidFill>
                <a:latin typeface="Courier New"/>
              </a:rPr>
              <a:t>MAX_SEC</a:t>
            </a:r>
            <a:r>
              <a:rPr lang="en-US" sz="1200" b="1" dirty="0">
                <a:solidFill>
                  <a:srgbClr val="000000"/>
                </a:solidFill>
                <a:latin typeface="Courier New"/>
              </a:rPr>
              <a:t>){</a:t>
            </a:r>
          </a:p>
          <a:p>
            <a:pPr lvl="3" defTabSz="228600" fontAlgn="auto">
              <a:spcBef>
                <a:spcPts val="0"/>
              </a:spcBef>
              <a:spcAft>
                <a:spcPts val="0"/>
              </a:spcAft>
              <a:defRPr/>
            </a:pPr>
            <a:r>
              <a:rPr lang="en-US" sz="1200" dirty="0" err="1">
                <a:solidFill>
                  <a:srgbClr val="0000C0"/>
                </a:solidFill>
                <a:latin typeface="Courier New"/>
              </a:rPr>
              <a:t>msgReturned</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"Done \n back thread has been stopped"</a:t>
            </a:r>
            <a:r>
              <a:rPr lang="en-US" sz="1200" dirty="0">
                <a:solidFill>
                  <a:srgbClr val="000000"/>
                </a:solidFill>
                <a:latin typeface="Courier New"/>
              </a:rPr>
              <a:t>);</a:t>
            </a:r>
          </a:p>
          <a:p>
            <a:pPr lvl="3" defTabSz="228600" fontAlgn="auto">
              <a:spcBef>
                <a:spcPts val="0"/>
              </a:spcBef>
              <a:spcAft>
                <a:spcPts val="0"/>
              </a:spcAft>
              <a:defRPr/>
            </a:pPr>
            <a:r>
              <a:rPr lang="en-US" sz="1200" dirty="0" err="1">
                <a:solidFill>
                  <a:srgbClr val="0000C0"/>
                </a:solidFill>
                <a:latin typeface="Courier New"/>
              </a:rPr>
              <a:t>isRunning</a:t>
            </a:r>
            <a:r>
              <a:rPr lang="en-US" sz="1200" dirty="0">
                <a:solidFill>
                  <a:srgbClr val="000000"/>
                </a:solidFill>
                <a:latin typeface="Courier New"/>
              </a:rPr>
              <a:t> = </a:t>
            </a:r>
            <a:r>
              <a:rPr lang="en-US" sz="1200" b="1" dirty="0">
                <a:solidFill>
                  <a:srgbClr val="7F0055"/>
                </a:solidFill>
                <a:latin typeface="Courier New"/>
              </a:rPr>
              <a:t>false</a:t>
            </a:r>
            <a:r>
              <a:rPr lang="en-US" sz="1200" b="1" dirty="0">
                <a:solidFill>
                  <a:srgbClr val="000000"/>
                </a:solidFill>
                <a:latin typeface="Courier New"/>
              </a:rPr>
              <a:t>;</a:t>
            </a:r>
          </a:p>
          <a:p>
            <a:pPr lvl="2" defTabSz="228600" fontAlgn="auto">
              <a:spcBef>
                <a:spcPts val="0"/>
              </a:spcBef>
              <a:spcAft>
                <a:spcPts val="0"/>
              </a:spcAft>
              <a:defRPr/>
            </a:pPr>
            <a:r>
              <a:rPr lang="en-US" sz="1200" dirty="0">
                <a:solidFill>
                  <a:srgbClr val="000000"/>
                </a:solidFill>
                <a:latin typeface="Courier New"/>
              </a:rPr>
              <a:t>}</a:t>
            </a:r>
            <a:endParaRPr lang="en-US" sz="1200" dirty="0">
              <a:latin typeface="Courier New"/>
            </a:endParaRPr>
          </a:p>
          <a:p>
            <a:pPr lvl="2" defTabSz="228600" fontAlgn="auto">
              <a:spcBef>
                <a:spcPts val="0"/>
              </a:spcBef>
              <a:spcAft>
                <a:spcPts val="0"/>
              </a:spcAft>
              <a:defRPr/>
            </a:pPr>
            <a:r>
              <a:rPr lang="en-US" sz="1200" b="1" dirty="0">
                <a:solidFill>
                  <a:srgbClr val="7F0055"/>
                </a:solidFill>
                <a:latin typeface="Courier New"/>
              </a:rPr>
              <a:t>if</a:t>
            </a:r>
            <a:r>
              <a:rPr lang="en-US" sz="1200" b="1" dirty="0">
                <a:solidFill>
                  <a:srgbClr val="000000"/>
                </a:solidFill>
                <a:latin typeface="Courier New"/>
              </a:rPr>
              <a:t> (</a:t>
            </a:r>
            <a:r>
              <a:rPr lang="en-US" sz="1200" b="1" dirty="0">
                <a:solidFill>
                  <a:srgbClr val="0000C0"/>
                </a:solidFill>
                <a:latin typeface="Courier New"/>
              </a:rPr>
              <a:t>bar1</a:t>
            </a:r>
            <a:r>
              <a:rPr lang="en-US" sz="1200" b="1" dirty="0">
                <a:solidFill>
                  <a:srgbClr val="000000"/>
                </a:solidFill>
                <a:latin typeface="Courier New"/>
              </a:rPr>
              <a:t>.getProgress() == </a:t>
            </a:r>
            <a:r>
              <a:rPr lang="en-US" sz="1200" b="1" dirty="0">
                <a:solidFill>
                  <a:srgbClr val="0000C0"/>
                </a:solidFill>
                <a:latin typeface="Courier New"/>
              </a:rPr>
              <a:t>bar1</a:t>
            </a:r>
            <a:r>
              <a:rPr lang="en-US" sz="1200" b="1" dirty="0">
                <a:solidFill>
                  <a:srgbClr val="000000"/>
                </a:solidFill>
                <a:latin typeface="Courier New"/>
              </a:rPr>
              <a:t>.getMax()){</a:t>
            </a:r>
          </a:p>
          <a:p>
            <a:pPr lvl="3" defTabSz="228600" fontAlgn="auto">
              <a:spcBef>
                <a:spcPts val="0"/>
              </a:spcBef>
              <a:spcAft>
                <a:spcPts val="0"/>
              </a:spcAft>
              <a:defRPr/>
            </a:pPr>
            <a:r>
              <a:rPr lang="en-US" sz="1200" dirty="0" err="1">
                <a:solidFill>
                  <a:srgbClr val="0000C0"/>
                </a:solidFill>
                <a:latin typeface="Courier New"/>
              </a:rPr>
              <a:t>msgWorking</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"Done"</a:t>
            </a:r>
            <a:r>
              <a:rPr lang="en-US" sz="1200" dirty="0">
                <a:solidFill>
                  <a:srgbClr val="000000"/>
                </a:solidFill>
                <a:latin typeface="Courier New"/>
              </a:rPr>
              <a:t>);</a:t>
            </a:r>
          </a:p>
          <a:p>
            <a:pPr lvl="3" defTabSz="228600" fontAlgn="auto">
              <a:spcBef>
                <a:spcPts val="0"/>
              </a:spcBef>
              <a:spcAft>
                <a:spcPts val="0"/>
              </a:spcAft>
              <a:defRPr/>
            </a:pPr>
            <a:r>
              <a:rPr lang="en-US" sz="1200" dirty="0">
                <a:solidFill>
                  <a:srgbClr val="0000C0"/>
                </a:solidFill>
                <a:latin typeface="Courier New"/>
              </a:rPr>
              <a:t>bar1</a:t>
            </a:r>
            <a:r>
              <a:rPr lang="en-US" sz="1200" dirty="0">
                <a:solidFill>
                  <a:srgbClr val="000000"/>
                </a:solidFill>
                <a:latin typeface="Courier New"/>
              </a:rPr>
              <a:t>.setVisibility(</a:t>
            </a:r>
            <a:r>
              <a:rPr lang="en-US" sz="1200" dirty="0" err="1">
                <a:solidFill>
                  <a:srgbClr val="000000"/>
                </a:solidFill>
                <a:latin typeface="Courier New"/>
              </a:rPr>
              <a:t>View.</a:t>
            </a:r>
            <a:r>
              <a:rPr lang="en-US" sz="1200" i="1" dirty="0" err="1">
                <a:solidFill>
                  <a:srgbClr val="0000C0"/>
                </a:solidFill>
                <a:latin typeface="Courier New"/>
              </a:rPr>
              <a:t>INVISIBLE</a:t>
            </a:r>
            <a:r>
              <a:rPr lang="en-US" sz="1200" i="1" dirty="0">
                <a:solidFill>
                  <a:srgbClr val="000000"/>
                </a:solidFill>
                <a:latin typeface="Courier New"/>
              </a:rPr>
              <a:t>);</a:t>
            </a:r>
          </a:p>
          <a:p>
            <a:pPr lvl="3" defTabSz="228600" fontAlgn="auto">
              <a:spcBef>
                <a:spcPts val="0"/>
              </a:spcBef>
              <a:spcAft>
                <a:spcPts val="0"/>
              </a:spcAft>
              <a:defRPr/>
            </a:pPr>
            <a:r>
              <a:rPr lang="en-US" sz="1200" dirty="0">
                <a:solidFill>
                  <a:srgbClr val="0000C0"/>
                </a:solidFill>
                <a:latin typeface="Courier New"/>
              </a:rPr>
              <a:t>bar2</a:t>
            </a:r>
            <a:r>
              <a:rPr lang="en-US" sz="1200" dirty="0">
                <a:solidFill>
                  <a:srgbClr val="000000"/>
                </a:solidFill>
                <a:latin typeface="Courier New"/>
              </a:rPr>
              <a:t>.setVisibility(</a:t>
            </a:r>
            <a:r>
              <a:rPr lang="en-US" sz="1200" dirty="0" err="1">
                <a:solidFill>
                  <a:srgbClr val="000000"/>
                </a:solidFill>
                <a:latin typeface="Courier New"/>
              </a:rPr>
              <a:t>View.</a:t>
            </a:r>
            <a:r>
              <a:rPr lang="en-US" sz="1200" i="1" dirty="0" err="1">
                <a:solidFill>
                  <a:srgbClr val="0000C0"/>
                </a:solidFill>
                <a:latin typeface="Courier New"/>
              </a:rPr>
              <a:t>INVISIBLE</a:t>
            </a:r>
            <a:r>
              <a:rPr lang="en-US" sz="1200" i="1" dirty="0">
                <a:solidFill>
                  <a:srgbClr val="000000"/>
                </a:solidFill>
                <a:latin typeface="Courier New"/>
              </a:rPr>
              <a:t>);</a:t>
            </a:r>
          </a:p>
          <a:p>
            <a:pPr lvl="3" defTabSz="228600" fontAlgn="auto">
              <a:spcBef>
                <a:spcPts val="0"/>
              </a:spcBef>
              <a:spcAft>
                <a:spcPts val="0"/>
              </a:spcAft>
              <a:defRPr/>
            </a:pPr>
            <a:r>
              <a:rPr lang="en-US" sz="1200" dirty="0">
                <a:solidFill>
                  <a:srgbClr val="0000C0"/>
                </a:solidFill>
                <a:latin typeface="Courier New"/>
              </a:rPr>
              <a:t>bar1</a:t>
            </a:r>
            <a:r>
              <a:rPr lang="en-US" sz="1200" dirty="0">
                <a:solidFill>
                  <a:srgbClr val="000000"/>
                </a:solidFill>
                <a:latin typeface="Courier New"/>
              </a:rPr>
              <a:t>.getLayoutParams().</a:t>
            </a:r>
            <a:r>
              <a:rPr lang="en-US" sz="1200" dirty="0">
                <a:solidFill>
                  <a:srgbClr val="0000C0"/>
                </a:solidFill>
                <a:latin typeface="Courier New"/>
              </a:rPr>
              <a:t>height </a:t>
            </a:r>
            <a:r>
              <a:rPr lang="en-US" sz="1200" dirty="0">
                <a:solidFill>
                  <a:srgbClr val="000000"/>
                </a:solidFill>
                <a:latin typeface="Courier New"/>
              </a:rPr>
              <a:t>= 0;</a:t>
            </a:r>
          </a:p>
          <a:p>
            <a:pPr lvl="3" defTabSz="228600" fontAlgn="auto">
              <a:spcBef>
                <a:spcPts val="0"/>
              </a:spcBef>
              <a:spcAft>
                <a:spcPts val="0"/>
              </a:spcAft>
              <a:defRPr/>
            </a:pPr>
            <a:r>
              <a:rPr lang="en-US" sz="1200" dirty="0">
                <a:solidFill>
                  <a:srgbClr val="0000C0"/>
                </a:solidFill>
                <a:latin typeface="Courier New"/>
              </a:rPr>
              <a:t>bar2</a:t>
            </a:r>
            <a:r>
              <a:rPr lang="en-US" sz="1200" dirty="0">
                <a:solidFill>
                  <a:srgbClr val="000000"/>
                </a:solidFill>
                <a:latin typeface="Courier New"/>
              </a:rPr>
              <a:t>.getLayoutParams().</a:t>
            </a:r>
            <a:r>
              <a:rPr lang="en-US" sz="1200" dirty="0">
                <a:solidFill>
                  <a:srgbClr val="0000C0"/>
                </a:solidFill>
                <a:latin typeface="Courier New"/>
              </a:rPr>
              <a:t>height </a:t>
            </a:r>
            <a:r>
              <a:rPr lang="en-US" sz="1200" dirty="0">
                <a:solidFill>
                  <a:srgbClr val="000000"/>
                </a:solidFill>
                <a:latin typeface="Courier New"/>
              </a:rPr>
              <a:t>= 0;</a:t>
            </a:r>
            <a:endParaRPr lang="en-US" sz="1200" i="1" dirty="0">
              <a:solidFill>
                <a:srgbClr val="000000"/>
              </a:solidFill>
              <a:latin typeface="Courier New"/>
            </a:endParaRPr>
          </a:p>
          <a:p>
            <a:pPr lvl="2" defTabSz="228600" fontAlgn="auto">
              <a:spcBef>
                <a:spcPts val="0"/>
              </a:spcBef>
              <a:spcAft>
                <a:spcPts val="0"/>
              </a:spcAft>
              <a:defRPr/>
            </a:pPr>
            <a:r>
              <a:rPr lang="en-US" sz="1200" dirty="0">
                <a:solidFill>
                  <a:srgbClr val="000000"/>
                </a:solidFill>
                <a:latin typeface="Courier New"/>
              </a:rPr>
              <a:t>}</a:t>
            </a:r>
          </a:p>
          <a:p>
            <a:pPr lvl="2" defTabSz="228600" fontAlgn="auto">
              <a:spcBef>
                <a:spcPts val="0"/>
              </a:spcBef>
              <a:spcAft>
                <a:spcPts val="0"/>
              </a:spcAft>
              <a:defRPr/>
            </a:pPr>
            <a:r>
              <a:rPr lang="en-US" sz="1200" b="1" dirty="0">
                <a:solidFill>
                  <a:srgbClr val="7F0055"/>
                </a:solidFill>
                <a:latin typeface="Courier New"/>
              </a:rPr>
              <a:t>else</a:t>
            </a:r>
            <a:r>
              <a:rPr lang="en-US" sz="1200" b="1" dirty="0">
                <a:solidFill>
                  <a:srgbClr val="000000"/>
                </a:solidFill>
                <a:latin typeface="Courier New"/>
              </a:rPr>
              <a:t> {</a:t>
            </a:r>
          </a:p>
          <a:p>
            <a:pPr lvl="3" defTabSz="228600" fontAlgn="auto">
              <a:spcBef>
                <a:spcPts val="0"/>
              </a:spcBef>
              <a:spcAft>
                <a:spcPts val="0"/>
              </a:spcAft>
              <a:defRPr/>
            </a:pPr>
            <a:r>
              <a:rPr lang="en-US" sz="1200" dirty="0" err="1">
                <a:solidFill>
                  <a:srgbClr val="0000C0"/>
                </a:solidFill>
                <a:latin typeface="Courier New"/>
              </a:rPr>
              <a:t>msgWorking</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"Working..."</a:t>
            </a:r>
            <a:r>
              <a:rPr lang="en-US" sz="1200" dirty="0">
                <a:solidFill>
                  <a:srgbClr val="000000"/>
                </a:solidFill>
                <a:latin typeface="Courier New"/>
              </a:rPr>
              <a:t> +</a:t>
            </a:r>
          </a:p>
          <a:p>
            <a:pPr lvl="3" defTabSz="228600" fontAlgn="auto">
              <a:spcBef>
                <a:spcPts val="0"/>
              </a:spcBef>
              <a:spcAft>
                <a:spcPts val="0"/>
              </a:spcAft>
              <a:defRPr/>
            </a:pPr>
            <a:r>
              <a:rPr lang="en-US" sz="1200" dirty="0">
                <a:solidFill>
                  <a:srgbClr val="0000C0"/>
                </a:solidFill>
                <a:latin typeface="Courier New"/>
              </a:rPr>
              <a:t>bar1</a:t>
            </a:r>
            <a:r>
              <a:rPr lang="en-US" sz="1200" dirty="0">
                <a:solidFill>
                  <a:srgbClr val="000000"/>
                </a:solidFill>
                <a:latin typeface="Courier New"/>
              </a:rPr>
              <a:t>.getProgress() );</a:t>
            </a:r>
          </a:p>
          <a:p>
            <a:pPr lvl="2" defTabSz="228600" fontAlgn="auto">
              <a:spcBef>
                <a:spcPts val="0"/>
              </a:spcBef>
              <a:spcAft>
                <a:spcPts val="0"/>
              </a:spcAft>
              <a:defRPr/>
            </a:pPr>
            <a:r>
              <a:rPr lang="en-US" sz="1200" dirty="0">
                <a:solidFill>
                  <a:srgbClr val="000000"/>
                </a:solidFill>
                <a:latin typeface="Courier New"/>
              </a:rPr>
              <a:t>}</a:t>
            </a:r>
            <a:endParaRPr lang="en-US" sz="1200" dirty="0">
              <a:latin typeface="Courier New"/>
            </a:endParaRPr>
          </a:p>
          <a:p>
            <a:pPr lvl="1" defTabSz="228600" fontAlgn="auto">
              <a:spcBef>
                <a:spcPts val="0"/>
              </a:spcBef>
              <a:spcAft>
                <a:spcPts val="0"/>
              </a:spcAft>
              <a:defRPr/>
            </a:pPr>
            <a:r>
              <a:rPr lang="en-US" sz="1200" dirty="0">
                <a:solidFill>
                  <a:srgbClr val="000000"/>
                </a:solidFill>
                <a:latin typeface="Courier New"/>
              </a:rPr>
              <a:t>}</a:t>
            </a:r>
          </a:p>
          <a:p>
            <a:pPr defTabSz="228600" fontAlgn="auto">
              <a:spcBef>
                <a:spcPts val="0"/>
              </a:spcBef>
              <a:spcAft>
                <a:spcPts val="0"/>
              </a:spcAft>
              <a:defRPr/>
            </a:pPr>
            <a:r>
              <a:rPr lang="en-US" sz="1200" dirty="0">
                <a:solidFill>
                  <a:srgbClr val="000000"/>
                </a:solidFill>
                <a:latin typeface="Courier New"/>
              </a:rPr>
              <a:t>}; </a:t>
            </a:r>
            <a:r>
              <a:rPr lang="en-US" sz="1200" dirty="0">
                <a:solidFill>
                  <a:srgbClr val="3F7F5F"/>
                </a:solidFill>
                <a:latin typeface="Courier New"/>
              </a:rPr>
              <a:t>//handler</a:t>
            </a:r>
            <a:endParaRPr lang="en-US" sz="12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75BC5FC-77E2-44D6-84BC-D7710F4061F1}" type="slidenum">
              <a:rPr lang="en-US"/>
              <a:pPr>
                <a:defRPr/>
              </a:pPr>
              <a:t>22</a:t>
            </a:fld>
            <a:endParaRPr lang="en-US"/>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25DA54D-C37E-4330-939B-DF7B5C11DE87}"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8750C5E-2D2D-4CCD-9F94-CAAF070FF97C}"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5A58E18-E412-44C3-998D-5E6DB38D2AF3}"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pic>
        <p:nvPicPr>
          <p:cNvPr id="3584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5847" name="Content Placeholder 2"/>
          <p:cNvSpPr txBox="1">
            <a:spLocks/>
          </p:cNvSpPr>
          <p:nvPr/>
        </p:nvSpPr>
        <p:spPr bwMode="auto">
          <a:xfrm>
            <a:off x="228600" y="1004888"/>
            <a:ext cx="8839200" cy="442912"/>
          </a:xfrm>
          <a:prstGeom prst="rect">
            <a:avLst/>
          </a:prstGeom>
          <a:noFill/>
          <a:ln w="9525">
            <a:noFill/>
            <a:miter lim="800000"/>
            <a:headEnd/>
            <a:tailEnd/>
          </a:ln>
        </p:spPr>
        <p:txBody>
          <a:bodyPr/>
          <a:lstStyle/>
          <a:p>
            <a:pPr defTabSz="365125"/>
            <a:r>
              <a:rPr lang="en-US" sz="2800" b="1">
                <a:solidFill>
                  <a:srgbClr val="0070C0"/>
                </a:solidFill>
                <a:latin typeface="Calibri" pitchFamily="34" charset="0"/>
              </a:rPr>
              <a:t>Example 1. Progress Bar – Using Message Passing</a:t>
            </a:r>
            <a:endParaRPr lang="en-US" sz="2000">
              <a:latin typeface="Calibri" pitchFamily="34" charset="0"/>
            </a:endParaRPr>
          </a:p>
        </p:txBody>
      </p:sp>
      <p:sp>
        <p:nvSpPr>
          <p:cNvPr id="13" name="TextBox 12"/>
          <p:cNvSpPr txBox="1"/>
          <p:nvPr/>
        </p:nvSpPr>
        <p:spPr>
          <a:xfrm>
            <a:off x="457200" y="1447800"/>
            <a:ext cx="8382000" cy="5078413"/>
          </a:xfrm>
          <a:prstGeom prst="rect">
            <a:avLst/>
          </a:prstGeom>
          <a:solidFill>
            <a:schemeClr val="bg1">
              <a:lumMod val="95000"/>
            </a:schemeClr>
          </a:solidFill>
        </p:spPr>
        <p:txBody>
          <a:bodyPr>
            <a:spAutoFit/>
          </a:bodyPr>
          <a:lstStyle/>
          <a:p>
            <a:pPr fontAlgn="auto">
              <a:spcBef>
                <a:spcPts val="0"/>
              </a:spcBef>
              <a:spcAft>
                <a:spcPts val="0"/>
              </a:spcAft>
              <a:defRPr/>
            </a:pPr>
            <a:r>
              <a:rPr lang="en-US" sz="1200" dirty="0">
                <a:solidFill>
                  <a:srgbClr val="646464"/>
                </a:solidFill>
                <a:latin typeface="Courier New"/>
              </a:rPr>
              <a:t>@Override</a:t>
            </a: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onCreate</a:t>
            </a:r>
            <a:r>
              <a:rPr lang="en-US" sz="1200" b="1" dirty="0">
                <a:solidFill>
                  <a:srgbClr val="000000"/>
                </a:solidFill>
                <a:latin typeface="Courier New"/>
              </a:rPr>
              <a:t>(Bundle icicle) {</a:t>
            </a:r>
          </a:p>
          <a:p>
            <a:pPr fontAlgn="auto">
              <a:spcBef>
                <a:spcPts val="0"/>
              </a:spcBef>
              <a:spcAft>
                <a:spcPts val="0"/>
              </a:spcAft>
              <a:defRPr/>
            </a:pPr>
            <a:endParaRPr lang="en-US" sz="1200" b="1" dirty="0">
              <a:solidFill>
                <a:srgbClr val="000000"/>
              </a:solidFill>
              <a:latin typeface="Courier New"/>
            </a:endParaRPr>
          </a:p>
          <a:p>
            <a:pPr lvl="1" fontAlgn="auto">
              <a:spcBef>
                <a:spcPts val="0"/>
              </a:spcBef>
              <a:spcAft>
                <a:spcPts val="0"/>
              </a:spcAft>
              <a:defRPr/>
            </a:pPr>
            <a:r>
              <a:rPr lang="en-US" sz="1200" b="1" dirty="0" err="1">
                <a:solidFill>
                  <a:srgbClr val="7F0055"/>
                </a:solidFill>
                <a:latin typeface="Courier New"/>
              </a:rPr>
              <a:t>super</a:t>
            </a:r>
            <a:r>
              <a:rPr lang="en-US" sz="1200" b="1" dirty="0" err="1">
                <a:solidFill>
                  <a:srgbClr val="000000"/>
                </a:solidFill>
                <a:latin typeface="Courier New"/>
              </a:rPr>
              <a:t>.onCreate</a:t>
            </a:r>
            <a:r>
              <a:rPr lang="en-US" sz="1200" b="1" dirty="0">
                <a:solidFill>
                  <a:srgbClr val="000000"/>
                </a:solidFill>
                <a:latin typeface="Courier New"/>
              </a:rPr>
              <a:t>(icicle);</a:t>
            </a:r>
          </a:p>
          <a:p>
            <a:pPr lvl="1" fontAlgn="auto">
              <a:spcBef>
                <a:spcPts val="0"/>
              </a:spcBef>
              <a:spcAft>
                <a:spcPts val="0"/>
              </a:spcAft>
              <a:defRPr/>
            </a:pPr>
            <a:r>
              <a:rPr lang="en-US" sz="1200" dirty="0" err="1">
                <a:solidFill>
                  <a:srgbClr val="000000"/>
                </a:solidFill>
                <a:latin typeface="Courier New"/>
              </a:rPr>
              <a:t>setContentView</a:t>
            </a:r>
            <a:r>
              <a:rPr lang="en-US" sz="1200" dirty="0">
                <a:solidFill>
                  <a:srgbClr val="000000"/>
                </a:solidFill>
                <a:latin typeface="Courier New"/>
              </a:rPr>
              <a:t>(</a:t>
            </a:r>
            <a:r>
              <a:rPr lang="en-US" sz="1200" dirty="0" err="1">
                <a:solidFill>
                  <a:srgbClr val="000000"/>
                </a:solidFill>
                <a:latin typeface="Courier New"/>
              </a:rPr>
              <a:t>R.layout.</a:t>
            </a:r>
            <a:r>
              <a:rPr lang="en-US" sz="1200" i="1" dirty="0" err="1">
                <a:solidFill>
                  <a:srgbClr val="0000C0"/>
                </a:solidFill>
                <a:latin typeface="Courier New"/>
              </a:rPr>
              <a:t>main</a:t>
            </a:r>
            <a:r>
              <a:rPr lang="en-US" sz="1200" i="1" dirty="0">
                <a:solidFill>
                  <a:srgbClr val="000000"/>
                </a:solidFill>
                <a:latin typeface="Courier New"/>
              </a:rPr>
              <a:t>);</a:t>
            </a:r>
          </a:p>
          <a:p>
            <a:pPr lvl="1" fontAlgn="auto">
              <a:spcBef>
                <a:spcPts val="0"/>
              </a:spcBef>
              <a:spcAft>
                <a:spcPts val="0"/>
              </a:spcAft>
              <a:defRPr/>
            </a:pPr>
            <a:endParaRPr lang="en-US" sz="1200" i="1" dirty="0">
              <a:solidFill>
                <a:srgbClr val="000000"/>
              </a:solidFill>
              <a:latin typeface="Courier New"/>
            </a:endParaRPr>
          </a:p>
          <a:p>
            <a:pPr lvl="1" fontAlgn="auto">
              <a:spcBef>
                <a:spcPts val="0"/>
              </a:spcBef>
              <a:spcAft>
                <a:spcPts val="0"/>
              </a:spcAft>
              <a:defRPr/>
            </a:pPr>
            <a:r>
              <a:rPr lang="en-US" sz="1200" dirty="0">
                <a:solidFill>
                  <a:srgbClr val="0000C0"/>
                </a:solidFill>
                <a:latin typeface="Courier New"/>
              </a:rPr>
              <a:t>bar1</a:t>
            </a:r>
            <a:r>
              <a:rPr lang="en-US" sz="1200" dirty="0">
                <a:solidFill>
                  <a:srgbClr val="000000"/>
                </a:solidFill>
                <a:latin typeface="Courier New"/>
              </a:rPr>
              <a:t> = (</a:t>
            </a:r>
            <a:r>
              <a:rPr lang="en-US" sz="1200" dirty="0" err="1">
                <a:solidFill>
                  <a:srgbClr val="000000"/>
                </a:solidFill>
                <a:latin typeface="Courier New"/>
              </a:rPr>
              <a:t>ProgressBar</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progress</a:t>
            </a:r>
            <a:r>
              <a:rPr lang="en-US" sz="1200" i="1" dirty="0">
                <a:solidFill>
                  <a:srgbClr val="000000"/>
                </a:solidFill>
                <a:latin typeface="Courier New"/>
              </a:rPr>
              <a:t>);</a:t>
            </a:r>
          </a:p>
          <a:p>
            <a:pPr lvl="1" fontAlgn="auto">
              <a:spcBef>
                <a:spcPts val="0"/>
              </a:spcBef>
              <a:spcAft>
                <a:spcPts val="0"/>
              </a:spcAft>
              <a:defRPr/>
            </a:pPr>
            <a:r>
              <a:rPr lang="en-US" sz="1200" dirty="0">
                <a:solidFill>
                  <a:srgbClr val="0000C0"/>
                </a:solidFill>
                <a:latin typeface="Courier New"/>
              </a:rPr>
              <a:t>bar2</a:t>
            </a:r>
            <a:r>
              <a:rPr lang="en-US" sz="1200" dirty="0">
                <a:solidFill>
                  <a:srgbClr val="000000"/>
                </a:solidFill>
                <a:latin typeface="Courier New"/>
              </a:rPr>
              <a:t> = (</a:t>
            </a:r>
            <a:r>
              <a:rPr lang="en-US" sz="1200" dirty="0" err="1">
                <a:solidFill>
                  <a:srgbClr val="000000"/>
                </a:solidFill>
                <a:latin typeface="Courier New"/>
              </a:rPr>
              <a:t>ProgressBar</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(R.id.</a:t>
            </a:r>
            <a:r>
              <a:rPr lang="en-US" sz="1200" i="1" dirty="0">
                <a:solidFill>
                  <a:srgbClr val="0000C0"/>
                </a:solidFill>
                <a:latin typeface="Courier New"/>
              </a:rPr>
              <a:t>progress2</a:t>
            </a:r>
            <a:r>
              <a:rPr lang="en-US" sz="1200" i="1" dirty="0">
                <a:solidFill>
                  <a:srgbClr val="000000"/>
                </a:solidFill>
                <a:latin typeface="Courier New"/>
              </a:rPr>
              <a:t>);</a:t>
            </a:r>
          </a:p>
          <a:p>
            <a:pPr fontAlgn="auto">
              <a:spcBef>
                <a:spcPts val="0"/>
              </a:spcBef>
              <a:spcAft>
                <a:spcPts val="0"/>
              </a:spcAft>
              <a:defRPr/>
            </a:pPr>
            <a:r>
              <a:rPr lang="en-US" sz="1200" dirty="0">
                <a:solidFill>
                  <a:srgbClr val="0000C0"/>
                </a:solidFill>
                <a:latin typeface="Courier New"/>
              </a:rPr>
              <a:t>     bar1</a:t>
            </a:r>
            <a:r>
              <a:rPr lang="en-US" sz="1200" dirty="0">
                <a:solidFill>
                  <a:srgbClr val="000000"/>
                </a:solidFill>
                <a:latin typeface="Courier New"/>
              </a:rPr>
              <a:t>.setMax(</a:t>
            </a:r>
            <a:r>
              <a:rPr lang="en-US" sz="1200" dirty="0">
                <a:solidFill>
                  <a:srgbClr val="0000C0"/>
                </a:solidFill>
                <a:latin typeface="Courier New"/>
              </a:rPr>
              <a:t>MAX_SEC</a:t>
            </a:r>
            <a:r>
              <a:rPr lang="en-US" sz="1200" dirty="0">
                <a:solidFill>
                  <a:srgbClr val="000000"/>
                </a:solidFill>
                <a:latin typeface="Courier New"/>
              </a:rPr>
              <a:t>);</a:t>
            </a:r>
            <a:endParaRPr lang="en-US" dirty="0">
              <a:latin typeface="Courier New"/>
            </a:endParaRPr>
          </a:p>
          <a:p>
            <a:pPr fontAlgn="auto">
              <a:spcBef>
                <a:spcPts val="0"/>
              </a:spcBef>
              <a:spcAft>
                <a:spcPts val="0"/>
              </a:spcAft>
              <a:defRPr/>
            </a:pPr>
            <a:r>
              <a:rPr lang="en-US" sz="1200" dirty="0">
                <a:solidFill>
                  <a:srgbClr val="0000C0"/>
                </a:solidFill>
                <a:latin typeface="Courier New"/>
              </a:rPr>
              <a:t>     bar1</a:t>
            </a:r>
            <a:r>
              <a:rPr lang="en-US" sz="1200" dirty="0">
                <a:solidFill>
                  <a:srgbClr val="000000"/>
                </a:solidFill>
                <a:latin typeface="Courier New"/>
              </a:rPr>
              <a:t>.setProgress(0);</a:t>
            </a:r>
          </a:p>
          <a:p>
            <a:pPr lvl="1" fontAlgn="auto">
              <a:spcBef>
                <a:spcPts val="0"/>
              </a:spcBef>
              <a:spcAft>
                <a:spcPts val="0"/>
              </a:spcAft>
              <a:defRPr/>
            </a:pPr>
            <a:endParaRPr lang="en-US" sz="1200" dirty="0">
              <a:latin typeface="Courier New"/>
            </a:endParaRPr>
          </a:p>
          <a:p>
            <a:pPr lvl="1" fontAlgn="auto">
              <a:spcBef>
                <a:spcPts val="0"/>
              </a:spcBef>
              <a:spcAft>
                <a:spcPts val="0"/>
              </a:spcAft>
              <a:defRPr/>
            </a:pPr>
            <a:r>
              <a:rPr lang="en-US" sz="1200" dirty="0" err="1">
                <a:solidFill>
                  <a:srgbClr val="0000C0"/>
                </a:solidFill>
                <a:latin typeface="Courier New"/>
              </a:rPr>
              <a:t>msgWorking</a:t>
            </a:r>
            <a:r>
              <a:rPr lang="en-US" sz="1200" dirty="0">
                <a:solidFill>
                  <a:srgbClr val="000000"/>
                </a:solidFill>
                <a:latin typeface="Courier New"/>
              </a:rPr>
              <a:t> = (</a:t>
            </a:r>
            <a:r>
              <a:rPr lang="en-US" sz="1200" dirty="0" err="1">
                <a:solidFill>
                  <a:srgbClr val="000000"/>
                </a:solidFill>
                <a:latin typeface="Courier New"/>
              </a:rPr>
              <a:t>TextView</a:t>
            </a:r>
            <a:r>
              <a:rPr lang="en-US" sz="1200" dirty="0">
                <a:solidFill>
                  <a:srgbClr val="000000"/>
                </a:solidFill>
                <a:latin typeface="Courier New"/>
              </a:rPr>
              <a:t>)</a:t>
            </a:r>
            <a:r>
              <a:rPr lang="en-US" sz="1200" dirty="0" err="1">
                <a:solidFill>
                  <a:srgbClr val="000000"/>
                </a:solidFill>
                <a:latin typeface="Courier New"/>
              </a:rPr>
              <a:t>findViewById</a:t>
            </a:r>
            <a:r>
              <a:rPr lang="en-US" sz="1200" dirty="0">
                <a:solidFill>
                  <a:srgbClr val="000000"/>
                </a:solidFill>
                <a:latin typeface="Courier New"/>
              </a:rPr>
              <a:t>(R.id.</a:t>
            </a:r>
            <a:r>
              <a:rPr lang="en-US" sz="1200" i="1" dirty="0">
                <a:solidFill>
                  <a:srgbClr val="0000C0"/>
                </a:solidFill>
                <a:latin typeface="Courier New"/>
              </a:rPr>
              <a:t>TextView01</a:t>
            </a:r>
            <a:r>
              <a:rPr lang="en-US" sz="1200" i="1" dirty="0">
                <a:solidFill>
                  <a:srgbClr val="000000"/>
                </a:solidFill>
                <a:latin typeface="Courier New"/>
              </a:rPr>
              <a:t>);</a:t>
            </a:r>
          </a:p>
          <a:p>
            <a:pPr lvl="1" fontAlgn="auto">
              <a:spcBef>
                <a:spcPts val="0"/>
              </a:spcBef>
              <a:spcAft>
                <a:spcPts val="0"/>
              </a:spcAft>
              <a:defRPr/>
            </a:pPr>
            <a:r>
              <a:rPr lang="en-US" sz="1200" dirty="0" err="1">
                <a:solidFill>
                  <a:srgbClr val="0000C0"/>
                </a:solidFill>
                <a:latin typeface="Courier New"/>
              </a:rPr>
              <a:t>msgReturned</a:t>
            </a:r>
            <a:r>
              <a:rPr lang="en-US" sz="1200" dirty="0">
                <a:solidFill>
                  <a:srgbClr val="000000"/>
                </a:solidFill>
                <a:latin typeface="Courier New"/>
              </a:rPr>
              <a:t> = (</a:t>
            </a:r>
            <a:r>
              <a:rPr lang="en-US" sz="1200" dirty="0" err="1">
                <a:solidFill>
                  <a:srgbClr val="000000"/>
                </a:solidFill>
                <a:latin typeface="Courier New"/>
              </a:rPr>
              <a:t>TextView</a:t>
            </a:r>
            <a:r>
              <a:rPr lang="en-US" sz="1200" dirty="0">
                <a:solidFill>
                  <a:srgbClr val="000000"/>
                </a:solidFill>
                <a:latin typeface="Courier New"/>
              </a:rPr>
              <a:t>)</a:t>
            </a:r>
            <a:r>
              <a:rPr lang="en-US" sz="1200" dirty="0" err="1">
                <a:solidFill>
                  <a:srgbClr val="000000"/>
                </a:solidFill>
                <a:latin typeface="Courier New"/>
              </a:rPr>
              <a:t>findViewById</a:t>
            </a:r>
            <a:r>
              <a:rPr lang="en-US" sz="1200" dirty="0">
                <a:solidFill>
                  <a:srgbClr val="000000"/>
                </a:solidFill>
                <a:latin typeface="Courier New"/>
              </a:rPr>
              <a:t>(R.id.</a:t>
            </a:r>
            <a:r>
              <a:rPr lang="en-US" sz="1200" i="1" dirty="0">
                <a:solidFill>
                  <a:srgbClr val="0000C0"/>
                </a:solidFill>
                <a:latin typeface="Courier New"/>
              </a:rPr>
              <a:t>TextView02</a:t>
            </a:r>
            <a:r>
              <a:rPr lang="en-US" sz="1200" i="1" dirty="0">
                <a:solidFill>
                  <a:srgbClr val="000000"/>
                </a:solidFill>
                <a:latin typeface="Courier New"/>
              </a:rPr>
              <a:t>);</a:t>
            </a:r>
          </a:p>
          <a:p>
            <a:pPr lvl="1" fontAlgn="auto">
              <a:spcBef>
                <a:spcPts val="0"/>
              </a:spcBef>
              <a:spcAft>
                <a:spcPts val="0"/>
              </a:spcAft>
              <a:defRPr/>
            </a:pPr>
            <a:endParaRPr lang="en-US" sz="1200" dirty="0">
              <a:latin typeface="Courier New"/>
            </a:endParaRPr>
          </a:p>
          <a:p>
            <a:pPr lvl="1" fontAlgn="auto">
              <a:spcBef>
                <a:spcPts val="0"/>
              </a:spcBef>
              <a:spcAft>
                <a:spcPts val="0"/>
              </a:spcAft>
              <a:defRPr/>
            </a:pPr>
            <a:r>
              <a:rPr lang="en-US" sz="1200" dirty="0" err="1">
                <a:solidFill>
                  <a:srgbClr val="0000C0"/>
                </a:solidFill>
                <a:latin typeface="Courier New"/>
              </a:rPr>
              <a:t>strTest</a:t>
            </a:r>
            <a:r>
              <a:rPr lang="en-US" sz="1200" dirty="0">
                <a:solidFill>
                  <a:srgbClr val="000000"/>
                </a:solidFill>
                <a:latin typeface="Courier New"/>
              </a:rPr>
              <a:t> += </a:t>
            </a:r>
            <a:r>
              <a:rPr lang="en-US" sz="1200" dirty="0">
                <a:solidFill>
                  <a:srgbClr val="2A00FF"/>
                </a:solidFill>
                <a:latin typeface="Courier New"/>
              </a:rPr>
              <a:t>"-01"</a:t>
            </a:r>
            <a:r>
              <a:rPr lang="en-US" sz="1200" dirty="0">
                <a:solidFill>
                  <a:srgbClr val="000000"/>
                </a:solidFill>
                <a:latin typeface="Courier New"/>
              </a:rPr>
              <a:t>; </a:t>
            </a:r>
            <a:r>
              <a:rPr lang="en-US" sz="1200" dirty="0">
                <a:solidFill>
                  <a:srgbClr val="3F7F5F"/>
                </a:solidFill>
                <a:latin typeface="Courier New"/>
              </a:rPr>
              <a:t>// slightly change the global string </a:t>
            </a:r>
          </a:p>
          <a:p>
            <a:pPr lvl="1" fontAlgn="auto">
              <a:spcBef>
                <a:spcPts val="0"/>
              </a:spcBef>
              <a:spcAft>
                <a:spcPts val="0"/>
              </a:spcAft>
              <a:defRPr/>
            </a:pPr>
            <a:r>
              <a:rPr lang="en-US" sz="1200" dirty="0" err="1">
                <a:solidFill>
                  <a:srgbClr val="0000C0"/>
                </a:solidFill>
                <a:latin typeface="Courier New"/>
              </a:rPr>
              <a:t>intTest</a:t>
            </a:r>
            <a:r>
              <a:rPr lang="en-US" sz="1200" dirty="0">
                <a:solidFill>
                  <a:srgbClr val="000000"/>
                </a:solidFill>
                <a:latin typeface="Courier New"/>
              </a:rPr>
              <a:t> = 1;</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solidFill>
                  <a:srgbClr val="000000"/>
                </a:solidFill>
                <a:latin typeface="Courier New"/>
              </a:rPr>
              <a:t>}</a:t>
            </a:r>
            <a:r>
              <a:rPr lang="en-US" sz="1200" dirty="0">
                <a:solidFill>
                  <a:srgbClr val="3F7F5F"/>
                </a:solidFill>
                <a:latin typeface="Courier New"/>
              </a:rPr>
              <a:t>//</a:t>
            </a:r>
            <a:r>
              <a:rPr lang="en-US" sz="1200" dirty="0" err="1">
                <a:solidFill>
                  <a:srgbClr val="3F7F5F"/>
                </a:solidFill>
                <a:latin typeface="Courier New"/>
              </a:rPr>
              <a:t>onCreate</a:t>
            </a:r>
            <a:endParaRPr lang="en-US" sz="1200" dirty="0">
              <a:solidFill>
                <a:srgbClr val="3F7F5F"/>
              </a:solidFill>
              <a:latin typeface="Courier New"/>
            </a:endParaRPr>
          </a:p>
          <a:p>
            <a:pPr fontAlgn="auto">
              <a:spcBef>
                <a:spcPts val="0"/>
              </a:spcBef>
              <a:spcAft>
                <a:spcPts val="0"/>
              </a:spcAft>
              <a:defRPr/>
            </a:pPr>
            <a:endParaRPr lang="en-US" sz="1200" dirty="0">
              <a:solidFill>
                <a:srgbClr val="3F7F5F"/>
              </a:solidFill>
              <a:latin typeface="Courier New"/>
            </a:endParaRPr>
          </a:p>
          <a:p>
            <a:pPr fontAlgn="auto">
              <a:spcBef>
                <a:spcPts val="0"/>
              </a:spcBef>
              <a:spcAft>
                <a:spcPts val="0"/>
              </a:spcAft>
              <a:defRPr/>
            </a:pPr>
            <a:endParaRPr lang="en-US" sz="1200" dirty="0">
              <a:solidFill>
                <a:srgbClr val="3F7F5F"/>
              </a:solidFill>
              <a:latin typeface="Courier New"/>
            </a:endParaRPr>
          </a:p>
          <a:p>
            <a:pPr fontAlgn="auto">
              <a:spcBef>
                <a:spcPts val="0"/>
              </a:spcBef>
              <a:spcAft>
                <a:spcPts val="0"/>
              </a:spcAft>
              <a:defRPr/>
            </a:pPr>
            <a:endParaRPr lang="en-US" sz="1200" dirty="0">
              <a:solidFill>
                <a:srgbClr val="3F7F5F"/>
              </a:solidFill>
              <a:latin typeface="Courier New"/>
            </a:endParaRP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onStop</a:t>
            </a:r>
            <a:r>
              <a:rPr lang="en-US" sz="1200" b="1" dirty="0">
                <a:solidFill>
                  <a:srgbClr val="000000"/>
                </a:solidFill>
                <a:latin typeface="Courier New"/>
              </a:rPr>
              <a:t>() {</a:t>
            </a:r>
          </a:p>
          <a:p>
            <a:pPr fontAlgn="auto">
              <a:spcBef>
                <a:spcPts val="0"/>
              </a:spcBef>
              <a:spcAft>
                <a:spcPts val="0"/>
              </a:spcAft>
              <a:defRPr/>
            </a:pPr>
            <a:endParaRPr lang="en-US" sz="1200" b="1" dirty="0">
              <a:solidFill>
                <a:srgbClr val="000000"/>
              </a:solidFill>
              <a:latin typeface="Courier New"/>
            </a:endParaRPr>
          </a:p>
          <a:p>
            <a:pPr lvl="1" fontAlgn="auto">
              <a:spcBef>
                <a:spcPts val="0"/>
              </a:spcBef>
              <a:spcAft>
                <a:spcPts val="0"/>
              </a:spcAft>
              <a:defRPr/>
            </a:pPr>
            <a:r>
              <a:rPr lang="en-US" sz="1200" b="1" dirty="0" err="1">
                <a:solidFill>
                  <a:srgbClr val="7F0055"/>
                </a:solidFill>
                <a:latin typeface="Courier New"/>
              </a:rPr>
              <a:t>super</a:t>
            </a:r>
            <a:r>
              <a:rPr lang="en-US" sz="1200" b="1" dirty="0" err="1">
                <a:solidFill>
                  <a:srgbClr val="000000"/>
                </a:solidFill>
                <a:latin typeface="Courier New"/>
              </a:rPr>
              <a:t>.onStop</a:t>
            </a:r>
            <a:r>
              <a:rPr lang="en-US" sz="1200" b="1" dirty="0">
                <a:solidFill>
                  <a:srgbClr val="000000"/>
                </a:solidFill>
                <a:latin typeface="Courier New"/>
              </a:rPr>
              <a:t>();</a:t>
            </a:r>
          </a:p>
          <a:p>
            <a:pPr lvl="1" fontAlgn="auto">
              <a:spcBef>
                <a:spcPts val="0"/>
              </a:spcBef>
              <a:spcAft>
                <a:spcPts val="0"/>
              </a:spcAft>
              <a:defRPr/>
            </a:pPr>
            <a:r>
              <a:rPr lang="en-US" sz="1200" dirty="0" err="1">
                <a:solidFill>
                  <a:srgbClr val="0000C0"/>
                </a:solidFill>
                <a:latin typeface="Courier New"/>
              </a:rPr>
              <a:t>isRunning</a:t>
            </a:r>
            <a:r>
              <a:rPr lang="en-US" sz="1200" dirty="0">
                <a:solidFill>
                  <a:srgbClr val="000000"/>
                </a:solidFill>
                <a:latin typeface="Courier New"/>
              </a:rPr>
              <a:t> = </a:t>
            </a:r>
            <a:r>
              <a:rPr lang="en-US" sz="1200" b="1" dirty="0">
                <a:solidFill>
                  <a:srgbClr val="7F0055"/>
                </a:solidFill>
                <a:latin typeface="Courier New"/>
              </a:rPr>
              <a:t>false</a:t>
            </a:r>
            <a:r>
              <a:rPr lang="en-US" sz="1200" b="1"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a:t>
            </a:r>
            <a:endParaRPr lang="en-US" sz="1200" dirty="0">
              <a:solidFill>
                <a:srgbClr val="3F7F5F"/>
              </a:solidFill>
              <a:latin typeface="Courier New"/>
            </a:endParaRPr>
          </a:p>
          <a:p>
            <a:pPr fontAlgn="auto">
              <a:spcBef>
                <a:spcPts val="0"/>
              </a:spcBef>
              <a:spcAft>
                <a:spcPts val="0"/>
              </a:spcAft>
              <a:defRPr/>
            </a:pPr>
            <a:endParaRPr lang="en-US" sz="1200" dirty="0">
              <a:latin typeface="Courier Ne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5F5E67D-8285-4A3F-956E-1304B4637695}" type="slidenum">
              <a:rPr lang="en-US"/>
              <a:pPr>
                <a:defRPr/>
              </a:pPr>
              <a:t>23</a:t>
            </a:fld>
            <a:endParaRPr lang="en-US"/>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6592C18-D59C-4986-BD4E-2F05B33B45FC}"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CBAE0C6-C5A2-451A-819A-C8815D32FD57}"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1578B65-E434-4CDF-A0F7-D6EDBF4F8C95}"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pic>
        <p:nvPicPr>
          <p:cNvPr id="3687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6871" name="Content Placeholder 2"/>
          <p:cNvSpPr txBox="1">
            <a:spLocks/>
          </p:cNvSpPr>
          <p:nvPr/>
        </p:nvSpPr>
        <p:spPr bwMode="auto">
          <a:xfrm>
            <a:off x="228600" y="838200"/>
            <a:ext cx="8839200" cy="442913"/>
          </a:xfrm>
          <a:prstGeom prst="rect">
            <a:avLst/>
          </a:prstGeom>
          <a:noFill/>
          <a:ln w="9525">
            <a:noFill/>
            <a:miter lim="800000"/>
            <a:headEnd/>
            <a:tailEnd/>
          </a:ln>
        </p:spPr>
        <p:txBody>
          <a:bodyPr/>
          <a:lstStyle/>
          <a:p>
            <a:pPr defTabSz="365125"/>
            <a:r>
              <a:rPr lang="en-US" sz="2800" b="1">
                <a:solidFill>
                  <a:srgbClr val="0070C0"/>
                </a:solidFill>
                <a:latin typeface="Calibri" pitchFamily="34" charset="0"/>
              </a:rPr>
              <a:t>Example 1. Progress Bar – Using Message Passing</a:t>
            </a:r>
            <a:endParaRPr lang="en-US" sz="2000">
              <a:latin typeface="Calibri" pitchFamily="34" charset="0"/>
            </a:endParaRPr>
          </a:p>
        </p:txBody>
      </p:sp>
      <p:sp>
        <p:nvSpPr>
          <p:cNvPr id="13" name="TextBox 12"/>
          <p:cNvSpPr txBox="1"/>
          <p:nvPr/>
        </p:nvSpPr>
        <p:spPr>
          <a:xfrm>
            <a:off x="457200" y="1281557"/>
            <a:ext cx="8382000" cy="5576444"/>
          </a:xfrm>
          <a:prstGeom prst="rect">
            <a:avLst/>
          </a:prstGeom>
          <a:solidFill>
            <a:schemeClr val="bg1">
              <a:lumMod val="95000"/>
            </a:schemeClr>
          </a:solidFill>
        </p:spPr>
        <p:txBody>
          <a:bodyPr>
            <a:spAutoFit/>
          </a:bodyPr>
          <a:lstStyle/>
          <a:p>
            <a:pPr fontAlgn="auto">
              <a:spcBef>
                <a:spcPts val="0"/>
              </a:spcBef>
              <a:spcAft>
                <a:spcPts val="0"/>
              </a:spcAft>
              <a:defRPr/>
            </a:pPr>
            <a:r>
              <a:rPr lang="en-US" sz="1000" b="1" dirty="0">
                <a:solidFill>
                  <a:srgbClr val="7F0055"/>
                </a:solidFill>
                <a:latin typeface="Courier New"/>
              </a:rPr>
              <a:t>  public</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a:t>
            </a:r>
            <a:r>
              <a:rPr lang="en-US" sz="1000" b="1" dirty="0" err="1">
                <a:solidFill>
                  <a:srgbClr val="000000"/>
                </a:solidFill>
                <a:latin typeface="Courier New"/>
              </a:rPr>
              <a:t>onStart</a:t>
            </a:r>
            <a:r>
              <a:rPr lang="en-US" sz="1000" b="1" dirty="0">
                <a:solidFill>
                  <a:srgbClr val="000000"/>
                </a:solidFill>
                <a:latin typeface="Courier New"/>
              </a:rPr>
              <a:t>() {</a:t>
            </a:r>
          </a:p>
          <a:p>
            <a:pPr lvl="1" fontAlgn="auto">
              <a:spcBef>
                <a:spcPts val="0"/>
              </a:spcBef>
              <a:spcAft>
                <a:spcPts val="0"/>
              </a:spcAft>
              <a:defRPr/>
            </a:pPr>
            <a:r>
              <a:rPr lang="en-US" sz="1000" b="1" dirty="0" err="1">
                <a:solidFill>
                  <a:srgbClr val="7F0055"/>
                </a:solidFill>
                <a:latin typeface="Courier New"/>
              </a:rPr>
              <a:t>super</a:t>
            </a:r>
            <a:r>
              <a:rPr lang="en-US" sz="1000" b="1" dirty="0" err="1">
                <a:solidFill>
                  <a:srgbClr val="000000"/>
                </a:solidFill>
                <a:latin typeface="Courier New"/>
              </a:rPr>
              <a:t>.onStart</a:t>
            </a:r>
            <a:r>
              <a:rPr lang="en-US" sz="1000" b="1" dirty="0">
                <a:solidFill>
                  <a:srgbClr val="000000"/>
                </a:solidFill>
                <a:latin typeface="Courier New"/>
              </a:rPr>
              <a:t>();</a:t>
            </a:r>
          </a:p>
          <a:p>
            <a:pPr lvl="1" fontAlgn="auto">
              <a:spcBef>
                <a:spcPts val="0"/>
              </a:spcBef>
              <a:spcAft>
                <a:spcPts val="0"/>
              </a:spcAft>
              <a:defRPr/>
            </a:pPr>
            <a:r>
              <a:rPr lang="en-US" sz="1000" dirty="0">
                <a:solidFill>
                  <a:srgbClr val="3F7F5F"/>
                </a:solidFill>
                <a:latin typeface="Courier New"/>
              </a:rPr>
              <a:t>// bar1.setProgress(0);</a:t>
            </a:r>
          </a:p>
          <a:p>
            <a:pPr lvl="1" fontAlgn="auto">
              <a:spcBef>
                <a:spcPts val="0"/>
              </a:spcBef>
              <a:spcAft>
                <a:spcPts val="0"/>
              </a:spcAft>
              <a:defRPr/>
            </a:pPr>
            <a:r>
              <a:rPr lang="en-US" sz="1000" dirty="0">
                <a:solidFill>
                  <a:srgbClr val="000000"/>
                </a:solidFill>
                <a:latin typeface="Courier New"/>
              </a:rPr>
              <a:t>Thread background = </a:t>
            </a:r>
            <a:r>
              <a:rPr lang="en-US" sz="1000" b="1" dirty="0">
                <a:solidFill>
                  <a:srgbClr val="7F0055"/>
                </a:solidFill>
                <a:latin typeface="Courier New"/>
              </a:rPr>
              <a:t>new</a:t>
            </a:r>
            <a:r>
              <a:rPr lang="en-US" sz="1000" b="1" dirty="0">
                <a:solidFill>
                  <a:srgbClr val="000000"/>
                </a:solidFill>
                <a:latin typeface="Courier New"/>
              </a:rPr>
              <a:t> Thread(</a:t>
            </a:r>
            <a:r>
              <a:rPr lang="en-US" sz="1000" b="1" dirty="0">
                <a:solidFill>
                  <a:srgbClr val="7F0055"/>
                </a:solidFill>
                <a:latin typeface="Courier New"/>
              </a:rPr>
              <a:t>new</a:t>
            </a:r>
            <a:r>
              <a:rPr lang="en-US" sz="1000" b="1" dirty="0">
                <a:solidFill>
                  <a:srgbClr val="000000"/>
                </a:solidFill>
                <a:latin typeface="Courier New"/>
              </a:rPr>
              <a:t> </a:t>
            </a:r>
            <a:r>
              <a:rPr lang="en-US" sz="1000" b="1" dirty="0" err="1">
                <a:solidFill>
                  <a:srgbClr val="000000"/>
                </a:solidFill>
                <a:latin typeface="Courier New"/>
              </a:rPr>
              <a:t>Runnable</a:t>
            </a:r>
            <a:r>
              <a:rPr lang="en-US" sz="1000" b="1" dirty="0">
                <a:solidFill>
                  <a:srgbClr val="000000"/>
                </a:solidFill>
                <a:latin typeface="Courier New"/>
              </a:rPr>
              <a:t>() {</a:t>
            </a:r>
          </a:p>
          <a:p>
            <a:pPr lvl="3" fontAlgn="auto">
              <a:spcBef>
                <a:spcPts val="0"/>
              </a:spcBef>
              <a:spcAft>
                <a:spcPts val="0"/>
              </a:spcAft>
              <a:defRPr/>
            </a:pPr>
            <a:r>
              <a:rPr lang="en-US" sz="1000" b="1" dirty="0">
                <a:solidFill>
                  <a:srgbClr val="7F0055"/>
                </a:solidFill>
                <a:latin typeface="Courier New"/>
              </a:rPr>
              <a:t>public</a:t>
            </a:r>
            <a:r>
              <a:rPr lang="en-US" sz="1000" b="1" dirty="0">
                <a:solidFill>
                  <a:srgbClr val="000000"/>
                </a:solidFill>
                <a:latin typeface="Courier New"/>
              </a:rPr>
              <a:t> </a:t>
            </a:r>
            <a:r>
              <a:rPr lang="en-US" sz="1000" b="1" dirty="0">
                <a:solidFill>
                  <a:srgbClr val="7F0055"/>
                </a:solidFill>
                <a:latin typeface="Courier New"/>
              </a:rPr>
              <a:t>void</a:t>
            </a:r>
            <a:r>
              <a:rPr lang="en-US" sz="1000" b="1" dirty="0">
                <a:solidFill>
                  <a:srgbClr val="000000"/>
                </a:solidFill>
                <a:latin typeface="Courier New"/>
              </a:rPr>
              <a:t> run() {</a:t>
            </a:r>
          </a:p>
          <a:p>
            <a:pPr lvl="3" fontAlgn="auto">
              <a:spcBef>
                <a:spcPts val="0"/>
              </a:spcBef>
              <a:spcAft>
                <a:spcPts val="0"/>
              </a:spcAft>
              <a:defRPr/>
            </a:pPr>
            <a:r>
              <a:rPr lang="en-US" sz="1000" b="1" dirty="0">
                <a:solidFill>
                  <a:srgbClr val="7F0055"/>
                </a:solidFill>
                <a:latin typeface="Courier New"/>
              </a:rPr>
              <a:t>try</a:t>
            </a:r>
            <a:r>
              <a:rPr lang="en-US" sz="1000" b="1" dirty="0">
                <a:solidFill>
                  <a:srgbClr val="000000"/>
                </a:solidFill>
                <a:latin typeface="Courier New"/>
              </a:rPr>
              <a:t> {</a:t>
            </a:r>
          </a:p>
          <a:p>
            <a:pPr lvl="4" fontAlgn="auto">
              <a:spcBef>
                <a:spcPts val="0"/>
              </a:spcBef>
              <a:spcAft>
                <a:spcPts val="0"/>
              </a:spcAft>
              <a:defRPr/>
            </a:pPr>
            <a:r>
              <a:rPr lang="nn-NO" sz="1000" b="1" dirty="0">
                <a:solidFill>
                  <a:srgbClr val="7F0055"/>
                </a:solidFill>
                <a:latin typeface="Courier New"/>
              </a:rPr>
              <a:t>for</a:t>
            </a:r>
            <a:r>
              <a:rPr lang="nn-NO" sz="1000" b="1" dirty="0">
                <a:solidFill>
                  <a:srgbClr val="000000"/>
                </a:solidFill>
                <a:latin typeface="Courier New"/>
              </a:rPr>
              <a:t> (</a:t>
            </a:r>
            <a:r>
              <a:rPr lang="nn-NO" sz="1000" b="1" dirty="0">
                <a:solidFill>
                  <a:srgbClr val="7F0055"/>
                </a:solidFill>
                <a:latin typeface="Courier New"/>
              </a:rPr>
              <a:t>int</a:t>
            </a:r>
            <a:r>
              <a:rPr lang="nn-NO" sz="1000" b="1" dirty="0">
                <a:solidFill>
                  <a:srgbClr val="000000"/>
                </a:solidFill>
                <a:latin typeface="Courier New"/>
              </a:rPr>
              <a:t> i = 0; i &lt; </a:t>
            </a:r>
            <a:r>
              <a:rPr lang="nn-NO" sz="1000" b="1" dirty="0">
                <a:solidFill>
                  <a:srgbClr val="0000C0"/>
                </a:solidFill>
                <a:latin typeface="Courier New"/>
              </a:rPr>
              <a:t>MAX_SEC</a:t>
            </a:r>
            <a:r>
              <a:rPr lang="nn-NO" sz="1000" b="1" dirty="0">
                <a:solidFill>
                  <a:srgbClr val="000000"/>
                </a:solidFill>
                <a:latin typeface="Courier New"/>
              </a:rPr>
              <a:t> &amp;&amp; </a:t>
            </a:r>
            <a:r>
              <a:rPr lang="nn-NO" sz="1000" b="1" dirty="0">
                <a:solidFill>
                  <a:srgbClr val="0000C0"/>
                </a:solidFill>
                <a:latin typeface="Courier New"/>
              </a:rPr>
              <a:t>isRunning</a:t>
            </a:r>
            <a:r>
              <a:rPr lang="nn-NO" sz="1000" b="1" dirty="0">
                <a:solidFill>
                  <a:srgbClr val="000000"/>
                </a:solidFill>
                <a:latin typeface="Courier New"/>
              </a:rPr>
              <a:t>; i++) {</a:t>
            </a:r>
          </a:p>
          <a:p>
            <a:pPr lvl="5">
              <a:defRPr/>
            </a:pPr>
            <a:r>
              <a:rPr lang="en-US" sz="1000" dirty="0">
                <a:solidFill>
                  <a:srgbClr val="3F7F5F"/>
                </a:solidFill>
                <a:latin typeface="Courier New"/>
              </a:rPr>
              <a:t>//try a Toast method here (will not work!)</a:t>
            </a:r>
          </a:p>
          <a:p>
            <a:pPr lvl="5">
              <a:defRPr/>
            </a:pPr>
            <a:r>
              <a:rPr lang="en-US" sz="1000" dirty="0">
                <a:solidFill>
                  <a:srgbClr val="3F7F5F"/>
                </a:solidFill>
                <a:latin typeface="Courier New"/>
              </a:rPr>
              <a:t>//fake busy </a:t>
            </a:r>
            <a:r>
              <a:rPr lang="en-US" sz="1000" dirty="0" err="1">
                <a:solidFill>
                  <a:srgbClr val="3F7F5F"/>
                </a:solidFill>
                <a:latin typeface="Courier New"/>
              </a:rPr>
              <a:t>busy</a:t>
            </a:r>
            <a:r>
              <a:rPr lang="en-US" sz="1000" dirty="0">
                <a:solidFill>
                  <a:srgbClr val="3F7F5F"/>
                </a:solidFill>
                <a:latin typeface="Courier New"/>
              </a:rPr>
              <a:t> work here</a:t>
            </a:r>
          </a:p>
          <a:p>
            <a:pPr lvl="5">
              <a:defRPr/>
            </a:pPr>
            <a:r>
              <a:rPr lang="en-US" sz="1000" dirty="0" err="1">
                <a:solidFill>
                  <a:srgbClr val="000000"/>
                </a:solidFill>
                <a:latin typeface="Courier New"/>
              </a:rPr>
              <a:t>Thread.</a:t>
            </a:r>
            <a:r>
              <a:rPr lang="en-US" sz="1000" i="1" dirty="0" err="1">
                <a:solidFill>
                  <a:srgbClr val="000000"/>
                </a:solidFill>
                <a:latin typeface="Courier New"/>
              </a:rPr>
              <a:t>sleep</a:t>
            </a:r>
            <a:r>
              <a:rPr lang="en-US" sz="1000" i="1" dirty="0">
                <a:solidFill>
                  <a:srgbClr val="000000"/>
                </a:solidFill>
                <a:latin typeface="Courier New"/>
              </a:rPr>
              <a:t>(1000);  </a:t>
            </a:r>
            <a:r>
              <a:rPr lang="en-US" sz="1000" i="1" dirty="0">
                <a:solidFill>
                  <a:srgbClr val="3F7F5F"/>
                </a:solidFill>
                <a:latin typeface="Courier New"/>
              </a:rPr>
              <a:t>//one second at a time</a:t>
            </a:r>
          </a:p>
          <a:p>
            <a:pPr lvl="5">
              <a:defRPr/>
            </a:pPr>
            <a:r>
              <a:rPr lang="en-US" sz="1000" dirty="0">
                <a:solidFill>
                  <a:srgbClr val="000000"/>
                </a:solidFill>
                <a:latin typeface="Courier New"/>
              </a:rPr>
              <a:t>Random </a:t>
            </a:r>
            <a:r>
              <a:rPr lang="en-US" sz="1000" dirty="0" err="1">
                <a:solidFill>
                  <a:srgbClr val="000000"/>
                </a:solidFill>
                <a:latin typeface="Courier New"/>
              </a:rPr>
              <a:t>rnd</a:t>
            </a:r>
            <a:r>
              <a:rPr lang="en-US" sz="1000" dirty="0">
                <a:solidFill>
                  <a:srgbClr val="000000"/>
                </a:solidFill>
                <a:latin typeface="Courier New"/>
              </a:rPr>
              <a:t> = </a:t>
            </a:r>
            <a:r>
              <a:rPr lang="en-US" sz="1000" b="1" dirty="0">
                <a:solidFill>
                  <a:srgbClr val="7F0055"/>
                </a:solidFill>
                <a:latin typeface="Courier New"/>
              </a:rPr>
              <a:t>new</a:t>
            </a:r>
            <a:r>
              <a:rPr lang="en-US" sz="1000" b="1" dirty="0">
                <a:solidFill>
                  <a:srgbClr val="000000"/>
                </a:solidFill>
                <a:latin typeface="Courier New"/>
              </a:rPr>
              <a:t> Random();</a:t>
            </a:r>
          </a:p>
          <a:p>
            <a:pPr lvl="5">
              <a:defRPr/>
            </a:pPr>
            <a:endParaRPr lang="en-US" sz="800" dirty="0">
              <a:latin typeface="Courier New"/>
            </a:endParaRPr>
          </a:p>
          <a:p>
            <a:pPr lvl="5">
              <a:defRPr/>
            </a:pPr>
            <a:r>
              <a:rPr lang="en-US" sz="1000" dirty="0">
                <a:solidFill>
                  <a:srgbClr val="3F7F5F"/>
                </a:solidFill>
                <a:latin typeface="Courier New"/>
              </a:rPr>
              <a:t>// this is a locally generated value</a:t>
            </a:r>
          </a:p>
          <a:p>
            <a:pPr lvl="5">
              <a:defRPr/>
            </a:pPr>
            <a:r>
              <a:rPr lang="en-US" sz="1000" dirty="0">
                <a:solidFill>
                  <a:srgbClr val="000000"/>
                </a:solidFill>
                <a:latin typeface="Courier New"/>
              </a:rPr>
              <a:t>String data = </a:t>
            </a:r>
            <a:r>
              <a:rPr lang="en-US" sz="1000" dirty="0">
                <a:solidFill>
                  <a:srgbClr val="2A00FF"/>
                </a:solidFill>
                <a:latin typeface="Courier New"/>
              </a:rPr>
              <a:t>"Thread Value: "</a:t>
            </a:r>
            <a:r>
              <a:rPr lang="en-US" sz="1000" dirty="0">
                <a:solidFill>
                  <a:srgbClr val="000000"/>
                </a:solidFill>
                <a:latin typeface="Courier New"/>
              </a:rPr>
              <a:t> + (</a:t>
            </a:r>
            <a:r>
              <a:rPr lang="en-US" sz="1000" b="1" dirty="0" err="1">
                <a:solidFill>
                  <a:srgbClr val="7F0055"/>
                </a:solidFill>
                <a:latin typeface="Courier New"/>
              </a:rPr>
              <a:t>int</a:t>
            </a:r>
            <a:r>
              <a:rPr lang="en-US" sz="1000" b="1" dirty="0">
                <a:solidFill>
                  <a:srgbClr val="000000"/>
                </a:solidFill>
                <a:latin typeface="Courier New"/>
              </a:rPr>
              <a:t>) </a:t>
            </a:r>
            <a:r>
              <a:rPr lang="en-US" sz="1000" b="1" dirty="0" err="1">
                <a:solidFill>
                  <a:srgbClr val="000000"/>
                </a:solidFill>
                <a:latin typeface="Courier New"/>
              </a:rPr>
              <a:t>rnd.nextInt</a:t>
            </a:r>
            <a:r>
              <a:rPr lang="en-US" sz="1000" b="1" dirty="0">
                <a:solidFill>
                  <a:srgbClr val="000000"/>
                </a:solidFill>
                <a:latin typeface="Courier New"/>
              </a:rPr>
              <a:t>(101);</a:t>
            </a:r>
          </a:p>
          <a:p>
            <a:pPr lvl="5">
              <a:defRPr/>
            </a:pPr>
            <a:endParaRPr lang="en-US" sz="800" dirty="0">
              <a:latin typeface="Courier New"/>
            </a:endParaRPr>
          </a:p>
          <a:p>
            <a:pPr lvl="5">
              <a:defRPr/>
            </a:pPr>
            <a:r>
              <a:rPr lang="en-US" sz="1000" dirty="0">
                <a:solidFill>
                  <a:srgbClr val="3F7F5F"/>
                </a:solidFill>
                <a:latin typeface="Courier New"/>
              </a:rPr>
              <a:t>//we can see and change (global) class variables</a:t>
            </a:r>
          </a:p>
          <a:p>
            <a:pPr lvl="5">
              <a:defRPr/>
            </a:pPr>
            <a:r>
              <a:rPr lang="en-US" sz="1000" dirty="0">
                <a:solidFill>
                  <a:srgbClr val="000000"/>
                </a:solidFill>
                <a:latin typeface="Courier New"/>
              </a:rPr>
              <a:t>data += </a:t>
            </a:r>
            <a:r>
              <a:rPr lang="en-US" sz="1000" dirty="0">
                <a:solidFill>
                  <a:srgbClr val="2A00FF"/>
                </a:solidFill>
                <a:latin typeface="Courier New"/>
              </a:rPr>
              <a:t>"\n"</a:t>
            </a:r>
            <a:r>
              <a:rPr lang="en-US" sz="1000" dirty="0">
                <a:solidFill>
                  <a:srgbClr val="000000"/>
                </a:solidFill>
                <a:latin typeface="Courier New"/>
              </a:rPr>
              <a:t> + </a:t>
            </a:r>
            <a:r>
              <a:rPr lang="en-US" sz="1000" dirty="0" err="1">
                <a:solidFill>
                  <a:srgbClr val="0000C0"/>
                </a:solidFill>
                <a:latin typeface="Courier New"/>
              </a:rPr>
              <a:t>strTest</a:t>
            </a:r>
            <a:r>
              <a:rPr lang="en-US" sz="1000" dirty="0">
                <a:solidFill>
                  <a:srgbClr val="000000"/>
                </a:solidFill>
                <a:latin typeface="Courier New"/>
              </a:rPr>
              <a:t> + </a:t>
            </a:r>
            <a:r>
              <a:rPr lang="en-US" sz="1000" dirty="0">
                <a:solidFill>
                  <a:srgbClr val="2A00FF"/>
                </a:solidFill>
                <a:latin typeface="Courier New"/>
              </a:rPr>
              <a:t>" "</a:t>
            </a:r>
            <a:r>
              <a:rPr lang="en-US" sz="1000" dirty="0">
                <a:solidFill>
                  <a:srgbClr val="000000"/>
                </a:solidFill>
                <a:latin typeface="Courier New"/>
              </a:rPr>
              <a:t> + </a:t>
            </a:r>
            <a:r>
              <a:rPr lang="en-US" sz="1000" dirty="0" err="1">
                <a:solidFill>
                  <a:srgbClr val="0000C0"/>
                </a:solidFill>
                <a:latin typeface="Courier New"/>
              </a:rPr>
              <a:t>intTest</a:t>
            </a:r>
            <a:r>
              <a:rPr lang="en-US" sz="1000" dirty="0">
                <a:solidFill>
                  <a:srgbClr val="000000"/>
                </a:solidFill>
                <a:latin typeface="Courier New"/>
              </a:rPr>
              <a:t>;</a:t>
            </a:r>
          </a:p>
          <a:p>
            <a:pPr lvl="5">
              <a:defRPr/>
            </a:pPr>
            <a:r>
              <a:rPr lang="en-US" sz="1000" dirty="0" err="1">
                <a:solidFill>
                  <a:srgbClr val="0000C0"/>
                </a:solidFill>
                <a:latin typeface="Courier New"/>
              </a:rPr>
              <a:t>intTest</a:t>
            </a:r>
            <a:r>
              <a:rPr lang="en-US" sz="1000" dirty="0">
                <a:solidFill>
                  <a:srgbClr val="000000"/>
                </a:solidFill>
                <a:latin typeface="Courier New"/>
              </a:rPr>
              <a:t>++;</a:t>
            </a:r>
          </a:p>
          <a:p>
            <a:pPr lvl="5">
              <a:defRPr/>
            </a:pPr>
            <a:endParaRPr lang="en-US" sz="800" dirty="0">
              <a:latin typeface="Courier New"/>
            </a:endParaRPr>
          </a:p>
          <a:p>
            <a:pPr lvl="5">
              <a:defRPr/>
            </a:pPr>
            <a:r>
              <a:rPr lang="en-US" sz="1000" dirty="0">
                <a:solidFill>
                  <a:srgbClr val="3F7F5F"/>
                </a:solidFill>
                <a:latin typeface="Courier New"/>
              </a:rPr>
              <a:t>//request a message token and put some data in it </a:t>
            </a:r>
          </a:p>
          <a:p>
            <a:pPr lvl="5">
              <a:defRPr/>
            </a:pPr>
            <a:r>
              <a:rPr lang="en-US" sz="1000" dirty="0">
                <a:solidFill>
                  <a:srgbClr val="000000"/>
                </a:solidFill>
                <a:latin typeface="Courier New"/>
              </a:rPr>
              <a:t>Message </a:t>
            </a:r>
            <a:r>
              <a:rPr lang="en-US" sz="1000" dirty="0" err="1">
                <a:solidFill>
                  <a:srgbClr val="000000"/>
                </a:solidFill>
                <a:latin typeface="Courier New"/>
              </a:rPr>
              <a:t>msg</a:t>
            </a:r>
            <a:r>
              <a:rPr lang="en-US" sz="1000" dirty="0">
                <a:solidFill>
                  <a:srgbClr val="000000"/>
                </a:solidFill>
                <a:latin typeface="Courier New"/>
              </a:rPr>
              <a:t> = </a:t>
            </a:r>
            <a:r>
              <a:rPr lang="en-US" sz="1000" dirty="0" err="1">
                <a:solidFill>
                  <a:srgbClr val="0000C0"/>
                </a:solidFill>
                <a:latin typeface="Courier New"/>
              </a:rPr>
              <a:t>handler</a:t>
            </a:r>
            <a:r>
              <a:rPr lang="en-US" sz="1000" dirty="0" err="1">
                <a:solidFill>
                  <a:srgbClr val="000000"/>
                </a:solidFill>
                <a:latin typeface="Courier New"/>
              </a:rPr>
              <a:t>.obtainMessage</a:t>
            </a:r>
            <a:r>
              <a:rPr lang="en-US" sz="1000" dirty="0">
                <a:solidFill>
                  <a:srgbClr val="000000"/>
                </a:solidFill>
                <a:latin typeface="Courier New"/>
              </a:rPr>
              <a:t>(1, (String)data);</a:t>
            </a:r>
          </a:p>
          <a:p>
            <a:pPr lvl="5">
              <a:defRPr/>
            </a:pPr>
            <a:endParaRPr lang="en-US" sz="800" dirty="0">
              <a:latin typeface="Courier New"/>
            </a:endParaRPr>
          </a:p>
          <a:p>
            <a:pPr lvl="5">
              <a:defRPr/>
            </a:pPr>
            <a:r>
              <a:rPr lang="en-US" sz="1000" dirty="0">
                <a:solidFill>
                  <a:srgbClr val="3F7F5F"/>
                </a:solidFill>
                <a:latin typeface="Courier New"/>
              </a:rPr>
              <a:t>// if thread is still alive send the message</a:t>
            </a:r>
          </a:p>
          <a:p>
            <a:pPr lvl="5">
              <a:defRPr/>
            </a:pPr>
            <a:r>
              <a:rPr lang="en-US" sz="1000" b="1" dirty="0">
                <a:solidFill>
                  <a:srgbClr val="7F0055"/>
                </a:solidFill>
                <a:latin typeface="Courier New"/>
              </a:rPr>
              <a:t>if</a:t>
            </a:r>
            <a:r>
              <a:rPr lang="en-US" sz="1000" b="1" dirty="0">
                <a:solidFill>
                  <a:srgbClr val="000000"/>
                </a:solidFill>
                <a:latin typeface="Courier New"/>
              </a:rPr>
              <a:t> (</a:t>
            </a:r>
            <a:r>
              <a:rPr lang="en-US" sz="1000" b="1" dirty="0" err="1">
                <a:solidFill>
                  <a:srgbClr val="0000C0"/>
                </a:solidFill>
                <a:latin typeface="Courier New"/>
              </a:rPr>
              <a:t>isRunning</a:t>
            </a:r>
            <a:r>
              <a:rPr lang="en-US" sz="1000" b="1" dirty="0">
                <a:solidFill>
                  <a:srgbClr val="000000"/>
                </a:solidFill>
                <a:latin typeface="Courier New"/>
              </a:rPr>
              <a:t>) {</a:t>
            </a:r>
          </a:p>
          <a:p>
            <a:pPr lvl="6">
              <a:defRPr/>
            </a:pPr>
            <a:r>
              <a:rPr lang="en-US" sz="1000" dirty="0" err="1">
                <a:solidFill>
                  <a:srgbClr val="0000C0"/>
                </a:solidFill>
                <a:latin typeface="Courier New"/>
              </a:rPr>
              <a:t>handler</a:t>
            </a:r>
            <a:r>
              <a:rPr lang="en-US" sz="1000" dirty="0" err="1">
                <a:solidFill>
                  <a:srgbClr val="000000"/>
                </a:solidFill>
                <a:latin typeface="Courier New"/>
              </a:rPr>
              <a:t>.sendMessage</a:t>
            </a:r>
            <a:r>
              <a:rPr lang="en-US" sz="1000" dirty="0">
                <a:solidFill>
                  <a:srgbClr val="000000"/>
                </a:solidFill>
                <a:latin typeface="Courier New"/>
              </a:rPr>
              <a:t>(</a:t>
            </a:r>
            <a:r>
              <a:rPr lang="en-US" sz="1000" dirty="0" err="1">
                <a:solidFill>
                  <a:srgbClr val="000000"/>
                </a:solidFill>
                <a:latin typeface="Courier New"/>
              </a:rPr>
              <a:t>msg</a:t>
            </a:r>
            <a:r>
              <a:rPr lang="en-US" sz="1000" dirty="0">
                <a:solidFill>
                  <a:srgbClr val="000000"/>
                </a:solidFill>
                <a:latin typeface="Courier New"/>
              </a:rPr>
              <a:t>);</a:t>
            </a:r>
          </a:p>
          <a:p>
            <a:pPr lvl="5">
              <a:defRPr/>
            </a:pPr>
            <a:r>
              <a:rPr lang="en-US" sz="1000" dirty="0">
                <a:solidFill>
                  <a:srgbClr val="000000"/>
                </a:solidFill>
                <a:latin typeface="Courier New"/>
              </a:rPr>
              <a:t>}</a:t>
            </a:r>
          </a:p>
          <a:p>
            <a:pPr lvl="4" fontAlgn="auto">
              <a:spcBef>
                <a:spcPts val="0"/>
              </a:spcBef>
              <a:spcAft>
                <a:spcPts val="0"/>
              </a:spcAft>
              <a:defRPr/>
            </a:pPr>
            <a:r>
              <a:rPr lang="en-US" sz="1000" dirty="0">
                <a:solidFill>
                  <a:srgbClr val="000000"/>
                </a:solidFill>
                <a:latin typeface="Courier New"/>
              </a:rPr>
              <a:t>}</a:t>
            </a:r>
          </a:p>
          <a:p>
            <a:pPr lvl="3" fontAlgn="auto">
              <a:spcBef>
                <a:spcPts val="0"/>
              </a:spcBef>
              <a:spcAft>
                <a:spcPts val="0"/>
              </a:spcAft>
              <a:defRPr/>
            </a:pPr>
            <a:r>
              <a:rPr lang="en-US" sz="1000" dirty="0">
                <a:solidFill>
                  <a:srgbClr val="000000"/>
                </a:solidFill>
                <a:latin typeface="Courier New"/>
              </a:rPr>
              <a:t>} </a:t>
            </a:r>
            <a:r>
              <a:rPr lang="en-US" sz="1000" b="1" dirty="0">
                <a:solidFill>
                  <a:srgbClr val="7F0055"/>
                </a:solidFill>
                <a:latin typeface="Courier New"/>
              </a:rPr>
              <a:t>catch</a:t>
            </a:r>
            <a:r>
              <a:rPr lang="en-US" sz="1000" b="1" dirty="0">
                <a:solidFill>
                  <a:srgbClr val="000000"/>
                </a:solidFill>
                <a:latin typeface="Courier New"/>
              </a:rPr>
              <a:t> (</a:t>
            </a:r>
            <a:r>
              <a:rPr lang="en-US" sz="1000" b="1" dirty="0" err="1">
                <a:solidFill>
                  <a:srgbClr val="000000"/>
                </a:solidFill>
                <a:latin typeface="Courier New"/>
              </a:rPr>
              <a:t>Throwable</a:t>
            </a:r>
            <a:r>
              <a:rPr lang="en-US" sz="1000" b="1" dirty="0">
                <a:solidFill>
                  <a:srgbClr val="000000"/>
                </a:solidFill>
                <a:latin typeface="Courier New"/>
              </a:rPr>
              <a:t> t) {</a:t>
            </a:r>
          </a:p>
          <a:p>
            <a:pPr lvl="4" fontAlgn="auto">
              <a:spcBef>
                <a:spcPts val="0"/>
              </a:spcBef>
              <a:spcAft>
                <a:spcPts val="0"/>
              </a:spcAft>
              <a:defRPr/>
            </a:pPr>
            <a:r>
              <a:rPr lang="en-US" sz="1000" dirty="0">
                <a:solidFill>
                  <a:srgbClr val="3F7F5F"/>
                </a:solidFill>
                <a:latin typeface="Courier New"/>
              </a:rPr>
              <a:t>// just end the background thread</a:t>
            </a:r>
          </a:p>
          <a:p>
            <a:pPr lvl="3" fontAlgn="auto">
              <a:spcBef>
                <a:spcPts val="0"/>
              </a:spcBef>
              <a:spcAft>
                <a:spcPts val="0"/>
              </a:spcAft>
              <a:defRPr/>
            </a:pPr>
            <a:r>
              <a:rPr lang="en-US" sz="1000" dirty="0">
                <a:solidFill>
                  <a:srgbClr val="000000"/>
                </a:solidFill>
                <a:latin typeface="Courier New"/>
              </a:rPr>
              <a:t>}</a:t>
            </a:r>
          </a:p>
          <a:p>
            <a:pPr lvl="3" fontAlgn="auto">
              <a:spcBef>
                <a:spcPts val="0"/>
              </a:spcBef>
              <a:spcAft>
                <a:spcPts val="0"/>
              </a:spcAft>
              <a:defRPr/>
            </a:pPr>
            <a:r>
              <a:rPr lang="en-US" sz="1000" dirty="0">
                <a:latin typeface="Courier New"/>
              </a:rPr>
              <a:t>}</a:t>
            </a:r>
            <a:r>
              <a:rPr lang="en-US" sz="1000" dirty="0">
                <a:solidFill>
                  <a:srgbClr val="3F7F5F"/>
                </a:solidFill>
                <a:latin typeface="Courier New"/>
              </a:rPr>
              <a:t>//run</a:t>
            </a:r>
          </a:p>
          <a:p>
            <a:pPr lvl="2" fontAlgn="auto">
              <a:spcBef>
                <a:spcPts val="0"/>
              </a:spcBef>
              <a:spcAft>
                <a:spcPts val="0"/>
              </a:spcAft>
              <a:defRPr/>
            </a:pPr>
            <a:r>
              <a:rPr lang="en-US" sz="1000" dirty="0">
                <a:solidFill>
                  <a:srgbClr val="3F7F5F"/>
                </a:solidFill>
                <a:latin typeface="Courier New"/>
              </a:rPr>
              <a:t>});//background</a:t>
            </a:r>
          </a:p>
          <a:p>
            <a:pPr lvl="1" fontAlgn="auto">
              <a:spcBef>
                <a:spcPts val="0"/>
              </a:spcBef>
              <a:spcAft>
                <a:spcPts val="0"/>
              </a:spcAft>
              <a:defRPr/>
            </a:pPr>
            <a:r>
              <a:rPr lang="en-US" sz="1000" dirty="0" err="1">
                <a:solidFill>
                  <a:srgbClr val="0000C0"/>
                </a:solidFill>
                <a:latin typeface="Courier New"/>
              </a:rPr>
              <a:t>isRunning</a:t>
            </a:r>
            <a:r>
              <a:rPr lang="en-US" sz="1000" dirty="0">
                <a:solidFill>
                  <a:srgbClr val="000000"/>
                </a:solidFill>
                <a:latin typeface="Courier New"/>
              </a:rPr>
              <a:t> = </a:t>
            </a:r>
            <a:r>
              <a:rPr lang="en-US" sz="1000" b="1" dirty="0">
                <a:solidFill>
                  <a:srgbClr val="7F0055"/>
                </a:solidFill>
                <a:latin typeface="Courier New"/>
              </a:rPr>
              <a:t>true</a:t>
            </a:r>
            <a:r>
              <a:rPr lang="en-US" sz="1000" b="1" dirty="0">
                <a:solidFill>
                  <a:srgbClr val="000000"/>
                </a:solidFill>
                <a:latin typeface="Courier New"/>
              </a:rPr>
              <a:t>;</a:t>
            </a:r>
          </a:p>
          <a:p>
            <a:pPr lvl="1" fontAlgn="auto">
              <a:spcBef>
                <a:spcPts val="0"/>
              </a:spcBef>
              <a:spcAft>
                <a:spcPts val="0"/>
              </a:spcAft>
              <a:defRPr/>
            </a:pPr>
            <a:r>
              <a:rPr lang="en-US" sz="1000" dirty="0" err="1">
                <a:solidFill>
                  <a:srgbClr val="000000"/>
                </a:solidFill>
                <a:latin typeface="Courier New"/>
              </a:rPr>
              <a:t>background.start</a:t>
            </a:r>
            <a:r>
              <a:rPr lang="en-US" sz="1000" dirty="0">
                <a:solidFill>
                  <a:srgbClr val="000000"/>
                </a:solidFill>
                <a:latin typeface="Courier New"/>
              </a:rPr>
              <a:t>();</a:t>
            </a:r>
          </a:p>
          <a:p>
            <a:pPr fontAlgn="auto">
              <a:spcBef>
                <a:spcPts val="0"/>
              </a:spcBef>
              <a:spcAft>
                <a:spcPts val="0"/>
              </a:spcAft>
              <a:defRPr/>
            </a:pPr>
            <a:r>
              <a:rPr lang="en-US" sz="1000" dirty="0">
                <a:solidFill>
                  <a:srgbClr val="000000"/>
                </a:solidFill>
                <a:latin typeface="Courier New"/>
              </a:rPr>
              <a:t>  }</a:t>
            </a:r>
            <a:r>
              <a:rPr lang="en-US" sz="1000" dirty="0">
                <a:solidFill>
                  <a:srgbClr val="3F7F5F"/>
                </a:solidFill>
                <a:latin typeface="Courier New"/>
              </a:rPr>
              <a:t>//</a:t>
            </a:r>
            <a:r>
              <a:rPr lang="en-US" sz="1000" dirty="0" err="1">
                <a:solidFill>
                  <a:srgbClr val="3F7F5F"/>
                </a:solidFill>
                <a:latin typeface="Courier New"/>
              </a:rPr>
              <a:t>onStart</a:t>
            </a:r>
            <a:endParaRPr lang="en-US" sz="1000" dirty="0">
              <a:solidFill>
                <a:srgbClr val="3F7F5F"/>
              </a:solidFill>
              <a:latin typeface="Courier New"/>
            </a:endParaRPr>
          </a:p>
          <a:p>
            <a:pPr fontAlgn="auto">
              <a:spcBef>
                <a:spcPts val="0"/>
              </a:spcBef>
              <a:spcAft>
                <a:spcPts val="0"/>
              </a:spcAft>
              <a:defRPr/>
            </a:pPr>
            <a:r>
              <a:rPr lang="en-US" sz="1000" dirty="0">
                <a:solidFill>
                  <a:srgbClr val="3F7F5F"/>
                </a:solidFill>
                <a:latin typeface="Courier New"/>
              </a:rPr>
              <a:t>} //class</a:t>
            </a:r>
            <a:endParaRPr lang="en-US" sz="1000" dirty="0">
              <a:latin typeface="Courier New"/>
            </a:endParaRPr>
          </a:p>
        </p:txBody>
      </p:sp>
      <p:sp>
        <p:nvSpPr>
          <p:cNvPr id="11" name="Right Arrow 10"/>
          <p:cNvSpPr/>
          <p:nvPr/>
        </p:nvSpPr>
        <p:spPr>
          <a:xfrm>
            <a:off x="1981200" y="48768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Left Arrow 11"/>
          <p:cNvSpPr/>
          <p:nvPr/>
        </p:nvSpPr>
        <p:spPr>
          <a:xfrm>
            <a:off x="2590800" y="622935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ight Arrow 13"/>
          <p:cNvSpPr/>
          <p:nvPr/>
        </p:nvSpPr>
        <p:spPr>
          <a:xfrm>
            <a:off x="1752600" y="4267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85CB8BC-EB9D-4146-B84C-D2572A79CE89}" type="slidenum">
              <a:rPr lang="en-US"/>
              <a:pPr>
                <a:defRPr/>
              </a:pPr>
              <a:t>24</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702FDAF-8DC0-45E8-95B7-A2FF581FF985}"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ED59A54-59E4-4C14-909F-281B0E35E6A0}"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pic>
        <p:nvPicPr>
          <p:cNvPr id="37893"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7894" name="Content Placeholder 2"/>
          <p:cNvSpPr txBox="1">
            <a:spLocks/>
          </p:cNvSpPr>
          <p:nvPr/>
        </p:nvSpPr>
        <p:spPr bwMode="auto">
          <a:xfrm>
            <a:off x="304800" y="1600200"/>
            <a:ext cx="8534400" cy="17526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2. Using Handler post(...) Method</a:t>
            </a:r>
            <a:endParaRPr lang="en-US" sz="2000">
              <a:latin typeface="Calibri" pitchFamily="34" charset="0"/>
            </a:endParaRPr>
          </a:p>
          <a:p>
            <a:pPr defTabSz="365125"/>
            <a:r>
              <a:rPr lang="en-US" sz="2000">
                <a:latin typeface="Calibri" pitchFamily="34" charset="0"/>
              </a:rPr>
              <a:t>Ta thử cùng một bài toán như trước (một công việc chạy chậm tại background và một UI đáp ứng tốt tại foreground), nhưng lần này dùng cơ chế posting để chạy các </a:t>
            </a:r>
            <a:r>
              <a:rPr lang="en-US" sz="2000" i="1">
                <a:latin typeface="Calibri" pitchFamily="34" charset="0"/>
              </a:rPr>
              <a:t>runnable</a:t>
            </a:r>
            <a:r>
              <a:rPr lang="en-US" sz="2000">
                <a:latin typeface="Calibri" pitchFamily="34" charset="0"/>
              </a:rPr>
              <a:t> tại foreground</a:t>
            </a:r>
          </a:p>
        </p:txBody>
      </p:sp>
      <p:pic>
        <p:nvPicPr>
          <p:cNvPr id="8" name="Picture 7" descr="device.png"/>
          <p:cNvPicPr>
            <a:picLocks noChangeAspect="1"/>
          </p:cNvPicPr>
          <p:nvPr/>
        </p:nvPicPr>
        <p:blipFill>
          <a:blip r:embed="rId3"/>
          <a:stretch>
            <a:fillRect/>
          </a:stretch>
        </p:blipFill>
        <p:spPr>
          <a:xfrm>
            <a:off x="304800" y="3048000"/>
            <a:ext cx="2438400" cy="3657600"/>
          </a:xfrm>
          <a:prstGeom prst="rect">
            <a:avLst/>
          </a:prstGeom>
          <a:ln w="3175">
            <a:solidFill>
              <a:schemeClr val="bg1">
                <a:lumMod val="75000"/>
              </a:schemeClr>
            </a:solidFill>
          </a:ln>
        </p:spPr>
      </p:pic>
      <p:pic>
        <p:nvPicPr>
          <p:cNvPr id="9" name="Picture 8" descr="device1.png"/>
          <p:cNvPicPr>
            <a:picLocks noChangeAspect="1"/>
          </p:cNvPicPr>
          <p:nvPr/>
        </p:nvPicPr>
        <p:blipFill>
          <a:blip r:embed="rId4"/>
          <a:stretch>
            <a:fillRect/>
          </a:stretch>
        </p:blipFill>
        <p:spPr>
          <a:xfrm>
            <a:off x="2971800" y="3048000"/>
            <a:ext cx="2438400" cy="3657600"/>
          </a:xfrm>
          <a:prstGeom prst="rect">
            <a:avLst/>
          </a:prstGeom>
          <a:ln>
            <a:solidFill>
              <a:schemeClr val="bg1">
                <a:lumMod val="75000"/>
              </a:schemeClr>
            </a:solidFill>
          </a:ln>
        </p:spPr>
      </p:pic>
      <p:pic>
        <p:nvPicPr>
          <p:cNvPr id="10" name="Picture 9" descr="device1b.png"/>
          <p:cNvPicPr>
            <a:picLocks noChangeAspect="1"/>
          </p:cNvPicPr>
          <p:nvPr/>
        </p:nvPicPr>
        <p:blipFill>
          <a:blip r:embed="rId5"/>
          <a:stretch>
            <a:fillRect/>
          </a:stretch>
        </p:blipFill>
        <p:spPr>
          <a:xfrm>
            <a:off x="5638800" y="3048000"/>
            <a:ext cx="2438400" cy="3657600"/>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7B53A7E-A1C8-4215-A776-A4260FE74978}" type="slidenum">
              <a:rPr lang="en-US"/>
              <a:pPr>
                <a:defRPr/>
              </a:pPr>
              <a:t>25</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E87956B-2483-4CFC-A96F-CC9BF76A2ACD}"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2CD4310-38A4-49F4-B348-EA9BC6488522}"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pic>
        <p:nvPicPr>
          <p:cNvPr id="38917"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8918"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Example2. Using Handler post(...) Method</a:t>
            </a:r>
            <a:endParaRPr lang="en-US" sz="2000">
              <a:latin typeface="Calibri" pitchFamily="34" charset="0"/>
            </a:endParaRPr>
          </a:p>
        </p:txBody>
      </p:sp>
      <p:sp>
        <p:nvSpPr>
          <p:cNvPr id="8" name="TextBox 7"/>
          <p:cNvSpPr txBox="1"/>
          <p:nvPr/>
        </p:nvSpPr>
        <p:spPr>
          <a:xfrm>
            <a:off x="457200" y="1524000"/>
            <a:ext cx="7772400" cy="5216525"/>
          </a:xfrm>
          <a:prstGeom prst="rect">
            <a:avLst/>
          </a:prstGeom>
          <a:solidFill>
            <a:schemeClr val="bg1">
              <a:lumMod val="95000"/>
            </a:schemeClr>
          </a:solidFill>
          <a:ln>
            <a:solidFill>
              <a:schemeClr val="bg1">
                <a:lumMod val="75000"/>
              </a:schemeClr>
            </a:solidFill>
          </a:ln>
        </p:spPr>
        <p:txBody>
          <a:bodyPr>
            <a:spAutoFit/>
          </a:bodyPr>
          <a:lstStyle/>
          <a:p>
            <a:pPr defTabSz="365760" fontAlgn="auto">
              <a:spcBef>
                <a:spcPts val="0"/>
              </a:spcBef>
              <a:spcAft>
                <a:spcPts val="0"/>
              </a:spcAft>
              <a:defRPr/>
            </a:pPr>
            <a:r>
              <a:rPr lang="en-US" sz="900" dirty="0">
                <a:latin typeface="Consolas" pitchFamily="49" charset="0"/>
              </a:rPr>
              <a:t>&lt;?xml version="1.0" encoding="utf-8"?&gt;</a:t>
            </a:r>
          </a:p>
          <a:p>
            <a:pPr defTabSz="365760" fontAlgn="auto">
              <a:spcBef>
                <a:spcPts val="0"/>
              </a:spcBef>
              <a:spcAft>
                <a:spcPts val="0"/>
              </a:spcAft>
              <a:defRPr/>
            </a:pPr>
            <a:r>
              <a:rPr lang="en-US" sz="900" dirty="0">
                <a:latin typeface="Consolas" pitchFamily="49" charset="0"/>
              </a:rPr>
              <a:t>&lt;</a:t>
            </a:r>
            <a:r>
              <a:rPr lang="en-US" sz="900" dirty="0" err="1">
                <a:latin typeface="Consolas" pitchFamily="49" charset="0"/>
              </a:rPr>
              <a:t>LinearLayout</a:t>
            </a:r>
            <a:endParaRPr lang="en-US" sz="900" dirty="0">
              <a:latin typeface="Consolas" pitchFamily="49" charset="0"/>
            </a:endParaRPr>
          </a:p>
          <a:p>
            <a:pPr lvl="1" defTabSz="365760" fontAlgn="auto">
              <a:spcBef>
                <a:spcPts val="0"/>
              </a:spcBef>
              <a:spcAft>
                <a:spcPts val="0"/>
              </a:spcAft>
              <a:defRPr/>
            </a:pPr>
            <a:r>
              <a:rPr lang="en-US" sz="900" dirty="0" err="1">
                <a:latin typeface="Consolas" pitchFamily="49" charset="0"/>
              </a:rPr>
              <a:t>android:id</a:t>
            </a:r>
            <a:r>
              <a:rPr lang="en-US" sz="900" dirty="0">
                <a:latin typeface="Consolas" pitchFamily="49" charset="0"/>
              </a:rPr>
              <a:t>="@+id/linearLayout1"</a:t>
            </a:r>
          </a:p>
          <a:p>
            <a:pPr lvl="1" defTabSz="365760" fontAlgn="auto">
              <a:spcBef>
                <a:spcPts val="0"/>
              </a:spcBef>
              <a:spcAft>
                <a:spcPts val="0"/>
              </a:spcAft>
              <a:defRPr/>
            </a:pPr>
            <a:r>
              <a:rPr lang="en-US" sz="900" dirty="0" err="1">
                <a:latin typeface="Consolas" pitchFamily="49" charset="0"/>
              </a:rPr>
              <a:t>android:layout_width</a:t>
            </a:r>
            <a:r>
              <a:rPr lang="en-US" sz="900" dirty="0">
                <a:latin typeface="Consolas" pitchFamily="49" charset="0"/>
              </a:rPr>
              <a:t>="</a:t>
            </a:r>
            <a:r>
              <a:rPr lang="en-US" sz="900" dirty="0" err="1">
                <a:latin typeface="Consolas" pitchFamily="49" charset="0"/>
              </a:rPr>
              <a:t>fill_parent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android:layout_height</a:t>
            </a:r>
            <a:r>
              <a:rPr lang="en-US" sz="900" dirty="0">
                <a:latin typeface="Consolas" pitchFamily="49" charset="0"/>
              </a:rPr>
              <a:t>="</a:t>
            </a:r>
            <a:r>
              <a:rPr lang="en-US" sz="900" dirty="0" err="1">
                <a:latin typeface="Consolas" pitchFamily="49" charset="0"/>
              </a:rPr>
              <a:t>fill_parent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android:background</a:t>
            </a:r>
            <a:r>
              <a:rPr lang="en-US" sz="900" dirty="0">
                <a:latin typeface="Consolas" pitchFamily="49" charset="0"/>
              </a:rPr>
              <a:t>="#ff009999"</a:t>
            </a:r>
          </a:p>
          <a:p>
            <a:pPr lvl="1" defTabSz="365760" fontAlgn="auto">
              <a:spcBef>
                <a:spcPts val="0"/>
              </a:spcBef>
              <a:spcAft>
                <a:spcPts val="0"/>
              </a:spcAft>
              <a:defRPr/>
            </a:pPr>
            <a:r>
              <a:rPr lang="en-US" sz="900" dirty="0" err="1">
                <a:latin typeface="Consolas" pitchFamily="49" charset="0"/>
              </a:rPr>
              <a:t>android:orientation</a:t>
            </a:r>
            <a:r>
              <a:rPr lang="en-US" sz="900" dirty="0">
                <a:latin typeface="Consolas" pitchFamily="49" charset="0"/>
              </a:rPr>
              <a:t>="vertical"</a:t>
            </a:r>
          </a:p>
          <a:p>
            <a:pPr lvl="1" defTabSz="365760" fontAlgn="auto">
              <a:spcBef>
                <a:spcPts val="0"/>
              </a:spcBef>
              <a:spcAft>
                <a:spcPts val="0"/>
              </a:spcAft>
              <a:defRPr/>
            </a:pPr>
            <a:r>
              <a:rPr lang="en-US" sz="900" dirty="0" err="1">
                <a:latin typeface="Consolas" pitchFamily="49" charset="0"/>
              </a:rPr>
              <a:t>xmlns:android</a:t>
            </a:r>
            <a:r>
              <a:rPr lang="en-US" sz="900" dirty="0">
                <a:latin typeface="Consolas" pitchFamily="49" charset="0"/>
              </a:rPr>
              <a:t>=</a:t>
            </a:r>
            <a:r>
              <a:rPr lang="en-US" sz="900" dirty="0">
                <a:latin typeface="Consolas" pitchFamily="49" charset="0"/>
                <a:hlinkClick r:id="rId3"/>
              </a:rPr>
              <a:t>http://schemas.android.com/apk/res/android</a:t>
            </a:r>
            <a:r>
              <a:rPr lang="en-US" sz="900" dirty="0">
                <a:latin typeface="Consolas" pitchFamily="49" charset="0"/>
              </a:rPr>
              <a:t> &gt;</a:t>
            </a:r>
          </a:p>
          <a:p>
            <a:pPr defTabSz="365760" fontAlgn="auto">
              <a:spcBef>
                <a:spcPts val="0"/>
              </a:spcBef>
              <a:spcAft>
                <a:spcPts val="0"/>
              </a:spcAft>
              <a:defRPr/>
            </a:pPr>
            <a:r>
              <a:rPr lang="en-US" sz="900" dirty="0">
                <a:latin typeface="Consolas" pitchFamily="49" charset="0"/>
              </a:rPr>
              <a:t>&lt;</a:t>
            </a:r>
            <a:r>
              <a:rPr lang="en-US" sz="900" dirty="0" err="1">
                <a:latin typeface="Consolas" pitchFamily="49" charset="0"/>
              </a:rPr>
              <a:t>TextView</a:t>
            </a:r>
            <a:endParaRPr lang="en-US" sz="900" dirty="0">
              <a:latin typeface="Consolas" pitchFamily="49" charset="0"/>
            </a:endParaRPr>
          </a:p>
          <a:p>
            <a:pPr lvl="1" defTabSz="365760" fontAlgn="auto">
              <a:spcBef>
                <a:spcPts val="0"/>
              </a:spcBef>
              <a:spcAft>
                <a:spcPts val="0"/>
              </a:spcAft>
              <a:defRPr/>
            </a:pPr>
            <a:r>
              <a:rPr lang="en-US" sz="900" dirty="0" err="1">
                <a:latin typeface="Consolas" pitchFamily="49" charset="0"/>
              </a:rPr>
              <a:t>android:id</a:t>
            </a:r>
            <a:r>
              <a:rPr lang="en-US" sz="900" dirty="0">
                <a:latin typeface="Consolas" pitchFamily="49" charset="0"/>
              </a:rPr>
              <a:t>="@+id/</a:t>
            </a:r>
            <a:r>
              <a:rPr lang="en-US" sz="900" dirty="0" err="1">
                <a:latin typeface="Consolas" pitchFamily="49" charset="0"/>
              </a:rPr>
              <a:t>lblTopCaption</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android:layout_width</a:t>
            </a:r>
            <a:r>
              <a:rPr lang="en-US" sz="900" dirty="0">
                <a:latin typeface="Consolas" pitchFamily="49" charset="0"/>
              </a:rPr>
              <a:t>="</a:t>
            </a:r>
            <a:r>
              <a:rPr lang="en-US" sz="900" dirty="0" err="1">
                <a:latin typeface="Consolas" pitchFamily="49" charset="0"/>
              </a:rPr>
              <a:t>fill_parent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android:layout_height</a:t>
            </a:r>
            <a:r>
              <a:rPr lang="en-US" sz="900" dirty="0">
                <a:latin typeface="Consolas" pitchFamily="49" charset="0"/>
              </a:rPr>
              <a:t>="</a:t>
            </a:r>
            <a:r>
              <a:rPr lang="en-US" sz="900" dirty="0" err="1">
                <a:latin typeface="Consolas" pitchFamily="49" charset="0"/>
              </a:rPr>
              <a:t>wrap_content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android:padding</a:t>
            </a:r>
            <a:r>
              <a:rPr lang="en-US" sz="900" dirty="0">
                <a:latin typeface="Consolas" pitchFamily="49" charset="0"/>
              </a:rPr>
              <a:t>="2px"</a:t>
            </a:r>
          </a:p>
          <a:p>
            <a:pPr lvl="1" defTabSz="365760" fontAlgn="auto">
              <a:spcBef>
                <a:spcPts val="0"/>
              </a:spcBef>
              <a:spcAft>
                <a:spcPts val="0"/>
              </a:spcAft>
              <a:defRPr/>
            </a:pPr>
            <a:r>
              <a:rPr lang="en-US" sz="900" dirty="0" err="1">
                <a:latin typeface="Consolas" pitchFamily="49" charset="0"/>
              </a:rPr>
              <a:t>android:text</a:t>
            </a:r>
            <a:r>
              <a:rPr lang="en-US" sz="900" dirty="0">
                <a:latin typeface="Consolas" pitchFamily="49" charset="0"/>
              </a:rPr>
              <a:t>="Some important data is being collected now. Patience please..."</a:t>
            </a:r>
          </a:p>
          <a:p>
            <a:pPr lvl="1" defTabSz="365760" fontAlgn="auto">
              <a:spcBef>
                <a:spcPts val="0"/>
              </a:spcBef>
              <a:spcAft>
                <a:spcPts val="0"/>
              </a:spcAft>
              <a:defRPr/>
            </a:pPr>
            <a:r>
              <a:rPr lang="en-US" sz="900" dirty="0" err="1">
                <a:latin typeface="Consolas" pitchFamily="49" charset="0"/>
              </a:rPr>
              <a:t>android:textSize</a:t>
            </a:r>
            <a:r>
              <a:rPr lang="en-US" sz="900" dirty="0">
                <a:latin typeface="Consolas" pitchFamily="49" charset="0"/>
              </a:rPr>
              <a:t>="16sp"</a:t>
            </a:r>
          </a:p>
          <a:p>
            <a:pPr lvl="1" defTabSz="365760" fontAlgn="auto">
              <a:spcBef>
                <a:spcPts val="0"/>
              </a:spcBef>
              <a:spcAft>
                <a:spcPts val="0"/>
              </a:spcAft>
              <a:defRPr/>
            </a:pPr>
            <a:r>
              <a:rPr lang="en-US" sz="900" dirty="0" err="1">
                <a:latin typeface="Consolas" pitchFamily="49" charset="0"/>
              </a:rPr>
              <a:t>android:textStyle</a:t>
            </a:r>
            <a:r>
              <a:rPr lang="en-US" sz="900" dirty="0">
                <a:latin typeface="Consolas" pitchFamily="49" charset="0"/>
              </a:rPr>
              <a:t>="bold"  /&gt;</a:t>
            </a:r>
          </a:p>
          <a:p>
            <a:pPr defTabSz="365760" fontAlgn="auto">
              <a:spcBef>
                <a:spcPts val="0"/>
              </a:spcBef>
              <a:spcAft>
                <a:spcPts val="0"/>
              </a:spcAft>
              <a:defRPr/>
            </a:pPr>
            <a:r>
              <a:rPr lang="en-US" sz="900" dirty="0">
                <a:latin typeface="Consolas" pitchFamily="49" charset="0"/>
              </a:rPr>
              <a:t>&lt;</a:t>
            </a:r>
            <a:r>
              <a:rPr lang="en-US" sz="900" dirty="0" err="1">
                <a:latin typeface="Consolas" pitchFamily="49" charset="0"/>
              </a:rPr>
              <a:t>ProgressBar</a:t>
            </a:r>
            <a:endParaRPr lang="en-US" sz="900" dirty="0">
              <a:latin typeface="Consolas" pitchFamily="49" charset="0"/>
            </a:endParaRPr>
          </a:p>
          <a:p>
            <a:pPr lvl="1" defTabSz="365760" fontAlgn="auto">
              <a:spcBef>
                <a:spcPts val="0"/>
              </a:spcBef>
              <a:spcAft>
                <a:spcPts val="0"/>
              </a:spcAft>
              <a:defRPr/>
            </a:pPr>
            <a:r>
              <a:rPr lang="en-US" sz="900" dirty="0" err="1">
                <a:latin typeface="Consolas" pitchFamily="49" charset="0"/>
              </a:rPr>
              <a:t>android:id</a:t>
            </a:r>
            <a:r>
              <a:rPr lang="en-US" sz="900" dirty="0">
                <a:latin typeface="Consolas" pitchFamily="49" charset="0"/>
              </a:rPr>
              <a:t>="@+id/</a:t>
            </a:r>
            <a:r>
              <a:rPr lang="en-US" sz="900" dirty="0" err="1">
                <a:latin typeface="Consolas" pitchFamily="49" charset="0"/>
              </a:rPr>
              <a:t>myBar</a:t>
            </a:r>
            <a:r>
              <a:rPr lang="en-US" sz="900" dirty="0">
                <a:latin typeface="Consolas" pitchFamily="49" charset="0"/>
              </a:rPr>
              <a:t>"</a:t>
            </a:r>
          </a:p>
          <a:p>
            <a:pPr lvl="1" defTabSz="365760" fontAlgn="auto">
              <a:spcBef>
                <a:spcPts val="0"/>
              </a:spcBef>
              <a:spcAft>
                <a:spcPts val="0"/>
              </a:spcAft>
              <a:defRPr/>
            </a:pPr>
            <a:r>
              <a:rPr lang="en-US" sz="900" dirty="0">
                <a:latin typeface="Consolas" pitchFamily="49" charset="0"/>
              </a:rPr>
              <a:t>style="?</a:t>
            </a:r>
            <a:r>
              <a:rPr lang="en-US" sz="900" dirty="0" err="1">
                <a:latin typeface="Consolas" pitchFamily="49" charset="0"/>
              </a:rPr>
              <a:t>android:attr</a:t>
            </a:r>
            <a:r>
              <a:rPr lang="en-US" sz="900" dirty="0">
                <a:latin typeface="Consolas" pitchFamily="49" charset="0"/>
              </a:rPr>
              <a:t>/</a:t>
            </a:r>
            <a:r>
              <a:rPr lang="en-US" sz="900" dirty="0" err="1">
                <a:latin typeface="Consolas" pitchFamily="49" charset="0"/>
              </a:rPr>
              <a:t>progressBarStyleHorizontal</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android:layout_width</a:t>
            </a:r>
            <a:r>
              <a:rPr lang="en-US" sz="900" dirty="0">
                <a:latin typeface="Consolas" pitchFamily="49" charset="0"/>
              </a:rPr>
              <a:t>="</a:t>
            </a:r>
            <a:r>
              <a:rPr lang="en-US" sz="900" dirty="0" err="1">
                <a:latin typeface="Consolas" pitchFamily="49" charset="0"/>
              </a:rPr>
              <a:t>fill_parent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android:layout_height</a:t>
            </a:r>
            <a:r>
              <a:rPr lang="en-US" sz="900" dirty="0">
                <a:latin typeface="Consolas" pitchFamily="49" charset="0"/>
              </a:rPr>
              <a:t>="</a:t>
            </a:r>
            <a:r>
              <a:rPr lang="en-US" sz="900" dirty="0" err="1">
                <a:latin typeface="Consolas" pitchFamily="49" charset="0"/>
              </a:rPr>
              <a:t>wrap_content</a:t>
            </a:r>
            <a:r>
              <a:rPr lang="en-US" sz="900" dirty="0">
                <a:latin typeface="Consolas" pitchFamily="49" charset="0"/>
              </a:rPr>
              <a:t>" /&gt;</a:t>
            </a:r>
          </a:p>
          <a:p>
            <a:pPr defTabSz="365760" fontAlgn="auto">
              <a:spcBef>
                <a:spcPts val="0"/>
              </a:spcBef>
              <a:spcAft>
                <a:spcPts val="0"/>
              </a:spcAft>
              <a:defRPr/>
            </a:pPr>
            <a:r>
              <a:rPr lang="en-US" sz="900" dirty="0">
                <a:latin typeface="Consolas" pitchFamily="49" charset="0"/>
              </a:rPr>
              <a:t>&lt;</a:t>
            </a:r>
            <a:r>
              <a:rPr lang="en-US" sz="900" dirty="0" err="1">
                <a:latin typeface="Consolas" pitchFamily="49" charset="0"/>
              </a:rPr>
              <a:t>EditText</a:t>
            </a:r>
            <a:endParaRPr lang="en-US" sz="900" dirty="0">
              <a:latin typeface="Consolas" pitchFamily="49" charset="0"/>
            </a:endParaRPr>
          </a:p>
          <a:p>
            <a:pPr lvl="1" defTabSz="365760" fontAlgn="auto">
              <a:spcBef>
                <a:spcPts val="0"/>
              </a:spcBef>
              <a:spcAft>
                <a:spcPts val="0"/>
              </a:spcAft>
              <a:defRPr/>
            </a:pPr>
            <a:r>
              <a:rPr lang="en-US" sz="900" dirty="0" err="1">
                <a:latin typeface="Consolas" pitchFamily="49" charset="0"/>
              </a:rPr>
              <a:t>android:id</a:t>
            </a:r>
            <a:r>
              <a:rPr lang="en-US" sz="900" dirty="0">
                <a:latin typeface="Consolas" pitchFamily="49" charset="0"/>
              </a:rPr>
              <a:t>="@+id/txtBox1"</a:t>
            </a:r>
          </a:p>
          <a:p>
            <a:pPr lvl="1" defTabSz="365760" fontAlgn="auto">
              <a:spcBef>
                <a:spcPts val="0"/>
              </a:spcBef>
              <a:spcAft>
                <a:spcPts val="0"/>
              </a:spcAft>
              <a:defRPr/>
            </a:pPr>
            <a:r>
              <a:rPr lang="en-US" sz="900" dirty="0" err="1">
                <a:latin typeface="Consolas" pitchFamily="49" charset="0"/>
              </a:rPr>
              <a:t>android:layout_width</a:t>
            </a:r>
            <a:r>
              <a:rPr lang="en-US" sz="900" dirty="0">
                <a:latin typeface="Consolas" pitchFamily="49" charset="0"/>
              </a:rPr>
              <a:t>="</a:t>
            </a:r>
            <a:r>
              <a:rPr lang="en-US" sz="900" dirty="0" err="1">
                <a:latin typeface="Consolas" pitchFamily="49" charset="0"/>
              </a:rPr>
              <a:t>fill_parent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android:layout_height</a:t>
            </a:r>
            <a:r>
              <a:rPr lang="en-US" sz="900" dirty="0">
                <a:latin typeface="Consolas" pitchFamily="49" charset="0"/>
              </a:rPr>
              <a:t>="78px"</a:t>
            </a:r>
          </a:p>
          <a:p>
            <a:pPr lvl="1" defTabSz="365760" fontAlgn="auto">
              <a:spcBef>
                <a:spcPts val="0"/>
              </a:spcBef>
              <a:spcAft>
                <a:spcPts val="0"/>
              </a:spcAft>
              <a:defRPr/>
            </a:pPr>
            <a:r>
              <a:rPr lang="en-US" sz="900" dirty="0" err="1">
                <a:latin typeface="Consolas" pitchFamily="49" charset="0"/>
              </a:rPr>
              <a:t>android:layout_marginLeft</a:t>
            </a:r>
            <a:r>
              <a:rPr lang="en-US" sz="900" dirty="0">
                <a:latin typeface="Consolas" pitchFamily="49" charset="0"/>
              </a:rPr>
              <a:t>="20px"</a:t>
            </a:r>
          </a:p>
          <a:p>
            <a:pPr lvl="1" defTabSz="365760" fontAlgn="auto">
              <a:spcBef>
                <a:spcPts val="0"/>
              </a:spcBef>
              <a:spcAft>
                <a:spcPts val="0"/>
              </a:spcAft>
              <a:defRPr/>
            </a:pPr>
            <a:r>
              <a:rPr lang="en-US" sz="900" dirty="0" err="1">
                <a:latin typeface="Consolas" pitchFamily="49" charset="0"/>
              </a:rPr>
              <a:t>android:layout_marginRight</a:t>
            </a:r>
            <a:r>
              <a:rPr lang="en-US" sz="900" dirty="0">
                <a:latin typeface="Consolas" pitchFamily="49" charset="0"/>
              </a:rPr>
              <a:t>="20px"</a:t>
            </a:r>
          </a:p>
          <a:p>
            <a:pPr lvl="1" defTabSz="365760" fontAlgn="auto">
              <a:spcBef>
                <a:spcPts val="0"/>
              </a:spcBef>
              <a:spcAft>
                <a:spcPts val="0"/>
              </a:spcAft>
              <a:defRPr/>
            </a:pPr>
            <a:r>
              <a:rPr lang="en-US" sz="900" dirty="0" err="1">
                <a:latin typeface="Consolas" pitchFamily="49" charset="0"/>
              </a:rPr>
              <a:t>android:textSize</a:t>
            </a:r>
            <a:r>
              <a:rPr lang="en-US" sz="900" dirty="0">
                <a:latin typeface="Consolas" pitchFamily="49" charset="0"/>
              </a:rPr>
              <a:t>="18sp" </a:t>
            </a:r>
            <a:r>
              <a:rPr lang="en-US" sz="900" dirty="0" err="1">
                <a:latin typeface="Consolas" pitchFamily="49" charset="0"/>
              </a:rPr>
              <a:t>android:layout_marginTop</a:t>
            </a:r>
            <a:r>
              <a:rPr lang="en-US" sz="900" dirty="0">
                <a:latin typeface="Consolas" pitchFamily="49" charset="0"/>
              </a:rPr>
              <a:t>="10px"  /&gt;</a:t>
            </a:r>
          </a:p>
          <a:p>
            <a:pPr defTabSz="365760" fontAlgn="auto">
              <a:spcBef>
                <a:spcPts val="0"/>
              </a:spcBef>
              <a:spcAft>
                <a:spcPts val="0"/>
              </a:spcAft>
              <a:defRPr/>
            </a:pPr>
            <a:r>
              <a:rPr lang="en-US" sz="900" dirty="0">
                <a:latin typeface="Consolas" pitchFamily="49" charset="0"/>
              </a:rPr>
              <a:t>&lt;Button</a:t>
            </a:r>
          </a:p>
          <a:p>
            <a:pPr lvl="1" defTabSz="365760" fontAlgn="auto">
              <a:spcBef>
                <a:spcPts val="0"/>
              </a:spcBef>
              <a:spcAft>
                <a:spcPts val="0"/>
              </a:spcAft>
              <a:defRPr/>
            </a:pPr>
            <a:r>
              <a:rPr lang="en-US" sz="900" dirty="0" err="1">
                <a:latin typeface="Consolas" pitchFamily="49" charset="0"/>
              </a:rPr>
              <a:t>android:id</a:t>
            </a:r>
            <a:r>
              <a:rPr lang="en-US" sz="900" dirty="0">
                <a:latin typeface="Consolas" pitchFamily="49" charset="0"/>
              </a:rPr>
              <a:t>="@+id/</a:t>
            </a:r>
            <a:r>
              <a:rPr lang="en-US" sz="900" dirty="0" err="1">
                <a:latin typeface="Consolas" pitchFamily="49" charset="0"/>
              </a:rPr>
              <a:t>btnDoSomething</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android:layout_width</a:t>
            </a:r>
            <a:r>
              <a:rPr lang="en-US" sz="900" dirty="0">
                <a:latin typeface="Consolas" pitchFamily="49" charset="0"/>
              </a:rPr>
              <a:t>="</a:t>
            </a:r>
            <a:r>
              <a:rPr lang="en-US" sz="900" dirty="0" err="1">
                <a:latin typeface="Consolas" pitchFamily="49" charset="0"/>
              </a:rPr>
              <a:t>wrap_content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android:layout_height</a:t>
            </a:r>
            <a:r>
              <a:rPr lang="en-US" sz="900" dirty="0">
                <a:latin typeface="Consolas" pitchFamily="49" charset="0"/>
              </a:rPr>
              <a:t>="</a:t>
            </a:r>
            <a:r>
              <a:rPr lang="en-US" sz="900" dirty="0" err="1">
                <a:latin typeface="Consolas" pitchFamily="49" charset="0"/>
              </a:rPr>
              <a:t>wrap_content</a:t>
            </a:r>
            <a:r>
              <a:rPr lang="en-US" sz="900" dirty="0">
                <a:latin typeface="Consolas" pitchFamily="49" charset="0"/>
              </a:rPr>
              <a:t>"</a:t>
            </a:r>
          </a:p>
          <a:p>
            <a:pPr lvl="1" defTabSz="365760" fontAlgn="auto">
              <a:spcBef>
                <a:spcPts val="0"/>
              </a:spcBef>
              <a:spcAft>
                <a:spcPts val="0"/>
              </a:spcAft>
              <a:defRPr/>
            </a:pPr>
            <a:r>
              <a:rPr lang="en-US" sz="900" dirty="0" err="1">
                <a:latin typeface="Consolas" pitchFamily="49" charset="0"/>
              </a:rPr>
              <a:t>android:padding</a:t>
            </a:r>
            <a:r>
              <a:rPr lang="en-US" sz="900" dirty="0">
                <a:latin typeface="Consolas" pitchFamily="49" charset="0"/>
              </a:rPr>
              <a:t>="4px"</a:t>
            </a:r>
          </a:p>
          <a:p>
            <a:pPr lvl="1" defTabSz="365760" fontAlgn="auto">
              <a:spcBef>
                <a:spcPts val="0"/>
              </a:spcBef>
              <a:spcAft>
                <a:spcPts val="0"/>
              </a:spcAft>
              <a:defRPr/>
            </a:pPr>
            <a:r>
              <a:rPr lang="en-US" sz="900" dirty="0" err="1">
                <a:latin typeface="Consolas" pitchFamily="49" charset="0"/>
              </a:rPr>
              <a:t>android:layout_marginLeft</a:t>
            </a:r>
            <a:r>
              <a:rPr lang="en-US" sz="900" dirty="0">
                <a:latin typeface="Consolas" pitchFamily="49" charset="0"/>
              </a:rPr>
              <a:t>="20px"</a:t>
            </a:r>
          </a:p>
          <a:p>
            <a:pPr lvl="1" defTabSz="365760" fontAlgn="auto">
              <a:spcBef>
                <a:spcPts val="0"/>
              </a:spcBef>
              <a:spcAft>
                <a:spcPts val="0"/>
              </a:spcAft>
              <a:defRPr/>
            </a:pPr>
            <a:r>
              <a:rPr lang="en-US" sz="900" dirty="0" err="1">
                <a:latin typeface="Consolas" pitchFamily="49" charset="0"/>
              </a:rPr>
              <a:t>android:text</a:t>
            </a:r>
            <a:r>
              <a:rPr lang="en-US" sz="900" dirty="0">
                <a:latin typeface="Consolas" pitchFamily="49" charset="0"/>
              </a:rPr>
              <a:t>="Do Something" /&gt;</a:t>
            </a:r>
          </a:p>
          <a:p>
            <a:pPr defTabSz="365760" fontAlgn="auto">
              <a:spcBef>
                <a:spcPts val="0"/>
              </a:spcBef>
              <a:spcAft>
                <a:spcPts val="0"/>
              </a:spcAft>
              <a:defRPr/>
            </a:pPr>
            <a:r>
              <a:rPr lang="en-US" sz="900" dirty="0">
                <a:latin typeface="Consolas" pitchFamily="49" charset="0"/>
              </a:rPr>
              <a:t>&lt;/</a:t>
            </a:r>
            <a:r>
              <a:rPr lang="en-US" sz="900" dirty="0" err="1">
                <a:latin typeface="Consolas" pitchFamily="49" charset="0"/>
              </a:rPr>
              <a:t>LinearLayout</a:t>
            </a:r>
            <a:r>
              <a:rPr lang="en-US" sz="900" dirty="0">
                <a:latin typeface="Consolas" pitchFamily="49" charset="0"/>
              </a:rPr>
              <a:t>&gt;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F6B76CC-6368-442C-BE62-F3C644763720}" type="slidenum">
              <a:rPr lang="en-US"/>
              <a:pPr>
                <a:defRPr/>
              </a:pPr>
              <a:t>26</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329C6F2-06E8-4B60-8395-50ED48CE5689}"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B778777-F698-4660-842D-3ECBFC8B8D11}"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pic>
        <p:nvPicPr>
          <p:cNvPr id="39941"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39942"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Example2. Using Handler post(...) Method</a:t>
            </a:r>
            <a:endParaRPr lang="en-US" sz="2000">
              <a:latin typeface="Calibri" pitchFamily="34" charset="0"/>
            </a:endParaRPr>
          </a:p>
        </p:txBody>
      </p:sp>
      <p:sp>
        <p:nvSpPr>
          <p:cNvPr id="8" name="TextBox 7"/>
          <p:cNvSpPr txBox="1"/>
          <p:nvPr/>
        </p:nvSpPr>
        <p:spPr>
          <a:xfrm>
            <a:off x="457200" y="1524000"/>
            <a:ext cx="7772400" cy="4894263"/>
          </a:xfrm>
          <a:prstGeom prst="rect">
            <a:avLst/>
          </a:prstGeom>
          <a:solidFill>
            <a:schemeClr val="bg1">
              <a:lumMod val="95000"/>
            </a:schemeClr>
          </a:solidFill>
          <a:ln>
            <a:solidFill>
              <a:schemeClr val="bg1">
                <a:lumMod val="75000"/>
              </a:schemeClr>
            </a:solidFill>
          </a:ln>
        </p:spPr>
        <p:txBody>
          <a:bodyPr>
            <a:spAutoFit/>
          </a:bodyPr>
          <a:lstStyle/>
          <a:p>
            <a:pPr fontAlgn="auto">
              <a:spcBef>
                <a:spcPts val="0"/>
              </a:spcBef>
              <a:spcAft>
                <a:spcPts val="0"/>
              </a:spcAft>
              <a:defRPr/>
            </a:pPr>
            <a:r>
              <a:rPr lang="en-US" sz="1200" dirty="0">
                <a:solidFill>
                  <a:srgbClr val="004000"/>
                </a:solidFill>
                <a:latin typeface="Courier New"/>
              </a:rPr>
              <a:t>// using Handler post(...) method to execute foreground </a:t>
            </a:r>
            <a:r>
              <a:rPr lang="en-US" sz="1200" dirty="0" err="1">
                <a:solidFill>
                  <a:srgbClr val="004000"/>
                </a:solidFill>
                <a:latin typeface="Courier New"/>
              </a:rPr>
              <a:t>runnables</a:t>
            </a:r>
            <a:endParaRPr lang="en-US" sz="1200" dirty="0">
              <a:solidFill>
                <a:srgbClr val="004000"/>
              </a:solidFill>
              <a:latin typeface="Courier New"/>
            </a:endParaRP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package</a:t>
            </a:r>
            <a:r>
              <a:rPr lang="en-US" sz="1200" b="1" dirty="0">
                <a:solidFill>
                  <a:srgbClr val="000000"/>
                </a:solidFill>
                <a:latin typeface="Courier New"/>
              </a:rPr>
              <a:t> cis493.threads;</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android.app.Activity</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android.os.Bundle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android.os.Handler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android.text.Editable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android.view.View.OnClickListener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android.widget.Button</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android.widget.EditText</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android.widget.ProgressBar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android.widget.TextView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android.widget.Toast</a:t>
            </a:r>
            <a:r>
              <a:rPr lang="en-US" sz="1200" b="1" dirty="0">
                <a:solidFill>
                  <a:srgbClr val="000000"/>
                </a:solidFill>
                <a:latin typeface="Courier New"/>
              </a:rPr>
              <a: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class</a:t>
            </a:r>
            <a:r>
              <a:rPr lang="en-US" sz="1200" b="1" dirty="0">
                <a:solidFill>
                  <a:srgbClr val="000000"/>
                </a:solidFill>
                <a:latin typeface="Courier New"/>
              </a:rPr>
              <a:t> </a:t>
            </a:r>
            <a:r>
              <a:rPr lang="en-US" sz="1200" b="1" dirty="0" err="1">
                <a:solidFill>
                  <a:srgbClr val="000000"/>
                </a:solidFill>
                <a:latin typeface="Courier New"/>
              </a:rPr>
              <a:t>ThreadsPosting</a:t>
            </a:r>
            <a:r>
              <a:rPr lang="en-US" sz="1200" b="1" dirty="0">
                <a:solidFill>
                  <a:srgbClr val="000000"/>
                </a:solidFill>
                <a:latin typeface="Courier New"/>
              </a:rPr>
              <a:t> </a:t>
            </a:r>
            <a:r>
              <a:rPr lang="en-US" sz="1200" b="1" dirty="0">
                <a:solidFill>
                  <a:srgbClr val="7F0055"/>
                </a:solidFill>
                <a:latin typeface="Courier New"/>
              </a:rPr>
              <a:t>extends</a:t>
            </a:r>
            <a:r>
              <a:rPr lang="en-US" sz="1200" b="1" dirty="0">
                <a:solidFill>
                  <a:srgbClr val="000000"/>
                </a:solidFill>
                <a:latin typeface="Courier New"/>
              </a:rPr>
              <a:t> Activity {</a:t>
            </a:r>
          </a:p>
          <a:p>
            <a:pPr fontAlgn="auto">
              <a:spcBef>
                <a:spcPts val="0"/>
              </a:spcBef>
              <a:spcAft>
                <a:spcPts val="0"/>
              </a:spcAft>
              <a:defRPr/>
            </a:pPr>
            <a:endParaRPr lang="en-US" sz="1200" b="1" dirty="0">
              <a:solidFill>
                <a:srgbClr val="000000"/>
              </a:solidFill>
              <a:latin typeface="Courier New"/>
            </a:endParaRPr>
          </a:p>
          <a:p>
            <a:pPr fontAlgn="auto">
              <a:spcBef>
                <a:spcPts val="0"/>
              </a:spcBef>
              <a:spcAft>
                <a:spcPts val="0"/>
              </a:spcAft>
              <a:defRPr/>
            </a:pPr>
            <a:r>
              <a:rPr lang="en-US" sz="1200" dirty="0" err="1">
                <a:solidFill>
                  <a:srgbClr val="000000"/>
                </a:solidFill>
                <a:latin typeface="Courier New"/>
              </a:rPr>
              <a:t>ProgressBar</a:t>
            </a:r>
            <a:r>
              <a:rPr lang="en-US" sz="1200" dirty="0">
                <a:solidFill>
                  <a:srgbClr val="000000"/>
                </a:solidFill>
                <a:latin typeface="Courier New"/>
              </a:rPr>
              <a:t> </a:t>
            </a:r>
            <a:r>
              <a:rPr lang="en-US" sz="1200" dirty="0" err="1">
                <a:solidFill>
                  <a:srgbClr val="0000C0"/>
                </a:solidFill>
                <a:latin typeface="Courier New"/>
              </a:rPr>
              <a:t>myBar</a:t>
            </a:r>
            <a:r>
              <a:rPr lang="en-US" sz="1200" dirty="0">
                <a:solidFill>
                  <a:srgbClr val="000000"/>
                </a:solidFill>
                <a:latin typeface="Courier New"/>
              </a:rPr>
              <a:t>;</a:t>
            </a:r>
          </a:p>
          <a:p>
            <a:pPr fontAlgn="auto">
              <a:spcBef>
                <a:spcPts val="0"/>
              </a:spcBef>
              <a:spcAft>
                <a:spcPts val="0"/>
              </a:spcAft>
              <a:defRPr/>
            </a:pP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C0"/>
                </a:solidFill>
                <a:latin typeface="Courier New"/>
              </a:rPr>
              <a:t>lblTopCaption</a:t>
            </a:r>
            <a:r>
              <a:rPr lang="en-US" sz="1200" dirty="0">
                <a:solidFill>
                  <a:srgbClr val="000000"/>
                </a:solidFill>
                <a:latin typeface="Courier New"/>
              </a:rPr>
              <a:t>;</a:t>
            </a:r>
          </a:p>
          <a:p>
            <a:pPr fontAlgn="auto">
              <a:spcBef>
                <a:spcPts val="0"/>
              </a:spcBef>
              <a:spcAft>
                <a:spcPts val="0"/>
              </a:spcAft>
              <a:defRPr/>
            </a:pPr>
            <a:r>
              <a:rPr lang="en-US" sz="1200" dirty="0" err="1">
                <a:solidFill>
                  <a:srgbClr val="000000"/>
                </a:solidFill>
                <a:latin typeface="Courier New"/>
              </a:rPr>
              <a:t>EditText</a:t>
            </a:r>
            <a:r>
              <a:rPr lang="en-US" sz="1200" dirty="0">
                <a:solidFill>
                  <a:srgbClr val="000000"/>
                </a:solidFill>
                <a:latin typeface="Courier New"/>
              </a:rPr>
              <a:t>    </a:t>
            </a:r>
            <a:r>
              <a:rPr lang="en-US" sz="1200" dirty="0">
                <a:solidFill>
                  <a:srgbClr val="0000C0"/>
                </a:solidFill>
                <a:latin typeface="Courier New"/>
              </a:rPr>
              <a:t>txtBox1</a:t>
            </a:r>
            <a:r>
              <a:rPr lang="en-US" sz="1200"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Button      </a:t>
            </a:r>
            <a:r>
              <a:rPr lang="en-US" sz="1200" dirty="0" err="1">
                <a:solidFill>
                  <a:srgbClr val="0000C0"/>
                </a:solidFill>
                <a:latin typeface="Courier New"/>
              </a:rPr>
              <a:t>btnDoSomething</a:t>
            </a:r>
            <a:r>
              <a:rPr lang="en-US" sz="1200" dirty="0">
                <a:solidFill>
                  <a:srgbClr val="000000"/>
                </a:solidFill>
                <a:latin typeface="Courier New"/>
              </a:rPr>
              <a:t>;</a:t>
            </a:r>
          </a:p>
          <a:p>
            <a:pPr fontAlgn="auto">
              <a:spcBef>
                <a:spcPts val="0"/>
              </a:spcBef>
              <a:spcAft>
                <a:spcPts val="0"/>
              </a:spcAft>
              <a:defRPr/>
            </a:pPr>
            <a:r>
              <a:rPr lang="en-US" sz="1200" b="1" dirty="0" err="1">
                <a:solidFill>
                  <a:srgbClr val="7F0055"/>
                </a:solidFill>
                <a:latin typeface="Courier New"/>
              </a:rPr>
              <a:t>int</a:t>
            </a:r>
            <a:r>
              <a:rPr lang="en-US" sz="1200" b="1" dirty="0">
                <a:solidFill>
                  <a:srgbClr val="000000"/>
                </a:solidFill>
                <a:latin typeface="Courier New"/>
              </a:rPr>
              <a:t> 	  </a:t>
            </a:r>
            <a:r>
              <a:rPr lang="en-US" sz="1200" b="1" dirty="0" err="1">
                <a:solidFill>
                  <a:srgbClr val="0000C0"/>
                </a:solidFill>
                <a:latin typeface="Courier New"/>
              </a:rPr>
              <a:t>accum</a:t>
            </a:r>
            <a:r>
              <a:rPr lang="en-US" sz="1200" b="1" dirty="0">
                <a:solidFill>
                  <a:srgbClr val="000000"/>
                </a:solidFill>
                <a:latin typeface="Courier New"/>
              </a:rPr>
              <a:t> = 0;</a:t>
            </a:r>
          </a:p>
          <a:p>
            <a:pPr fontAlgn="auto">
              <a:spcBef>
                <a:spcPts val="0"/>
              </a:spcBef>
              <a:spcAft>
                <a:spcPts val="0"/>
              </a:spcAft>
              <a:defRPr/>
            </a:pPr>
            <a:r>
              <a:rPr lang="en-US" sz="1200" b="1" dirty="0">
                <a:solidFill>
                  <a:srgbClr val="7F0055"/>
                </a:solidFill>
                <a:latin typeface="Courier New"/>
              </a:rPr>
              <a:t>long</a:t>
            </a:r>
            <a:r>
              <a:rPr lang="en-US" sz="1200" b="1" dirty="0">
                <a:solidFill>
                  <a:srgbClr val="000000"/>
                </a:solidFill>
                <a:latin typeface="Courier New"/>
              </a:rPr>
              <a:t> 	  </a:t>
            </a:r>
            <a:r>
              <a:rPr lang="en-US" sz="1200" b="1" dirty="0" err="1">
                <a:solidFill>
                  <a:srgbClr val="0000C0"/>
                </a:solidFill>
                <a:latin typeface="Courier New"/>
              </a:rPr>
              <a:t>startingMills</a:t>
            </a:r>
            <a:r>
              <a:rPr lang="en-US" sz="1200" b="1" dirty="0">
                <a:solidFill>
                  <a:srgbClr val="000000"/>
                </a:solidFill>
                <a:latin typeface="Courier New"/>
              </a:rPr>
              <a:t> = </a:t>
            </a:r>
            <a:r>
              <a:rPr lang="en-US" sz="1200" b="1" dirty="0" err="1">
                <a:solidFill>
                  <a:srgbClr val="000000"/>
                </a:solidFill>
                <a:latin typeface="Courier New"/>
              </a:rPr>
              <a:t>System.</a:t>
            </a:r>
            <a:r>
              <a:rPr lang="en-US" sz="1200" b="1" i="1" dirty="0" err="1">
                <a:solidFill>
                  <a:srgbClr val="000000"/>
                </a:solidFill>
                <a:latin typeface="Courier New"/>
              </a:rPr>
              <a:t>currentTimeMillis</a:t>
            </a:r>
            <a:r>
              <a:rPr lang="en-US" sz="1200" b="1" i="1" dirty="0">
                <a:solidFill>
                  <a:srgbClr val="000000"/>
                </a:solidFill>
                <a:latin typeface="Courier New"/>
              </a:rPr>
              <a:t>();</a:t>
            </a:r>
            <a:r>
              <a:rPr lang="en-US" sz="1200" b="1" i="1" dirty="0">
                <a:solidFill>
                  <a:srgbClr val="7F0055"/>
                </a:solidFill>
                <a:latin typeface="Courier New"/>
              </a:rPr>
              <a:t> </a:t>
            </a:r>
          </a:p>
          <a:p>
            <a:pPr fontAlgn="auto">
              <a:spcBef>
                <a:spcPts val="0"/>
              </a:spcBef>
              <a:spcAft>
                <a:spcPts val="0"/>
              </a:spcAft>
              <a:defRPr/>
            </a:pPr>
            <a:r>
              <a:rPr lang="en-US" sz="1200" dirty="0">
                <a:solidFill>
                  <a:srgbClr val="000000"/>
                </a:solidFill>
                <a:latin typeface="Courier New"/>
              </a:rPr>
              <a:t>String      </a:t>
            </a:r>
            <a:r>
              <a:rPr lang="en-US" sz="1200" dirty="0">
                <a:solidFill>
                  <a:srgbClr val="0000C0"/>
                </a:solidFill>
                <a:latin typeface="Courier New"/>
              </a:rPr>
              <a:t>PATIENCE</a:t>
            </a:r>
            <a:r>
              <a:rPr lang="en-US" sz="1200" dirty="0">
                <a:solidFill>
                  <a:srgbClr val="000000"/>
                </a:solidFill>
                <a:latin typeface="Courier New"/>
              </a:rPr>
              <a:t> = </a:t>
            </a:r>
            <a:r>
              <a:rPr lang="en-US" sz="1200" dirty="0">
                <a:solidFill>
                  <a:srgbClr val="2A00FF"/>
                </a:solidFill>
                <a:latin typeface="Courier New"/>
              </a:rPr>
              <a:t>"Some important data is being collected now. "</a:t>
            </a:r>
            <a:r>
              <a:rPr lang="en-US" sz="1200" dirty="0">
                <a:solidFill>
                  <a:srgbClr val="000000"/>
                </a:solidFill>
                <a:latin typeface="Courier New"/>
              </a:rPr>
              <a:t> + </a:t>
            </a:r>
          </a:p>
          <a:p>
            <a:pPr fontAlgn="auto">
              <a:spcBef>
                <a:spcPts val="0"/>
              </a:spcBef>
              <a:spcAft>
                <a:spcPts val="0"/>
              </a:spcAft>
              <a:defRPr/>
            </a:pPr>
            <a:r>
              <a:rPr lang="en-US" sz="1200" dirty="0">
                <a:solidFill>
                  <a:srgbClr val="000000"/>
                </a:solidFill>
                <a:latin typeface="Courier New"/>
              </a:rPr>
              <a:t>                       </a:t>
            </a:r>
            <a:r>
              <a:rPr lang="en-US" sz="1200" dirty="0">
                <a:solidFill>
                  <a:srgbClr val="2A00FF"/>
                </a:solidFill>
                <a:latin typeface="Courier New"/>
              </a:rPr>
              <a:t>"\</a:t>
            </a:r>
            <a:r>
              <a:rPr lang="en-US" sz="1200" dirty="0" err="1">
                <a:solidFill>
                  <a:srgbClr val="2A00FF"/>
                </a:solidFill>
                <a:latin typeface="Courier New"/>
              </a:rPr>
              <a:t>nPlease</a:t>
            </a:r>
            <a:r>
              <a:rPr lang="en-US" sz="1200" dirty="0">
                <a:solidFill>
                  <a:srgbClr val="2A00FF"/>
                </a:solidFill>
                <a:latin typeface="Courier New"/>
              </a:rPr>
              <a:t> be patient. “</a:t>
            </a:r>
            <a:r>
              <a:rPr lang="en-US" sz="1200" dirty="0">
                <a:solidFill>
                  <a:srgbClr val="000000"/>
                </a:solidFill>
                <a:latin typeface="Courier New"/>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6E261A0-FB25-466C-B89D-3460148D6EFF}" type="slidenum">
              <a:rPr lang="en-US"/>
              <a:pPr>
                <a:defRPr/>
              </a:pPr>
              <a:t>27</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9A40D6A-5BFE-45BB-845A-AE034C8DDDE0}"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BCE5C11-00E2-4F63-AB6E-66678A5FF198}"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pic>
        <p:nvPicPr>
          <p:cNvPr id="40965"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0966"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Example2. Using Handler post(...) Method</a:t>
            </a:r>
            <a:endParaRPr lang="en-US" sz="2000">
              <a:latin typeface="Calibri" pitchFamily="34" charset="0"/>
            </a:endParaRPr>
          </a:p>
        </p:txBody>
      </p:sp>
      <p:sp>
        <p:nvSpPr>
          <p:cNvPr id="8" name="TextBox 7"/>
          <p:cNvSpPr txBox="1"/>
          <p:nvPr/>
        </p:nvSpPr>
        <p:spPr>
          <a:xfrm>
            <a:off x="457200" y="1524000"/>
            <a:ext cx="7772400" cy="4708525"/>
          </a:xfrm>
          <a:prstGeom prst="rect">
            <a:avLst/>
          </a:prstGeom>
          <a:solidFill>
            <a:schemeClr val="bg1">
              <a:lumMod val="95000"/>
            </a:schemeClr>
          </a:solidFill>
          <a:ln>
            <a:solidFill>
              <a:schemeClr val="bg1">
                <a:lumMod val="75000"/>
              </a:schemeClr>
            </a:solidFill>
          </a:ln>
        </p:spPr>
        <p:txBody>
          <a:bodyPr>
            <a:spAutoFit/>
          </a:bodyPr>
          <a:lstStyle/>
          <a:p>
            <a:pPr defTabSz="365760" fontAlgn="auto">
              <a:spcBef>
                <a:spcPts val="0"/>
              </a:spcBef>
              <a:spcAft>
                <a:spcPts val="0"/>
              </a:spcAft>
              <a:defRPr/>
            </a:pPr>
            <a:r>
              <a:rPr lang="en-US" sz="1200" dirty="0">
                <a:solidFill>
                  <a:srgbClr val="000000"/>
                </a:solidFill>
                <a:latin typeface="Courier New"/>
              </a:rPr>
              <a:t>Handler     </a:t>
            </a:r>
            <a:r>
              <a:rPr lang="en-US" sz="1200" dirty="0" err="1">
                <a:solidFill>
                  <a:srgbClr val="0000C0"/>
                </a:solidFill>
                <a:latin typeface="Courier New"/>
              </a:rPr>
              <a:t>myHandler</a:t>
            </a:r>
            <a:r>
              <a:rPr lang="en-US" sz="1200"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Handler();</a:t>
            </a:r>
          </a:p>
          <a:p>
            <a:pPr defTabSz="365760" fontAlgn="auto">
              <a:spcBef>
                <a:spcPts val="0"/>
              </a:spcBef>
              <a:spcAft>
                <a:spcPts val="0"/>
              </a:spcAft>
              <a:defRPr/>
            </a:pPr>
            <a:endParaRPr lang="en-US" sz="1200" dirty="0">
              <a:latin typeface="Courier New"/>
            </a:endParaRPr>
          </a:p>
          <a:p>
            <a:pPr defTabSz="365760" fontAlgn="auto">
              <a:spcBef>
                <a:spcPts val="0"/>
              </a:spcBef>
              <a:spcAft>
                <a:spcPts val="0"/>
              </a:spcAft>
              <a:defRPr/>
            </a:pPr>
            <a:r>
              <a:rPr lang="en-US" sz="1200" dirty="0">
                <a:solidFill>
                  <a:srgbClr val="646464"/>
                </a:solidFill>
                <a:latin typeface="Courier New"/>
              </a:rPr>
              <a:t>@Override</a:t>
            </a:r>
          </a:p>
          <a:p>
            <a:pPr defTabSz="365760"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onCreate</a:t>
            </a:r>
            <a:r>
              <a:rPr lang="en-US" sz="1200" b="1" dirty="0">
                <a:solidFill>
                  <a:srgbClr val="000000"/>
                </a:solidFill>
                <a:latin typeface="Courier New"/>
              </a:rPr>
              <a:t>(Bundle </a:t>
            </a:r>
            <a:r>
              <a:rPr lang="en-US" sz="1200" b="1" dirty="0" err="1">
                <a:solidFill>
                  <a:srgbClr val="000000"/>
                </a:solidFill>
                <a:latin typeface="Courier New"/>
              </a:rPr>
              <a:t>savedInstanceState</a:t>
            </a:r>
            <a:r>
              <a:rPr lang="en-US" sz="1200" b="1"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b="1" dirty="0" err="1">
                <a:solidFill>
                  <a:srgbClr val="7F0055"/>
                </a:solidFill>
                <a:latin typeface="Courier New"/>
              </a:rPr>
              <a:t>super</a:t>
            </a:r>
            <a:r>
              <a:rPr lang="en-US" sz="1200" b="1" dirty="0" err="1">
                <a:solidFill>
                  <a:srgbClr val="000000"/>
                </a:solidFill>
                <a:latin typeface="Courier New"/>
              </a:rPr>
              <a:t>.onCreate</a:t>
            </a:r>
            <a:r>
              <a:rPr lang="en-US" sz="1200" b="1" dirty="0">
                <a:solidFill>
                  <a:srgbClr val="000000"/>
                </a:solidFill>
                <a:latin typeface="Courier New"/>
              </a:rPr>
              <a:t>(</a:t>
            </a:r>
            <a:r>
              <a:rPr lang="en-US" sz="1200" b="1" dirty="0" err="1">
                <a:solidFill>
                  <a:srgbClr val="000000"/>
                </a:solidFill>
                <a:latin typeface="Courier New"/>
              </a:rPr>
              <a:t>savedInstanceState</a:t>
            </a:r>
            <a:r>
              <a:rPr lang="en-US" sz="1200" b="1" dirty="0">
                <a:solidFill>
                  <a:srgbClr val="000000"/>
                </a:solidFill>
                <a:latin typeface="Courier New"/>
              </a:rPr>
              <a:t>);</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setContentView</a:t>
            </a:r>
            <a:r>
              <a:rPr lang="en-US" sz="1200" dirty="0">
                <a:solidFill>
                  <a:srgbClr val="000000"/>
                </a:solidFill>
                <a:latin typeface="Courier New"/>
              </a:rPr>
              <a:t>(</a:t>
            </a:r>
            <a:r>
              <a:rPr lang="en-US" sz="1200" dirty="0" err="1">
                <a:solidFill>
                  <a:srgbClr val="000000"/>
                </a:solidFill>
                <a:latin typeface="Courier New"/>
              </a:rPr>
              <a:t>R.layout.</a:t>
            </a:r>
            <a:r>
              <a:rPr lang="en-US" sz="1200" i="1" dirty="0" err="1">
                <a:solidFill>
                  <a:srgbClr val="0000C0"/>
                </a:solidFill>
                <a:latin typeface="Courier New"/>
              </a:rPr>
              <a:t>main</a:t>
            </a:r>
            <a:r>
              <a:rPr lang="en-US" sz="1200" i="1"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lblTopCaption</a:t>
            </a:r>
            <a:r>
              <a:rPr lang="en-US" sz="1200" dirty="0">
                <a:solidFill>
                  <a:srgbClr val="000000"/>
                </a:solidFill>
                <a:latin typeface="Courier New"/>
              </a:rPr>
              <a:t> = (</a:t>
            </a:r>
            <a:r>
              <a:rPr lang="en-US" sz="1200" dirty="0" err="1">
                <a:solidFill>
                  <a:srgbClr val="000000"/>
                </a:solidFill>
                <a:latin typeface="Courier New"/>
              </a:rPr>
              <a:t>TextView</a:t>
            </a:r>
            <a:r>
              <a:rPr lang="en-US" sz="1200" dirty="0">
                <a:solidFill>
                  <a:srgbClr val="000000"/>
                </a:solidFill>
                <a:latin typeface="Courier New"/>
              </a:rPr>
              <a:t>)</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lblTopCaption</a:t>
            </a:r>
            <a:r>
              <a:rPr lang="en-US" sz="1200" i="1" dirty="0">
                <a:solidFill>
                  <a:srgbClr val="000000"/>
                </a:solidFill>
                <a:latin typeface="Courier New"/>
              </a:rPr>
              <a:t>);</a:t>
            </a: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myBar</a:t>
            </a:r>
            <a:r>
              <a:rPr lang="en-US" sz="1200" dirty="0">
                <a:solidFill>
                  <a:srgbClr val="000000"/>
                </a:solidFill>
                <a:latin typeface="Courier New"/>
              </a:rPr>
              <a:t> = (</a:t>
            </a:r>
            <a:r>
              <a:rPr lang="en-US" sz="1200" dirty="0" err="1">
                <a:solidFill>
                  <a:srgbClr val="000000"/>
                </a:solidFill>
                <a:latin typeface="Courier New"/>
              </a:rPr>
              <a:t>ProgressBar</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myBar</a:t>
            </a:r>
            <a:r>
              <a:rPr lang="en-US" sz="1200" i="1" dirty="0">
                <a:solidFill>
                  <a:srgbClr val="000000"/>
                </a:solidFill>
                <a:latin typeface="Courier New"/>
              </a:rPr>
              <a:t>);</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myBar</a:t>
            </a:r>
            <a:r>
              <a:rPr lang="en-US" sz="1200" dirty="0" err="1">
                <a:solidFill>
                  <a:srgbClr val="000000"/>
                </a:solidFill>
                <a:latin typeface="Courier New"/>
              </a:rPr>
              <a:t>.setMax</a:t>
            </a:r>
            <a:r>
              <a:rPr lang="en-US" sz="1200" dirty="0">
                <a:solidFill>
                  <a:srgbClr val="000000"/>
                </a:solidFill>
                <a:latin typeface="Courier New"/>
              </a:rPr>
              <a:t>(100);</a:t>
            </a: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a:solidFill>
                  <a:srgbClr val="0000C0"/>
                </a:solidFill>
                <a:latin typeface="Courier New"/>
              </a:rPr>
              <a:t>txtBox1</a:t>
            </a:r>
            <a:r>
              <a:rPr lang="en-US" sz="1200" dirty="0">
                <a:solidFill>
                  <a:srgbClr val="000000"/>
                </a:solidFill>
                <a:latin typeface="Courier New"/>
              </a:rPr>
              <a:t> = (</a:t>
            </a:r>
            <a:r>
              <a:rPr lang="en-US" sz="1200" dirty="0" err="1">
                <a:solidFill>
                  <a:srgbClr val="000000"/>
                </a:solidFill>
                <a:latin typeface="Courier New"/>
              </a:rPr>
              <a:t>EditText</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(R.id.</a:t>
            </a:r>
            <a:r>
              <a:rPr lang="en-US" sz="1200" i="1" dirty="0">
                <a:solidFill>
                  <a:srgbClr val="0000C0"/>
                </a:solidFill>
                <a:latin typeface="Courier New"/>
              </a:rPr>
              <a:t>txtBox1</a:t>
            </a:r>
            <a:r>
              <a:rPr lang="en-US" sz="1200" i="1" dirty="0">
                <a:solidFill>
                  <a:srgbClr val="000000"/>
                </a:solidFill>
                <a:latin typeface="Courier New"/>
              </a:rPr>
              <a:t>);</a:t>
            </a:r>
          </a:p>
          <a:p>
            <a:pPr defTabSz="365760" fontAlgn="auto">
              <a:spcBef>
                <a:spcPts val="0"/>
              </a:spcBef>
              <a:spcAft>
                <a:spcPts val="0"/>
              </a:spcAft>
              <a:defRPr/>
            </a:pPr>
            <a:r>
              <a:rPr lang="en-US" sz="1200" dirty="0">
                <a:solidFill>
                  <a:srgbClr val="000000"/>
                </a:solidFill>
                <a:latin typeface="Courier New"/>
              </a:rPr>
              <a:t>        </a:t>
            </a:r>
            <a:r>
              <a:rPr lang="en-US" sz="1200" dirty="0">
                <a:solidFill>
                  <a:srgbClr val="0000C0"/>
                </a:solidFill>
                <a:latin typeface="Courier New"/>
              </a:rPr>
              <a:t>txtBox1</a:t>
            </a:r>
            <a:r>
              <a:rPr lang="en-US" sz="1200" dirty="0">
                <a:solidFill>
                  <a:srgbClr val="000000"/>
                </a:solidFill>
                <a:latin typeface="Courier New"/>
              </a:rPr>
              <a:t>.setHint(</a:t>
            </a:r>
            <a:r>
              <a:rPr lang="en-US" sz="1200" dirty="0">
                <a:solidFill>
                  <a:srgbClr val="2A00FF"/>
                </a:solidFill>
                <a:latin typeface="Courier New"/>
              </a:rPr>
              <a:t>"Foreground distraction. Enter some data here"</a:t>
            </a: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btnDoSomething</a:t>
            </a:r>
            <a:r>
              <a:rPr lang="en-US" sz="1200" dirty="0">
                <a:solidFill>
                  <a:srgbClr val="000000"/>
                </a:solidFill>
                <a:latin typeface="Courier New"/>
              </a:rPr>
              <a:t> = (Button)</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btnDoSomething</a:t>
            </a:r>
            <a:r>
              <a:rPr lang="en-US" sz="1200" i="1" dirty="0">
                <a:solidFill>
                  <a:srgbClr val="000000"/>
                </a:solidFill>
                <a:latin typeface="Courier New"/>
              </a:rPr>
              <a:t>);</a:t>
            </a:r>
          </a:p>
          <a:p>
            <a:pPr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btnDoSomething</a:t>
            </a:r>
            <a:r>
              <a:rPr lang="en-US" sz="1200" dirty="0" err="1">
                <a:solidFill>
                  <a:srgbClr val="000000"/>
                </a:solidFill>
                <a:latin typeface="Courier New"/>
              </a:rPr>
              <a:t>.setOnClickListener</a:t>
            </a:r>
            <a:r>
              <a:rPr lang="en-US" sz="1200" dirty="0">
                <a:solidFill>
                  <a:srgbClr val="000000"/>
                </a:solidFill>
                <a:latin typeface="Courier New"/>
              </a:rPr>
              <a:t>(</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OnClickListener</a:t>
            </a:r>
            <a:r>
              <a:rPr lang="en-US" sz="1200" b="1" dirty="0">
                <a:solidFill>
                  <a:srgbClr val="000000"/>
                </a:solidFill>
                <a:latin typeface="Courier New"/>
              </a:rPr>
              <a:t>() {</a:t>
            </a:r>
          </a:p>
          <a:p>
            <a:pPr lvl="2" defTabSz="365760" fontAlgn="auto">
              <a:spcBef>
                <a:spcPts val="0"/>
              </a:spcBef>
              <a:spcAft>
                <a:spcPts val="0"/>
              </a:spcAft>
              <a:defRPr/>
            </a:pPr>
            <a:r>
              <a:rPr lang="en-US" sz="1200" dirty="0">
                <a:solidFill>
                  <a:srgbClr val="646464"/>
                </a:solidFill>
                <a:latin typeface="Courier New"/>
              </a:rPr>
              <a:t>@Override</a:t>
            </a:r>
          </a:p>
          <a:p>
            <a:pPr lvl="2" defTabSz="365760"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onClick</a:t>
            </a:r>
            <a:r>
              <a:rPr lang="en-US" sz="1200" b="1" dirty="0">
                <a:solidFill>
                  <a:srgbClr val="000000"/>
                </a:solidFill>
                <a:latin typeface="Courier New"/>
              </a:rPr>
              <a:t>(View v) {</a:t>
            </a:r>
          </a:p>
          <a:p>
            <a:pPr lvl="3" defTabSz="365760" fontAlgn="auto">
              <a:spcBef>
                <a:spcPts val="0"/>
              </a:spcBef>
              <a:spcAft>
                <a:spcPts val="0"/>
              </a:spcAft>
              <a:defRPr/>
            </a:pPr>
            <a:r>
              <a:rPr lang="en-US" sz="1200" dirty="0">
                <a:solidFill>
                  <a:srgbClr val="000000"/>
                </a:solidFill>
                <a:latin typeface="Courier New"/>
              </a:rPr>
              <a:t>Editable txt = </a:t>
            </a:r>
            <a:r>
              <a:rPr lang="en-US" sz="1200" dirty="0">
                <a:solidFill>
                  <a:srgbClr val="0000C0"/>
                </a:solidFill>
                <a:latin typeface="Courier New"/>
              </a:rPr>
              <a:t>txtBox1</a:t>
            </a:r>
            <a:r>
              <a:rPr lang="en-US" sz="1200" dirty="0">
                <a:solidFill>
                  <a:srgbClr val="000000"/>
                </a:solidFill>
                <a:latin typeface="Courier New"/>
              </a:rPr>
              <a:t>.getText();</a:t>
            </a:r>
          </a:p>
          <a:p>
            <a:pPr lvl="3" defTabSz="365760" fontAlgn="auto">
              <a:spcBef>
                <a:spcPts val="0"/>
              </a:spcBef>
              <a:spcAft>
                <a:spcPts val="0"/>
              </a:spcAft>
              <a:defRPr/>
            </a:pPr>
            <a:r>
              <a:rPr lang="en-US" sz="1200" dirty="0" err="1">
                <a:solidFill>
                  <a:srgbClr val="000000"/>
                </a:solidFill>
                <a:latin typeface="Courier New"/>
              </a:rPr>
              <a:t>Toast.</a:t>
            </a:r>
            <a:r>
              <a:rPr lang="en-US" sz="1200" i="1" dirty="0" err="1">
                <a:solidFill>
                  <a:srgbClr val="000000"/>
                </a:solidFill>
                <a:latin typeface="Courier New"/>
              </a:rPr>
              <a:t>makeText</a:t>
            </a:r>
            <a:r>
              <a:rPr lang="en-US" sz="1200" i="1" dirty="0">
                <a:solidFill>
                  <a:srgbClr val="000000"/>
                </a:solidFill>
                <a:latin typeface="Courier New"/>
              </a:rPr>
              <a:t>(</a:t>
            </a:r>
            <a:r>
              <a:rPr lang="en-US" sz="1200" i="1" dirty="0" err="1">
                <a:solidFill>
                  <a:srgbClr val="000000"/>
                </a:solidFill>
                <a:latin typeface="Courier New"/>
              </a:rPr>
              <a:t>getBaseContext</a:t>
            </a:r>
            <a:r>
              <a:rPr lang="en-US" sz="1200" i="1" dirty="0">
                <a:solidFill>
                  <a:srgbClr val="000000"/>
                </a:solidFill>
                <a:latin typeface="Courier New"/>
              </a:rPr>
              <a:t>(), </a:t>
            </a:r>
            <a:r>
              <a:rPr lang="en-US" sz="1200" dirty="0">
                <a:solidFill>
                  <a:srgbClr val="2A00FF"/>
                </a:solidFill>
                <a:latin typeface="Courier New"/>
              </a:rPr>
              <a:t>"You said &gt;&gt; "</a:t>
            </a:r>
            <a:r>
              <a:rPr lang="en-US" sz="1200" dirty="0">
                <a:solidFill>
                  <a:srgbClr val="000000"/>
                </a:solidFill>
                <a:latin typeface="Courier New"/>
              </a:rPr>
              <a:t> + txt, 1).show();</a:t>
            </a:r>
          </a:p>
          <a:p>
            <a:pPr lvl="2" defTabSz="365760" fontAlgn="auto">
              <a:spcBef>
                <a:spcPts val="0"/>
              </a:spcBef>
              <a:spcAft>
                <a:spcPts val="0"/>
              </a:spcAft>
              <a:defRPr/>
            </a:pPr>
            <a:r>
              <a:rPr lang="en-US" sz="1200" dirty="0">
                <a:solidFill>
                  <a:srgbClr val="000000"/>
                </a:solidFill>
                <a:latin typeface="Courier New"/>
              </a:rPr>
              <a:t>}</a:t>
            </a:r>
            <a:r>
              <a:rPr lang="en-US" sz="1200" dirty="0">
                <a:solidFill>
                  <a:srgbClr val="004000"/>
                </a:solidFill>
                <a:latin typeface="Courier New"/>
              </a:rPr>
              <a:t>//</a:t>
            </a:r>
            <a:r>
              <a:rPr lang="en-US" sz="1200" dirty="0" err="1">
                <a:solidFill>
                  <a:srgbClr val="004000"/>
                </a:solidFill>
                <a:latin typeface="Courier New"/>
              </a:rPr>
              <a:t>onClick</a:t>
            </a:r>
            <a:r>
              <a:rPr lang="en-US" sz="1200" dirty="0">
                <a:solidFill>
                  <a:srgbClr val="004000"/>
                </a:solidFill>
                <a:latin typeface="Courier New"/>
              </a:rPr>
              <a:t> </a:t>
            </a:r>
          </a:p>
          <a:p>
            <a:pPr lvl="2" defTabSz="365760" fontAlgn="auto">
              <a:spcBef>
                <a:spcPts val="0"/>
              </a:spcBef>
              <a:spcAft>
                <a:spcPts val="0"/>
              </a:spcAft>
              <a:defRPr/>
            </a:pPr>
            <a:r>
              <a:rPr lang="en-US" sz="1200" dirty="0">
                <a:solidFill>
                  <a:srgbClr val="004000"/>
                </a:solidFill>
                <a:latin typeface="Courier New"/>
              </a:rPr>
              <a:t>       </a:t>
            </a:r>
          </a:p>
          <a:p>
            <a:pPr lvl="1" defTabSz="365760" fontAlgn="auto">
              <a:spcBef>
                <a:spcPts val="0"/>
              </a:spcBef>
              <a:spcAft>
                <a:spcPts val="0"/>
              </a:spcAft>
              <a:defRPr/>
            </a:pPr>
            <a:r>
              <a:rPr lang="en-US" sz="1200" dirty="0">
                <a:solidFill>
                  <a:srgbClr val="004000"/>
                </a:solidFill>
                <a:latin typeface="Courier New"/>
              </a:rPr>
              <a:t>   </a:t>
            </a:r>
            <a:r>
              <a:rPr lang="en-US" sz="1200" dirty="0">
                <a:solidFill>
                  <a:srgbClr val="000000"/>
                </a:solidFill>
                <a:latin typeface="Courier New"/>
              </a:rPr>
              <a:t>});</a:t>
            </a:r>
            <a:r>
              <a:rPr lang="en-US" sz="1200" dirty="0">
                <a:solidFill>
                  <a:srgbClr val="004000"/>
                </a:solidFill>
                <a:latin typeface="Courier New"/>
              </a:rPr>
              <a:t>//</a:t>
            </a:r>
            <a:r>
              <a:rPr lang="en-US" sz="1200" dirty="0" err="1">
                <a:solidFill>
                  <a:srgbClr val="004000"/>
                </a:solidFill>
                <a:latin typeface="Courier New"/>
              </a:rPr>
              <a:t>setOnClickListener</a:t>
            </a:r>
            <a:endParaRPr lang="en-US" sz="1200" dirty="0">
              <a:solidFill>
                <a:srgbClr val="004000"/>
              </a:solidFill>
              <a:latin typeface="Courier New"/>
            </a:endParaRP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a:solidFill>
                  <a:srgbClr val="004000"/>
                </a:solidFill>
                <a:latin typeface="Courier New"/>
              </a:rPr>
              <a:t>//</a:t>
            </a:r>
            <a:r>
              <a:rPr lang="en-US" sz="1200" dirty="0" err="1">
                <a:solidFill>
                  <a:srgbClr val="004000"/>
                </a:solidFill>
                <a:latin typeface="Courier New"/>
              </a:rPr>
              <a:t>onCreate</a:t>
            </a:r>
            <a:endParaRPr lang="en-US" sz="1200" dirty="0">
              <a:solidFill>
                <a:srgbClr val="004000"/>
              </a:solidFill>
              <a:latin typeface="Courier New"/>
            </a:endParaRPr>
          </a:p>
        </p:txBody>
      </p:sp>
      <p:sp>
        <p:nvSpPr>
          <p:cNvPr id="9" name="Left Arrow 8"/>
          <p:cNvSpPr/>
          <p:nvPr/>
        </p:nvSpPr>
        <p:spPr>
          <a:xfrm>
            <a:off x="4114800" y="1600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0004DDE-ECA1-4F75-B9C1-A1400C78EFEF}" type="slidenum">
              <a:rPr lang="en-US"/>
              <a:pPr>
                <a:defRPr/>
              </a:pPr>
              <a:t>28</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740DA8A-0006-4D98-8514-EA3F8A2B02EF}"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B9632BA-8745-4394-AF59-7F90F9F7F894}"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pic>
        <p:nvPicPr>
          <p:cNvPr id="41989"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1990"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Example2. Using Handler post(...) Method</a:t>
            </a:r>
            <a:endParaRPr lang="en-US" sz="2000">
              <a:latin typeface="Calibri" pitchFamily="34" charset="0"/>
            </a:endParaRPr>
          </a:p>
        </p:txBody>
      </p:sp>
      <p:sp>
        <p:nvSpPr>
          <p:cNvPr id="8" name="TextBox 7"/>
          <p:cNvSpPr txBox="1"/>
          <p:nvPr/>
        </p:nvSpPr>
        <p:spPr>
          <a:xfrm>
            <a:off x="457200" y="1524000"/>
            <a:ext cx="7772400" cy="5262563"/>
          </a:xfrm>
          <a:prstGeom prst="rect">
            <a:avLst/>
          </a:prstGeom>
          <a:solidFill>
            <a:schemeClr val="bg1">
              <a:lumMod val="95000"/>
            </a:schemeClr>
          </a:solidFill>
          <a:ln>
            <a:solidFill>
              <a:schemeClr val="bg1">
                <a:lumMod val="75000"/>
              </a:schemeClr>
            </a:solidFill>
          </a:ln>
        </p:spPr>
        <p:txBody>
          <a:bodyPr>
            <a:spAutoFit/>
          </a:bodyPr>
          <a:lstStyle/>
          <a:p>
            <a:pPr defTabSz="365760" fontAlgn="auto">
              <a:spcBef>
                <a:spcPts val="0"/>
              </a:spcBef>
              <a:spcAft>
                <a:spcPts val="0"/>
              </a:spcAft>
              <a:defRPr/>
            </a:pPr>
            <a:r>
              <a:rPr lang="en-US" sz="1200" dirty="0">
                <a:solidFill>
                  <a:srgbClr val="000000"/>
                </a:solidFill>
                <a:latin typeface="Courier New"/>
              </a:rPr>
              <a:t>    </a:t>
            </a:r>
            <a:r>
              <a:rPr lang="en-US" sz="1200" dirty="0">
                <a:solidFill>
                  <a:srgbClr val="646464"/>
                </a:solidFill>
                <a:latin typeface="Courier New"/>
              </a:rPr>
              <a:t>@Override</a:t>
            </a:r>
          </a:p>
          <a:p>
            <a:pPr defTabSz="365760" fontAlgn="auto">
              <a:spcBef>
                <a:spcPts val="0"/>
              </a:spcBef>
              <a:spcAft>
                <a:spcPts val="0"/>
              </a:spcAft>
              <a:defRPr/>
            </a:pPr>
            <a:r>
              <a:rPr lang="en-US" sz="1200" b="1" dirty="0">
                <a:solidFill>
                  <a:srgbClr val="7F0055"/>
                </a:solidFill>
                <a:latin typeface="Courier New"/>
              </a:rPr>
              <a:t>	protected</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onStart</a:t>
            </a:r>
            <a:r>
              <a:rPr lang="en-US" sz="1200" b="1" dirty="0">
                <a:solidFill>
                  <a:srgbClr val="000000"/>
                </a:solidFill>
                <a:latin typeface="Courier New"/>
              </a:rPr>
              <a:t>() {</a:t>
            </a:r>
          </a:p>
          <a:p>
            <a:pPr defTabSz="365760" fontAlgn="auto">
              <a:spcBef>
                <a:spcPts val="0"/>
              </a:spcBef>
              <a:spcAft>
                <a:spcPts val="0"/>
              </a:spcAft>
              <a:defRPr/>
            </a:pPr>
            <a:r>
              <a:rPr lang="en-US" sz="1200" b="1" dirty="0">
                <a:solidFill>
                  <a:srgbClr val="7F0055"/>
                </a:solidFill>
                <a:latin typeface="Courier New"/>
              </a:rPr>
              <a:t>	</a:t>
            </a:r>
            <a:r>
              <a:rPr lang="en-US" sz="1200" b="1" dirty="0" err="1">
                <a:solidFill>
                  <a:srgbClr val="7F0055"/>
                </a:solidFill>
                <a:latin typeface="Courier New"/>
              </a:rPr>
              <a:t>super</a:t>
            </a:r>
            <a:r>
              <a:rPr lang="en-US" sz="1200" b="1" dirty="0" err="1">
                <a:solidFill>
                  <a:srgbClr val="000000"/>
                </a:solidFill>
                <a:latin typeface="Courier New"/>
              </a:rPr>
              <a:t>.onStart</a:t>
            </a:r>
            <a:r>
              <a:rPr lang="en-US" sz="1200" b="1" dirty="0">
                <a:solidFill>
                  <a:srgbClr val="000000"/>
                </a:solidFill>
                <a:latin typeface="Courier New"/>
              </a:rPr>
              <a:t>();</a:t>
            </a:r>
          </a:p>
          <a:p>
            <a:pPr lvl="1" defTabSz="365760" fontAlgn="auto">
              <a:spcBef>
                <a:spcPts val="0"/>
              </a:spcBef>
              <a:spcAft>
                <a:spcPts val="0"/>
              </a:spcAft>
              <a:defRPr/>
            </a:pPr>
            <a:r>
              <a:rPr lang="en-US" sz="1200" dirty="0">
                <a:solidFill>
                  <a:srgbClr val="000000"/>
                </a:solidFill>
                <a:latin typeface="Courier New"/>
              </a:rPr>
              <a:t>    </a:t>
            </a:r>
            <a:r>
              <a:rPr lang="en-US" sz="1200" dirty="0">
                <a:solidFill>
                  <a:srgbClr val="004000"/>
                </a:solidFill>
                <a:latin typeface="Courier New"/>
              </a:rPr>
              <a:t>// create background thread were the busy work will be done</a:t>
            </a:r>
          </a:p>
          <a:p>
            <a:pPr lvl="1" defTabSz="365760" fontAlgn="auto">
              <a:spcBef>
                <a:spcPts val="0"/>
              </a:spcBef>
              <a:spcAft>
                <a:spcPts val="0"/>
              </a:spcAft>
              <a:defRPr/>
            </a:pPr>
            <a:r>
              <a:rPr lang="en-US" sz="1200" dirty="0">
                <a:solidFill>
                  <a:srgbClr val="000000"/>
                </a:solidFill>
                <a:latin typeface="Courier New"/>
              </a:rPr>
              <a:t>    Thread myThread1 = </a:t>
            </a:r>
            <a:r>
              <a:rPr lang="en-US" sz="1200" b="1" dirty="0">
                <a:solidFill>
                  <a:srgbClr val="7F0055"/>
                </a:solidFill>
                <a:latin typeface="Courier New"/>
              </a:rPr>
              <a:t>new</a:t>
            </a:r>
            <a:r>
              <a:rPr lang="en-US" sz="1200" b="1" dirty="0">
                <a:solidFill>
                  <a:srgbClr val="000000"/>
                </a:solidFill>
                <a:latin typeface="Courier New"/>
              </a:rPr>
              <a:t> Thread(</a:t>
            </a:r>
            <a:r>
              <a:rPr lang="en-US" sz="1200" b="1" dirty="0" err="1">
                <a:solidFill>
                  <a:srgbClr val="0000C0"/>
                </a:solidFill>
                <a:latin typeface="Courier New"/>
              </a:rPr>
              <a:t>backgroundTask</a:t>
            </a:r>
            <a:r>
              <a:rPr lang="en-US" sz="1200" b="1" dirty="0">
                <a:solidFill>
                  <a:srgbClr val="000000"/>
                </a:solidFill>
                <a:latin typeface="Courier New"/>
              </a:rPr>
              <a:t>, </a:t>
            </a:r>
            <a:r>
              <a:rPr lang="en-US" sz="1200" b="1" dirty="0">
                <a:solidFill>
                  <a:srgbClr val="2A00FF"/>
                </a:solidFill>
                <a:latin typeface="Courier New"/>
              </a:rPr>
              <a:t>"backAlias1"</a:t>
            </a:r>
            <a:r>
              <a:rPr lang="en-US" sz="1200" b="1" dirty="0">
                <a:solidFill>
                  <a:srgbClr val="000000"/>
                </a:solidFill>
                <a:latin typeface="Courier New"/>
              </a:rPr>
              <a:t>  );</a:t>
            </a:r>
          </a:p>
          <a:p>
            <a:pPr lvl="1" defTabSz="365760" fontAlgn="auto">
              <a:spcBef>
                <a:spcPts val="0"/>
              </a:spcBef>
              <a:spcAft>
                <a:spcPts val="0"/>
              </a:spcAft>
              <a:defRPr/>
            </a:pPr>
            <a:r>
              <a:rPr lang="en-US" sz="1200" dirty="0">
                <a:solidFill>
                  <a:srgbClr val="000000"/>
                </a:solidFill>
                <a:latin typeface="Courier New"/>
              </a:rPr>
              <a:t>    myThread1.start();    </a:t>
            </a:r>
          </a:p>
          <a:p>
            <a:pPr lvl="1" defTabSz="365760"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myBar</a:t>
            </a:r>
            <a:r>
              <a:rPr lang="en-US" sz="1200" dirty="0" err="1">
                <a:solidFill>
                  <a:srgbClr val="000000"/>
                </a:solidFill>
                <a:latin typeface="Courier New"/>
              </a:rPr>
              <a:t>.incrementProgressBy</a:t>
            </a:r>
            <a:r>
              <a:rPr lang="en-US" sz="1200" dirty="0">
                <a:solidFill>
                  <a:srgbClr val="000000"/>
                </a:solidFill>
                <a:latin typeface="Courier New"/>
              </a:rPr>
              <a:t>(0);</a:t>
            </a: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endParaRPr lang="en-US" sz="1200" dirty="0">
              <a:latin typeface="Courier New"/>
            </a:endParaRPr>
          </a:p>
          <a:p>
            <a:pPr defTabSz="365760" fontAlgn="auto">
              <a:spcBef>
                <a:spcPts val="0"/>
              </a:spcBef>
              <a:spcAft>
                <a:spcPts val="0"/>
              </a:spcAft>
              <a:defRPr/>
            </a:pPr>
            <a:r>
              <a:rPr lang="en-US" sz="1200" dirty="0">
                <a:solidFill>
                  <a:srgbClr val="004000"/>
                </a:solidFill>
                <a:latin typeface="Courier New"/>
              </a:rPr>
              <a:t>	// this is the foreground "</a:t>
            </a:r>
            <a:r>
              <a:rPr lang="en-US" sz="1200" dirty="0" err="1">
                <a:solidFill>
                  <a:srgbClr val="004000"/>
                </a:solidFill>
                <a:latin typeface="Courier New"/>
              </a:rPr>
              <a:t>Runnable</a:t>
            </a:r>
            <a:r>
              <a:rPr lang="en-US" sz="1200" dirty="0">
                <a:solidFill>
                  <a:srgbClr val="004000"/>
                </a:solidFill>
                <a:latin typeface="Courier New"/>
              </a:rPr>
              <a:t>" object responsible for GUI updates </a:t>
            </a:r>
          </a:p>
          <a:p>
            <a:pPr defTabSz="365760"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private</a:t>
            </a:r>
            <a:r>
              <a:rPr lang="en-US" sz="1200" b="1" dirty="0">
                <a:solidFill>
                  <a:srgbClr val="000000"/>
                </a:solidFill>
                <a:latin typeface="Courier New"/>
              </a:rPr>
              <a:t> </a:t>
            </a:r>
            <a:r>
              <a:rPr lang="en-US" sz="1200" b="1" dirty="0" err="1">
                <a:solidFill>
                  <a:srgbClr val="000000"/>
                </a:solidFill>
                <a:latin typeface="Courier New"/>
              </a:rPr>
              <a:t>Runnable</a:t>
            </a:r>
            <a:r>
              <a:rPr lang="en-US" sz="1200" b="1" dirty="0">
                <a:solidFill>
                  <a:srgbClr val="000000"/>
                </a:solidFill>
                <a:latin typeface="Courier New"/>
              </a:rPr>
              <a:t> </a:t>
            </a:r>
            <a:r>
              <a:rPr lang="en-US" sz="1200" b="1" dirty="0" err="1">
                <a:solidFill>
                  <a:srgbClr val="0000C0"/>
                </a:solidFill>
                <a:latin typeface="Courier New"/>
              </a:rPr>
              <a:t>foregroundTask</a:t>
            </a:r>
            <a:r>
              <a:rPr lang="en-US" sz="1200" b="1"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Runnable</a:t>
            </a:r>
            <a:r>
              <a:rPr lang="en-US" sz="1200" b="1" dirty="0">
                <a:solidFill>
                  <a:srgbClr val="000000"/>
                </a:solidFill>
                <a:latin typeface="Courier New"/>
              </a:rPr>
              <a:t>() {</a:t>
            </a:r>
          </a:p>
          <a:p>
            <a:pPr lvl="1" defTabSz="365760" fontAlgn="auto">
              <a:spcBef>
                <a:spcPts val="0"/>
              </a:spcBef>
              <a:spcAft>
                <a:spcPts val="0"/>
              </a:spcAft>
              <a:defRPr/>
            </a:pPr>
            <a:r>
              <a:rPr lang="en-US" sz="1200" dirty="0">
                <a:solidFill>
                  <a:srgbClr val="646464"/>
                </a:solidFill>
                <a:latin typeface="Courier New"/>
              </a:rPr>
              <a:t>@Override</a:t>
            </a:r>
          </a:p>
          <a:p>
            <a:pPr lvl="1" defTabSz="365760"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run() {</a:t>
            </a:r>
          </a:p>
          <a:p>
            <a:pPr lvl="1" defTabSz="365760"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try</a:t>
            </a:r>
            <a:r>
              <a:rPr lang="en-US" sz="1200" b="1" dirty="0">
                <a:solidFill>
                  <a:srgbClr val="000000"/>
                </a:solidFill>
                <a:latin typeface="Courier New"/>
              </a:rPr>
              <a:t> {</a:t>
            </a:r>
          </a:p>
          <a:p>
            <a:pPr lvl="1" defTabSz="365760" fontAlgn="auto">
              <a:spcBef>
                <a:spcPts val="0"/>
              </a:spcBef>
              <a:spcAft>
                <a:spcPts val="0"/>
              </a:spcAft>
              <a:defRPr/>
            </a:pPr>
            <a:r>
              <a:rPr lang="en-US" sz="1200" b="1" dirty="0">
                <a:solidFill>
                  <a:srgbClr val="7F0055"/>
                </a:solidFill>
                <a:latin typeface="Courier New"/>
              </a:rPr>
              <a:t>		</a:t>
            </a:r>
            <a:r>
              <a:rPr lang="en-US" sz="1200" b="1" dirty="0" err="1">
                <a:solidFill>
                  <a:srgbClr val="7F0055"/>
                </a:solidFill>
                <a:latin typeface="Courier New"/>
              </a:rPr>
              <a:t>int</a:t>
            </a:r>
            <a:r>
              <a:rPr lang="en-US" sz="1200" b="1" dirty="0">
                <a:solidFill>
                  <a:srgbClr val="000000"/>
                </a:solidFill>
                <a:latin typeface="Courier New"/>
              </a:rPr>
              <a:t> </a:t>
            </a:r>
            <a:r>
              <a:rPr lang="en-US" sz="1200" b="1" dirty="0" err="1">
                <a:solidFill>
                  <a:srgbClr val="000000"/>
                </a:solidFill>
                <a:latin typeface="Courier New"/>
              </a:rPr>
              <a:t>progressStep</a:t>
            </a:r>
            <a:r>
              <a:rPr lang="en-US" sz="1200" b="1" dirty="0">
                <a:solidFill>
                  <a:srgbClr val="000000"/>
                </a:solidFill>
                <a:latin typeface="Courier New"/>
              </a:rPr>
              <a:t> = 5;</a:t>
            </a:r>
          </a:p>
          <a:p>
            <a:pPr lvl="1" defTabSz="365760"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lblTopCaption</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0000C0"/>
                </a:solidFill>
                <a:latin typeface="Courier New"/>
              </a:rPr>
              <a:t>PATIENCE</a:t>
            </a:r>
            <a:r>
              <a:rPr lang="en-US" sz="1200" dirty="0">
                <a:solidFill>
                  <a:srgbClr val="000000"/>
                </a:solidFill>
                <a:latin typeface="Courier New"/>
              </a:rPr>
              <a:t> + </a:t>
            </a:r>
            <a:r>
              <a:rPr lang="en-US" sz="1200" dirty="0">
                <a:solidFill>
                  <a:srgbClr val="2A00FF"/>
                </a:solidFill>
                <a:latin typeface="Courier New"/>
              </a:rPr>
              <a:t>"\</a:t>
            </a:r>
            <a:r>
              <a:rPr lang="en-US" sz="1200" dirty="0" err="1">
                <a:solidFill>
                  <a:srgbClr val="2A00FF"/>
                </a:solidFill>
                <a:latin typeface="Courier New"/>
              </a:rPr>
              <a:t>nTotal</a:t>
            </a:r>
            <a:r>
              <a:rPr lang="en-US" sz="1200" dirty="0">
                <a:solidFill>
                  <a:srgbClr val="2A00FF"/>
                </a:solidFill>
                <a:latin typeface="Courier New"/>
              </a:rPr>
              <a:t> sec. so far: "</a:t>
            </a:r>
            <a:r>
              <a:rPr lang="en-US" sz="1200" dirty="0">
                <a:solidFill>
                  <a:srgbClr val="000000"/>
                </a:solidFill>
                <a:latin typeface="Courier New"/>
              </a:rPr>
              <a:t> + </a:t>
            </a:r>
          </a:p>
          <a:p>
            <a:pPr lvl="1" defTabSz="365760"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System.</a:t>
            </a:r>
            <a:r>
              <a:rPr lang="en-US" sz="1200" i="1" dirty="0" err="1">
                <a:solidFill>
                  <a:srgbClr val="000000"/>
                </a:solidFill>
                <a:latin typeface="Courier New"/>
              </a:rPr>
              <a:t>currentTimeMillis</a:t>
            </a:r>
            <a:r>
              <a:rPr lang="en-US" sz="1200" i="1" dirty="0">
                <a:solidFill>
                  <a:srgbClr val="000000"/>
                </a:solidFill>
                <a:latin typeface="Courier New"/>
              </a:rPr>
              <a:t>() </a:t>
            </a:r>
            <a:r>
              <a:rPr lang="en-US" sz="1200" dirty="0">
                <a:solidFill>
                  <a:srgbClr val="000000"/>
                </a:solidFill>
                <a:latin typeface="Courier New"/>
              </a:rPr>
              <a:t>- </a:t>
            </a:r>
            <a:r>
              <a:rPr lang="en-US" sz="1200" dirty="0" err="1">
                <a:solidFill>
                  <a:srgbClr val="0000C0"/>
                </a:solidFill>
                <a:latin typeface="Courier New"/>
              </a:rPr>
              <a:t>startingMills</a:t>
            </a:r>
            <a:r>
              <a:rPr lang="en-US" sz="1200" dirty="0">
                <a:solidFill>
                  <a:srgbClr val="000000"/>
                </a:solidFill>
                <a:latin typeface="Courier New"/>
              </a:rPr>
              <a:t>) / 1000 );</a:t>
            </a:r>
            <a:endParaRPr lang="en-US" sz="1200" dirty="0">
              <a:latin typeface="Courier New"/>
            </a:endParaRPr>
          </a:p>
          <a:p>
            <a:pPr lvl="1" defTabSz="365760"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myBar</a:t>
            </a:r>
            <a:r>
              <a:rPr lang="en-US" sz="1200" dirty="0" err="1">
                <a:solidFill>
                  <a:srgbClr val="000000"/>
                </a:solidFill>
                <a:latin typeface="Courier New"/>
              </a:rPr>
              <a:t>.incrementProgressBy</a:t>
            </a:r>
            <a:r>
              <a:rPr lang="en-US" sz="1200" dirty="0">
                <a:solidFill>
                  <a:srgbClr val="000000"/>
                </a:solidFill>
                <a:latin typeface="Courier New"/>
              </a:rPr>
              <a:t>(</a:t>
            </a:r>
            <a:r>
              <a:rPr lang="en-US" sz="1200" dirty="0" err="1">
                <a:solidFill>
                  <a:srgbClr val="000000"/>
                </a:solidFill>
                <a:latin typeface="Courier New"/>
              </a:rPr>
              <a:t>progressStep</a:t>
            </a:r>
            <a:r>
              <a:rPr lang="en-US" sz="1200" dirty="0">
                <a:solidFill>
                  <a:srgbClr val="000000"/>
                </a:solidFill>
                <a:latin typeface="Courier New"/>
              </a:rPr>
              <a:t>);</a:t>
            </a:r>
            <a:endParaRPr lang="en-US" sz="1200" dirty="0">
              <a:latin typeface="Courier New"/>
            </a:endParaRPr>
          </a:p>
          <a:p>
            <a:pPr lvl="1" defTabSz="365760"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accum</a:t>
            </a:r>
            <a:r>
              <a:rPr lang="en-US" sz="1200" dirty="0">
                <a:solidFill>
                  <a:srgbClr val="000000"/>
                </a:solidFill>
                <a:latin typeface="Courier New"/>
              </a:rPr>
              <a:t> += </a:t>
            </a:r>
            <a:r>
              <a:rPr lang="en-US" sz="1200" dirty="0" err="1">
                <a:solidFill>
                  <a:srgbClr val="000000"/>
                </a:solidFill>
                <a:latin typeface="Courier New"/>
              </a:rPr>
              <a:t>progressStep</a:t>
            </a:r>
            <a:r>
              <a:rPr lang="en-US" sz="1200" dirty="0">
                <a:solidFill>
                  <a:srgbClr val="000000"/>
                </a:solidFill>
                <a:latin typeface="Courier New"/>
              </a:rPr>
              <a:t>;</a:t>
            </a:r>
          </a:p>
          <a:p>
            <a:pPr lvl="1" defTabSz="365760" fontAlgn="auto">
              <a:spcBef>
                <a:spcPts val="0"/>
              </a:spcBef>
              <a:spcAft>
                <a:spcPts val="0"/>
              </a:spcAft>
              <a:defRPr/>
            </a:pPr>
            <a:r>
              <a:rPr lang="en-US" sz="1200" b="1" dirty="0">
                <a:solidFill>
                  <a:srgbClr val="7F0055"/>
                </a:solidFill>
                <a:latin typeface="Courier New"/>
              </a:rPr>
              <a:t>		if</a:t>
            </a:r>
            <a:r>
              <a:rPr lang="en-US" sz="1200" b="1" dirty="0">
                <a:solidFill>
                  <a:srgbClr val="000000"/>
                </a:solidFill>
                <a:latin typeface="Courier New"/>
              </a:rPr>
              <a:t> (</a:t>
            </a:r>
            <a:r>
              <a:rPr lang="en-US" sz="1200" b="1" dirty="0" err="1">
                <a:solidFill>
                  <a:srgbClr val="0000C0"/>
                </a:solidFill>
                <a:latin typeface="Courier New"/>
              </a:rPr>
              <a:t>accum</a:t>
            </a:r>
            <a:r>
              <a:rPr lang="en-US" sz="1200" b="1" dirty="0">
                <a:solidFill>
                  <a:srgbClr val="000000"/>
                </a:solidFill>
                <a:latin typeface="Courier New"/>
              </a:rPr>
              <a:t> &gt;= </a:t>
            </a:r>
            <a:r>
              <a:rPr lang="en-US" sz="1200" b="1" dirty="0" err="1">
                <a:solidFill>
                  <a:srgbClr val="0000C0"/>
                </a:solidFill>
                <a:latin typeface="Courier New"/>
              </a:rPr>
              <a:t>myBar</a:t>
            </a:r>
            <a:r>
              <a:rPr lang="en-US" sz="1200" b="1" dirty="0" err="1">
                <a:solidFill>
                  <a:srgbClr val="000000"/>
                </a:solidFill>
                <a:latin typeface="Courier New"/>
              </a:rPr>
              <a:t>.getMax</a:t>
            </a:r>
            <a:r>
              <a:rPr lang="en-US" sz="1200" b="1" dirty="0">
                <a:solidFill>
                  <a:srgbClr val="000000"/>
                </a:solidFill>
                <a:latin typeface="Courier New"/>
              </a:rPr>
              <a:t>()){</a:t>
            </a:r>
          </a:p>
          <a:p>
            <a:pPr lvl="1" defTabSz="365760"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lblTopCaption</a:t>
            </a:r>
            <a:r>
              <a:rPr lang="en-US" sz="1200" dirty="0" err="1">
                <a:solidFill>
                  <a:srgbClr val="000000"/>
                </a:solidFill>
                <a:latin typeface="Courier New"/>
              </a:rPr>
              <a:t>.setText</a:t>
            </a:r>
            <a:r>
              <a:rPr lang="en-US" sz="1200" dirty="0">
                <a:solidFill>
                  <a:srgbClr val="000000"/>
                </a:solidFill>
                <a:latin typeface="Courier New"/>
              </a:rPr>
              <a:t>(</a:t>
            </a:r>
            <a:r>
              <a:rPr lang="en-US" sz="1200" dirty="0">
                <a:solidFill>
                  <a:srgbClr val="2A00FF"/>
                </a:solidFill>
                <a:latin typeface="Courier New"/>
              </a:rPr>
              <a:t>"Background work is OVER!"</a:t>
            </a:r>
            <a:r>
              <a:rPr lang="en-US" sz="1200" dirty="0">
                <a:solidFill>
                  <a:srgbClr val="000000"/>
                </a:solidFill>
                <a:latin typeface="Courier New"/>
              </a:rPr>
              <a:t>);</a:t>
            </a:r>
          </a:p>
          <a:p>
            <a:pPr lvl="1" defTabSz="365760" fontAlgn="auto">
              <a:spcBef>
                <a:spcPts val="0"/>
              </a:spcBef>
              <a:spcAft>
                <a:spcPts val="0"/>
              </a:spcAft>
              <a:defRPr/>
            </a:pPr>
            <a:r>
              <a:rPr lang="en-US" sz="1200" dirty="0">
                <a:solidFill>
                  <a:srgbClr val="0000C0"/>
                </a:solidFill>
                <a:latin typeface="Courier New"/>
              </a:rPr>
              <a:t>			</a:t>
            </a:r>
            <a:r>
              <a:rPr lang="en-US" sz="1200" dirty="0" err="1">
                <a:solidFill>
                  <a:srgbClr val="0000C0"/>
                </a:solidFill>
                <a:latin typeface="Courier New"/>
              </a:rPr>
              <a:t>myBar</a:t>
            </a:r>
            <a:r>
              <a:rPr lang="en-US" sz="1200" dirty="0" err="1">
                <a:solidFill>
                  <a:srgbClr val="000000"/>
                </a:solidFill>
                <a:latin typeface="Courier New"/>
              </a:rPr>
              <a:t>.setVisibility</a:t>
            </a:r>
            <a:r>
              <a:rPr lang="en-US" sz="1200" dirty="0">
                <a:solidFill>
                  <a:srgbClr val="000000"/>
                </a:solidFill>
                <a:latin typeface="Courier New"/>
              </a:rPr>
              <a:t>(</a:t>
            </a:r>
            <a:r>
              <a:rPr lang="en-US" sz="1200" dirty="0" err="1">
                <a:solidFill>
                  <a:srgbClr val="000000"/>
                </a:solidFill>
                <a:latin typeface="Courier New"/>
              </a:rPr>
              <a:t>View.</a:t>
            </a:r>
            <a:r>
              <a:rPr lang="en-US" sz="1200" i="1" dirty="0" err="1">
                <a:solidFill>
                  <a:srgbClr val="0000C0"/>
                </a:solidFill>
                <a:latin typeface="Courier New"/>
              </a:rPr>
              <a:t>INVISIBLE</a:t>
            </a:r>
            <a:r>
              <a:rPr lang="en-US" sz="1200" i="1" dirty="0">
                <a:solidFill>
                  <a:srgbClr val="000000"/>
                </a:solidFill>
                <a:latin typeface="Courier New"/>
              </a:rPr>
              <a:t>);</a:t>
            </a:r>
          </a:p>
          <a:p>
            <a:pPr lvl="1" defTabSz="365760" fontAlgn="auto">
              <a:spcBef>
                <a:spcPts val="0"/>
              </a:spcBef>
              <a:spcAft>
                <a:spcPts val="0"/>
              </a:spcAft>
              <a:defRPr/>
            </a:pPr>
            <a:r>
              <a:rPr lang="en-US" sz="1200" dirty="0">
                <a:solidFill>
                  <a:srgbClr val="000000"/>
                </a:solidFill>
                <a:latin typeface="Courier New"/>
              </a:rPr>
              <a:t>		}</a:t>
            </a:r>
          </a:p>
          <a:p>
            <a:pPr lvl="1" defTabSz="365760" fontAlgn="auto">
              <a:spcBef>
                <a:spcPts val="0"/>
              </a:spcBef>
              <a:spcAft>
                <a:spcPts val="0"/>
              </a:spcAft>
              <a:defRPr/>
            </a:pPr>
            <a:r>
              <a:rPr lang="en-US" sz="1200" dirty="0">
                <a:solidFill>
                  <a:srgbClr val="000000"/>
                </a:solidFill>
                <a:latin typeface="Courier New"/>
              </a:rPr>
              <a:t>	} </a:t>
            </a:r>
            <a:r>
              <a:rPr lang="en-US" sz="1200" b="1" dirty="0">
                <a:solidFill>
                  <a:srgbClr val="7F0055"/>
                </a:solidFill>
                <a:latin typeface="Courier New"/>
              </a:rPr>
              <a:t>catch</a:t>
            </a:r>
            <a:r>
              <a:rPr lang="en-US" sz="1200" b="1" dirty="0">
                <a:solidFill>
                  <a:srgbClr val="000000"/>
                </a:solidFill>
                <a:latin typeface="Courier New"/>
              </a:rPr>
              <a:t> (Exception e) {</a:t>
            </a:r>
          </a:p>
          <a:p>
            <a:pPr lvl="1" defTabSz="365760"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e.printStackTrace</a:t>
            </a:r>
            <a:r>
              <a:rPr lang="en-US" sz="1200" dirty="0">
                <a:solidFill>
                  <a:srgbClr val="000000"/>
                </a:solidFill>
                <a:latin typeface="Courier New"/>
              </a:rPr>
              <a:t>();</a:t>
            </a:r>
          </a:p>
          <a:p>
            <a:pPr lvl="1" defTabSz="365760" fontAlgn="auto">
              <a:spcBef>
                <a:spcPts val="0"/>
              </a:spcBef>
              <a:spcAft>
                <a:spcPts val="0"/>
              </a:spcAft>
              <a:defRPr/>
            </a:pPr>
            <a:r>
              <a:rPr lang="en-US" sz="1200" dirty="0">
                <a:solidFill>
                  <a:srgbClr val="000000"/>
                </a:solidFill>
                <a:latin typeface="Courier New"/>
              </a:rPr>
              <a:t>	}</a:t>
            </a:r>
          </a:p>
          <a:p>
            <a:pPr lvl="1" defTabSz="365760" fontAlgn="auto">
              <a:spcBef>
                <a:spcPts val="0"/>
              </a:spcBef>
              <a:spcAft>
                <a:spcPts val="0"/>
              </a:spcAft>
              <a:defRPr/>
            </a:pPr>
            <a:r>
              <a:rPr lang="en-US" sz="1200" dirty="0">
                <a:solidFill>
                  <a:srgbClr val="000000"/>
                </a:solidFill>
                <a:latin typeface="Courier New"/>
              </a:rPr>
              <a:t>}//run</a:t>
            </a:r>
          </a:p>
          <a:p>
            <a:pPr defTabSz="365760" fontAlgn="auto">
              <a:spcBef>
                <a:spcPts val="0"/>
              </a:spcBef>
              <a:spcAft>
                <a:spcPts val="0"/>
              </a:spcAft>
              <a:defRPr/>
            </a:pPr>
            <a:r>
              <a:rPr lang="en-US" sz="1200" dirty="0">
                <a:solidFill>
                  <a:srgbClr val="000000"/>
                </a:solidFill>
                <a:latin typeface="Courier New"/>
              </a:rPr>
              <a:t>	}; </a:t>
            </a:r>
            <a:r>
              <a:rPr lang="en-US" sz="1200" dirty="0">
                <a:solidFill>
                  <a:srgbClr val="004000"/>
                </a:solidFill>
                <a:latin typeface="Courier New"/>
              </a:rPr>
              <a:t>//</a:t>
            </a:r>
            <a:r>
              <a:rPr lang="en-US" sz="1200" dirty="0" err="1">
                <a:solidFill>
                  <a:srgbClr val="004000"/>
                </a:solidFill>
                <a:latin typeface="Courier New"/>
              </a:rPr>
              <a:t>foregroundTask</a:t>
            </a:r>
            <a:endParaRPr lang="en-US" sz="1200" dirty="0">
              <a:latin typeface="Consolas" pitchFamily="49" charset="0"/>
            </a:endParaRPr>
          </a:p>
        </p:txBody>
      </p:sp>
      <p:sp>
        <p:nvSpPr>
          <p:cNvPr id="10" name="Left Arrow 9"/>
          <p:cNvSpPr/>
          <p:nvPr/>
        </p:nvSpPr>
        <p:spPr>
          <a:xfrm>
            <a:off x="5638800" y="3505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Left Arrow 10"/>
          <p:cNvSpPr/>
          <p:nvPr/>
        </p:nvSpPr>
        <p:spPr>
          <a:xfrm>
            <a:off x="6248400" y="25146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6BD9148-14C5-4079-AECA-E131C0377400}" type="slidenum">
              <a:rPr lang="en-US"/>
              <a:pPr>
                <a:defRPr/>
              </a:pPr>
              <a:t>29</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50D5ADF-3635-4182-A10B-92633D3D6B60}"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92F3A72-E799-4F7D-8CCB-8BC1D0261326}"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pic>
        <p:nvPicPr>
          <p:cNvPr id="43013"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3014"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Example2. Using Handler post(...) Method</a:t>
            </a:r>
            <a:endParaRPr lang="en-US" sz="2000">
              <a:latin typeface="Calibri" pitchFamily="34" charset="0"/>
            </a:endParaRPr>
          </a:p>
        </p:txBody>
      </p:sp>
      <p:sp>
        <p:nvSpPr>
          <p:cNvPr id="8" name="TextBox 7"/>
          <p:cNvSpPr txBox="1"/>
          <p:nvPr/>
        </p:nvSpPr>
        <p:spPr>
          <a:xfrm>
            <a:off x="457200" y="1524000"/>
            <a:ext cx="7772400" cy="4340225"/>
          </a:xfrm>
          <a:prstGeom prst="rect">
            <a:avLst/>
          </a:prstGeom>
          <a:solidFill>
            <a:schemeClr val="bg1">
              <a:lumMod val="95000"/>
            </a:schemeClr>
          </a:solidFill>
          <a:ln>
            <a:solidFill>
              <a:schemeClr val="bg1">
                <a:lumMod val="75000"/>
              </a:schemeClr>
            </a:solidFill>
          </a:ln>
        </p:spPr>
        <p:txBody>
          <a:bodyPr>
            <a:spAutoFit/>
          </a:bodyPr>
          <a:lstStyle/>
          <a:p>
            <a:pPr defTabSz="365760" fontAlgn="auto">
              <a:spcBef>
                <a:spcPts val="0"/>
              </a:spcBef>
              <a:spcAft>
                <a:spcPts val="0"/>
              </a:spcAft>
              <a:defRPr/>
            </a:pPr>
            <a:endParaRPr lang="en-US" sz="1200" dirty="0">
              <a:latin typeface="Courier New"/>
            </a:endParaRPr>
          </a:p>
          <a:p>
            <a:pPr defTabSz="365760" fontAlgn="auto">
              <a:spcBef>
                <a:spcPts val="0"/>
              </a:spcBef>
              <a:spcAft>
                <a:spcPts val="0"/>
              </a:spcAft>
              <a:defRPr/>
            </a:pPr>
            <a:r>
              <a:rPr lang="en-US" sz="1200" dirty="0">
                <a:solidFill>
                  <a:srgbClr val="004000"/>
                </a:solidFill>
                <a:latin typeface="Courier New"/>
              </a:rPr>
              <a:t>	//this is the "</a:t>
            </a:r>
            <a:r>
              <a:rPr lang="en-US" sz="1200" dirty="0" err="1">
                <a:solidFill>
                  <a:srgbClr val="004000"/>
                </a:solidFill>
                <a:latin typeface="Courier New"/>
              </a:rPr>
              <a:t>Runnable</a:t>
            </a:r>
            <a:r>
              <a:rPr lang="en-US" sz="1200" dirty="0">
                <a:solidFill>
                  <a:srgbClr val="004000"/>
                </a:solidFill>
                <a:latin typeface="Courier New"/>
              </a:rPr>
              <a:t>" object that executes the background thread</a:t>
            </a:r>
          </a:p>
          <a:p>
            <a:pPr defTabSz="365760"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private</a:t>
            </a:r>
            <a:r>
              <a:rPr lang="en-US" sz="1200" b="1" dirty="0">
                <a:solidFill>
                  <a:srgbClr val="000000"/>
                </a:solidFill>
                <a:latin typeface="Courier New"/>
              </a:rPr>
              <a:t> </a:t>
            </a:r>
            <a:r>
              <a:rPr lang="en-US" sz="1200" b="1" dirty="0" err="1">
                <a:solidFill>
                  <a:srgbClr val="000000"/>
                </a:solidFill>
                <a:latin typeface="Courier New"/>
              </a:rPr>
              <a:t>Runnable</a:t>
            </a:r>
            <a:r>
              <a:rPr lang="en-US" sz="1200" b="1" dirty="0">
                <a:solidFill>
                  <a:srgbClr val="000000"/>
                </a:solidFill>
                <a:latin typeface="Courier New"/>
              </a:rPr>
              <a:t> </a:t>
            </a:r>
            <a:r>
              <a:rPr lang="en-US" sz="1200" b="1" dirty="0" err="1">
                <a:solidFill>
                  <a:srgbClr val="0000C0"/>
                </a:solidFill>
                <a:latin typeface="Courier New"/>
              </a:rPr>
              <a:t>backgroundTask</a:t>
            </a:r>
            <a:r>
              <a:rPr lang="en-US" sz="1200" b="1" dirty="0">
                <a:solidFill>
                  <a:srgbClr val="000000"/>
                </a:solidFill>
                <a:latin typeface="Courier New"/>
              </a:rPr>
              <a:t> =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Runnable</a:t>
            </a:r>
            <a:r>
              <a:rPr lang="en-US" sz="1200" b="1" dirty="0">
                <a:solidFill>
                  <a:srgbClr val="000000"/>
                </a:solidFill>
                <a:latin typeface="Courier New"/>
              </a:rPr>
              <a:t> () {</a:t>
            </a:r>
          </a:p>
          <a:p>
            <a:pPr lvl="1" defTabSz="365760" fontAlgn="auto">
              <a:spcBef>
                <a:spcPts val="0"/>
              </a:spcBef>
              <a:spcAft>
                <a:spcPts val="0"/>
              </a:spcAft>
              <a:defRPr/>
            </a:pPr>
            <a:r>
              <a:rPr lang="en-US" sz="1200" dirty="0">
                <a:solidFill>
                  <a:srgbClr val="646464"/>
                </a:solidFill>
                <a:latin typeface="Courier New"/>
              </a:rPr>
              <a:t>@Override</a:t>
            </a:r>
          </a:p>
          <a:p>
            <a:pPr lvl="1" defTabSz="365760"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run() {</a:t>
            </a:r>
          </a:p>
          <a:p>
            <a:pPr lvl="1" defTabSz="365760" fontAlgn="auto">
              <a:spcBef>
                <a:spcPts val="0"/>
              </a:spcBef>
              <a:spcAft>
                <a:spcPts val="0"/>
              </a:spcAft>
              <a:defRPr/>
            </a:pPr>
            <a:r>
              <a:rPr lang="en-US" sz="1200" dirty="0">
                <a:solidFill>
                  <a:srgbClr val="000000"/>
                </a:solidFill>
                <a:latin typeface="Courier New"/>
              </a:rPr>
              <a:t>    </a:t>
            </a:r>
            <a:r>
              <a:rPr lang="en-US" sz="1200" dirty="0">
                <a:solidFill>
                  <a:srgbClr val="004000"/>
                </a:solidFill>
                <a:latin typeface="Courier New"/>
              </a:rPr>
              <a:t>//busy work goes here...</a:t>
            </a:r>
          </a:p>
          <a:p>
            <a:pPr lvl="1" defTabSz="365760"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try</a:t>
            </a:r>
            <a:r>
              <a:rPr lang="en-US" sz="1200" b="1" dirty="0">
                <a:solidFill>
                  <a:srgbClr val="000000"/>
                </a:solidFill>
                <a:latin typeface="Courier New"/>
              </a:rPr>
              <a:t> {</a:t>
            </a:r>
          </a:p>
          <a:p>
            <a:pPr lvl="2" defTabSz="365760" fontAlgn="auto">
              <a:spcBef>
                <a:spcPts val="0"/>
              </a:spcBef>
              <a:spcAft>
                <a:spcPts val="0"/>
              </a:spcAft>
              <a:defRPr/>
            </a:pPr>
            <a:r>
              <a:rPr lang="pt-BR" sz="1200" dirty="0">
                <a:solidFill>
                  <a:srgbClr val="000000"/>
                </a:solidFill>
                <a:latin typeface="Courier New"/>
              </a:rPr>
              <a:t>    </a:t>
            </a:r>
            <a:r>
              <a:rPr lang="pt-BR" sz="1200" b="1" dirty="0">
                <a:solidFill>
                  <a:srgbClr val="7F0055"/>
                </a:solidFill>
                <a:latin typeface="Courier New"/>
              </a:rPr>
              <a:t>for</a:t>
            </a:r>
            <a:r>
              <a:rPr lang="pt-BR" sz="1200" b="1" dirty="0">
                <a:solidFill>
                  <a:srgbClr val="000000"/>
                </a:solidFill>
                <a:latin typeface="Courier New"/>
              </a:rPr>
              <a:t> (</a:t>
            </a:r>
            <a:r>
              <a:rPr lang="pt-BR" sz="1200" b="1" dirty="0">
                <a:solidFill>
                  <a:srgbClr val="7F0055"/>
                </a:solidFill>
                <a:latin typeface="Courier New"/>
              </a:rPr>
              <a:t>int</a:t>
            </a:r>
            <a:r>
              <a:rPr lang="pt-BR" sz="1200" b="1" dirty="0">
                <a:solidFill>
                  <a:srgbClr val="000000"/>
                </a:solidFill>
                <a:latin typeface="Courier New"/>
              </a:rPr>
              <a:t> n=0; n &lt; 20; n++) {</a:t>
            </a:r>
          </a:p>
          <a:p>
            <a:pPr lvl="2" defTabSz="365760" fontAlgn="auto">
              <a:spcBef>
                <a:spcPts val="0"/>
              </a:spcBef>
              <a:spcAft>
                <a:spcPts val="0"/>
              </a:spcAft>
              <a:defRPr/>
            </a:pPr>
            <a:r>
              <a:rPr lang="en-US" sz="1200" dirty="0">
                <a:solidFill>
                  <a:srgbClr val="000000"/>
                </a:solidFill>
                <a:latin typeface="Courier New"/>
              </a:rPr>
              <a:t>    	</a:t>
            </a:r>
            <a:r>
              <a:rPr lang="en-US" sz="1200" dirty="0">
                <a:solidFill>
                  <a:srgbClr val="004000"/>
                </a:solidFill>
                <a:latin typeface="Courier New"/>
              </a:rPr>
              <a:t>//this simulates 1 sec. of busy activity</a:t>
            </a:r>
          </a:p>
          <a:p>
            <a:pPr lvl="2" defTabSz="365760" fontAlgn="auto">
              <a:spcBef>
                <a:spcPts val="0"/>
              </a:spcBef>
              <a:spcAft>
                <a:spcPts val="0"/>
              </a:spcAft>
              <a:defRPr/>
            </a:pPr>
            <a:r>
              <a:rPr lang="en-US" sz="1200" dirty="0">
                <a:solidFill>
                  <a:srgbClr val="004000"/>
                </a:solidFill>
                <a:latin typeface="Courier New"/>
              </a:rPr>
              <a:t>		</a:t>
            </a:r>
            <a:r>
              <a:rPr lang="en-US" sz="1200" dirty="0" err="1">
                <a:solidFill>
                  <a:srgbClr val="000000"/>
                </a:solidFill>
                <a:latin typeface="Courier New"/>
              </a:rPr>
              <a:t>Thread.</a:t>
            </a:r>
            <a:r>
              <a:rPr lang="en-US" sz="1200" i="1" dirty="0" err="1">
                <a:solidFill>
                  <a:srgbClr val="000000"/>
                </a:solidFill>
                <a:latin typeface="Courier New"/>
              </a:rPr>
              <a:t>sleep</a:t>
            </a:r>
            <a:r>
              <a:rPr lang="en-US" sz="1200" i="1" dirty="0">
                <a:solidFill>
                  <a:srgbClr val="000000"/>
                </a:solidFill>
                <a:latin typeface="Courier New"/>
              </a:rPr>
              <a:t>(1000);</a:t>
            </a:r>
          </a:p>
          <a:p>
            <a:pPr lvl="2" defTabSz="365760" fontAlgn="auto">
              <a:spcBef>
                <a:spcPts val="0"/>
              </a:spcBef>
              <a:spcAft>
                <a:spcPts val="0"/>
              </a:spcAft>
              <a:defRPr/>
            </a:pPr>
            <a:r>
              <a:rPr lang="en-US" sz="1200" i="1" dirty="0">
                <a:solidFill>
                  <a:srgbClr val="000000"/>
                </a:solidFill>
                <a:latin typeface="Courier New"/>
              </a:rPr>
              <a:t>		</a:t>
            </a:r>
            <a:r>
              <a:rPr lang="en-US" sz="1200" dirty="0">
                <a:solidFill>
                  <a:srgbClr val="004000"/>
                </a:solidFill>
                <a:latin typeface="Courier New"/>
              </a:rPr>
              <a:t>//now talk to the main thread</a:t>
            </a:r>
          </a:p>
          <a:p>
            <a:pPr lvl="2" defTabSz="365760" fontAlgn="auto">
              <a:spcBef>
                <a:spcPts val="0"/>
              </a:spcBef>
              <a:spcAft>
                <a:spcPts val="0"/>
              </a:spcAft>
              <a:defRPr/>
            </a:pPr>
            <a:r>
              <a:rPr lang="en-US" sz="1200" dirty="0">
                <a:solidFill>
                  <a:srgbClr val="004000"/>
                </a:solidFill>
                <a:latin typeface="Courier New"/>
              </a:rPr>
              <a:t>		</a:t>
            </a:r>
            <a:r>
              <a:rPr lang="en-US" sz="1200" dirty="0">
                <a:solidFill>
                  <a:srgbClr val="0000C0"/>
                </a:solidFill>
                <a:latin typeface="Courier New"/>
              </a:rPr>
              <a:t>myHandler</a:t>
            </a:r>
            <a:r>
              <a:rPr lang="en-US" sz="1200" dirty="0">
                <a:solidFill>
                  <a:srgbClr val="000000"/>
                </a:solidFill>
                <a:latin typeface="Courier New"/>
              </a:rPr>
              <a:t>.post(</a:t>
            </a:r>
            <a:r>
              <a:rPr lang="en-US" sz="1200" dirty="0" err="1">
                <a:solidFill>
                  <a:srgbClr val="0000C0"/>
                </a:solidFill>
                <a:latin typeface="Courier New"/>
              </a:rPr>
              <a:t>foregroundTask</a:t>
            </a:r>
            <a:r>
              <a:rPr lang="en-US" sz="1200" dirty="0">
                <a:solidFill>
                  <a:srgbClr val="000000"/>
                </a:solidFill>
                <a:latin typeface="Courier New"/>
              </a:rPr>
              <a:t>);</a:t>
            </a:r>
          </a:p>
          <a:p>
            <a:pPr lvl="2" defTabSz="365760" fontAlgn="auto">
              <a:spcBef>
                <a:spcPts val="0"/>
              </a:spcBef>
              <a:spcAft>
                <a:spcPts val="0"/>
              </a:spcAft>
              <a:defRPr/>
            </a:pPr>
            <a:r>
              <a:rPr lang="en-US" sz="1200" dirty="0">
                <a:solidFill>
                  <a:srgbClr val="000000"/>
                </a:solidFill>
                <a:latin typeface="Courier New"/>
              </a:rPr>
              <a:t>    }    </a:t>
            </a:r>
          </a:p>
          <a:p>
            <a:pPr lvl="1" defTabSz="365760" fontAlgn="auto">
              <a:spcBef>
                <a:spcPts val="0"/>
              </a:spcBef>
              <a:spcAft>
                <a:spcPts val="0"/>
              </a:spcAft>
              <a:defRPr/>
            </a:pPr>
            <a:r>
              <a:rPr lang="en-US" sz="1200" dirty="0">
                <a:solidFill>
                  <a:srgbClr val="000000"/>
                </a:solidFill>
                <a:latin typeface="Courier New"/>
              </a:rPr>
              <a:t>	} </a:t>
            </a:r>
            <a:r>
              <a:rPr lang="en-US" sz="1200" b="1" dirty="0">
                <a:solidFill>
                  <a:srgbClr val="7F0055"/>
                </a:solidFill>
                <a:latin typeface="Courier New"/>
              </a:rPr>
              <a:t>catch</a:t>
            </a:r>
            <a:r>
              <a:rPr lang="en-US" sz="1200" b="1" dirty="0">
                <a:solidFill>
                  <a:srgbClr val="000000"/>
                </a:solidFill>
                <a:latin typeface="Courier New"/>
              </a:rPr>
              <a:t> (</a:t>
            </a:r>
            <a:r>
              <a:rPr lang="en-US" sz="1200" b="1" dirty="0" err="1">
                <a:solidFill>
                  <a:srgbClr val="000000"/>
                </a:solidFill>
                <a:latin typeface="Courier New"/>
              </a:rPr>
              <a:t>InterruptedException</a:t>
            </a:r>
            <a:r>
              <a:rPr lang="en-US" sz="1200" b="1" dirty="0">
                <a:solidFill>
                  <a:srgbClr val="000000"/>
                </a:solidFill>
                <a:latin typeface="Courier New"/>
              </a:rPr>
              <a:t> e) {</a:t>
            </a:r>
          </a:p>
          <a:p>
            <a:pPr lvl="1" defTabSz="365760"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Log.e</a:t>
            </a:r>
            <a:r>
              <a:rPr lang="en-US" sz="1200" dirty="0">
                <a:solidFill>
                  <a:srgbClr val="000000"/>
                </a:solidFill>
                <a:latin typeface="Courier New"/>
              </a:rPr>
              <a:t>(</a:t>
            </a:r>
            <a:r>
              <a:rPr lang="en-US" sz="1200" dirty="0">
                <a:solidFill>
                  <a:srgbClr val="004000"/>
                </a:solidFill>
                <a:latin typeface="Courier New"/>
              </a:rPr>
              <a:t>"</a:t>
            </a:r>
            <a:r>
              <a:rPr lang="en-US" sz="1200" dirty="0">
                <a:solidFill>
                  <a:srgbClr val="000000"/>
                </a:solidFill>
                <a:latin typeface="Courier New"/>
              </a:rPr>
              <a:t>&lt;&lt;ERROR&gt;&gt;</a:t>
            </a:r>
            <a:r>
              <a:rPr lang="en-US" sz="1200" dirty="0">
                <a:solidFill>
                  <a:srgbClr val="004000"/>
                </a:solidFill>
                <a:latin typeface="Courier New"/>
              </a:rPr>
              <a:t>"</a:t>
            </a:r>
            <a:r>
              <a:rPr lang="en-US" sz="1200" dirty="0">
                <a:solidFill>
                  <a:srgbClr val="000000"/>
                </a:solidFill>
                <a:latin typeface="Courier New"/>
              </a:rPr>
              <a:t>, </a:t>
            </a:r>
            <a:r>
              <a:rPr lang="en-US" sz="1200" dirty="0" err="1">
                <a:solidFill>
                  <a:srgbClr val="000000"/>
                </a:solidFill>
                <a:latin typeface="Courier New"/>
              </a:rPr>
              <a:t>e.getMessage</a:t>
            </a:r>
            <a:r>
              <a:rPr lang="en-US" sz="1200" dirty="0">
                <a:solidFill>
                  <a:srgbClr val="000000"/>
                </a:solidFill>
                <a:latin typeface="Courier New"/>
              </a:rPr>
              <a:t>() );</a:t>
            </a:r>
          </a:p>
          <a:p>
            <a:pPr lvl="1" defTabSz="365760" fontAlgn="auto">
              <a:spcBef>
                <a:spcPts val="0"/>
              </a:spcBef>
              <a:spcAft>
                <a:spcPts val="0"/>
              </a:spcAft>
              <a:defRPr/>
            </a:pPr>
            <a:r>
              <a:rPr lang="en-US" sz="1200" dirty="0">
                <a:solidFill>
                  <a:srgbClr val="000000"/>
                </a:solidFill>
                <a:latin typeface="Courier New"/>
              </a:rPr>
              <a:t>	}    </a:t>
            </a:r>
            <a:endParaRPr lang="en-US" sz="1200" dirty="0">
              <a:latin typeface="Courier New"/>
            </a:endParaRPr>
          </a:p>
          <a:p>
            <a:pPr lvl="1" defTabSz="365760" fontAlgn="auto">
              <a:spcBef>
                <a:spcPts val="0"/>
              </a:spcBef>
              <a:spcAft>
                <a:spcPts val="0"/>
              </a:spcAft>
              <a:defRPr/>
            </a:pPr>
            <a:r>
              <a:rPr lang="en-US" sz="1200" dirty="0">
                <a:solidFill>
                  <a:srgbClr val="000000"/>
                </a:solidFill>
                <a:latin typeface="Courier New"/>
              </a:rPr>
              <a:t>}</a:t>
            </a:r>
            <a:r>
              <a:rPr lang="en-US" sz="1200" dirty="0">
                <a:solidFill>
                  <a:srgbClr val="004000"/>
                </a:solidFill>
                <a:latin typeface="Courier New"/>
              </a:rPr>
              <a:t>//run </a:t>
            </a:r>
          </a:p>
          <a:p>
            <a:pPr lvl="1" defTabSz="365760" fontAlgn="auto">
              <a:spcBef>
                <a:spcPts val="0"/>
              </a:spcBef>
              <a:spcAft>
                <a:spcPts val="0"/>
              </a:spcAft>
              <a:defRPr/>
            </a:pPr>
            <a:r>
              <a:rPr lang="en-US" sz="1200" dirty="0">
                <a:solidFill>
                  <a:srgbClr val="004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r>
              <a:rPr lang="en-US" sz="1200" dirty="0">
                <a:solidFill>
                  <a:srgbClr val="004000"/>
                </a:solidFill>
                <a:latin typeface="Courier New"/>
              </a:rPr>
              <a:t>//</a:t>
            </a:r>
            <a:r>
              <a:rPr lang="en-US" sz="1200" dirty="0" err="1">
                <a:solidFill>
                  <a:srgbClr val="004000"/>
                </a:solidFill>
                <a:latin typeface="Courier New"/>
              </a:rPr>
              <a:t>backgroundTask</a:t>
            </a:r>
            <a:endParaRPr lang="en-US" sz="1200" dirty="0">
              <a:solidFill>
                <a:srgbClr val="004000"/>
              </a:solidFill>
              <a:latin typeface="Courier New"/>
            </a:endParaRP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   </a:t>
            </a:r>
          </a:p>
          <a:p>
            <a:pPr defTabSz="365760" fontAlgn="auto">
              <a:spcBef>
                <a:spcPts val="0"/>
              </a:spcBef>
              <a:spcAft>
                <a:spcPts val="0"/>
              </a:spcAft>
              <a:defRPr/>
            </a:pPr>
            <a:r>
              <a:rPr lang="en-US" sz="1200" dirty="0">
                <a:solidFill>
                  <a:srgbClr val="000000"/>
                </a:solidFill>
                <a:latin typeface="Courier New"/>
              </a:rPr>
              <a:t>}</a:t>
            </a:r>
            <a:r>
              <a:rPr lang="en-US" sz="1200" dirty="0">
                <a:solidFill>
                  <a:srgbClr val="004000"/>
                </a:solidFill>
                <a:latin typeface="Courier New"/>
              </a:rPr>
              <a:t>//</a:t>
            </a:r>
            <a:r>
              <a:rPr lang="en-US" sz="1200" dirty="0" err="1">
                <a:solidFill>
                  <a:srgbClr val="004000"/>
                </a:solidFill>
                <a:latin typeface="Courier New"/>
              </a:rPr>
              <a:t>ThreadsPosting</a:t>
            </a:r>
            <a:endParaRPr lang="en-US" sz="1200" dirty="0">
              <a:solidFill>
                <a:srgbClr val="004000"/>
              </a:solidFill>
              <a:latin typeface="Courier New"/>
            </a:endParaRPr>
          </a:p>
          <a:p>
            <a:pPr defTabSz="365760" fontAlgn="auto">
              <a:spcBef>
                <a:spcPts val="0"/>
              </a:spcBef>
              <a:spcAft>
                <a:spcPts val="0"/>
              </a:spcAft>
              <a:defRPr/>
            </a:pPr>
            <a:endParaRPr lang="en-US" sz="1200" dirty="0">
              <a:latin typeface="Consolas" pitchFamily="49" charset="0"/>
            </a:endParaRPr>
          </a:p>
        </p:txBody>
      </p:sp>
      <p:sp>
        <p:nvSpPr>
          <p:cNvPr id="9" name="Left Arrow 8"/>
          <p:cNvSpPr/>
          <p:nvPr/>
        </p:nvSpPr>
        <p:spPr>
          <a:xfrm>
            <a:off x="5105400" y="3352800"/>
            <a:ext cx="9906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2F34D9A-2A02-4D54-9CD5-8009E36D9C03}" type="slidenum">
              <a:rPr lang="en-US"/>
              <a:pPr>
                <a:defRPr/>
              </a:pPr>
              <a:t>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382C38F-0033-4719-A680-3E63AC7F9078}"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pic>
        <p:nvPicPr>
          <p:cNvPr id="1638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638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800" b="1">
                <a:solidFill>
                  <a:srgbClr val="0070C0"/>
                </a:solidFill>
                <a:latin typeface="Calibri" pitchFamily="34" charset="0"/>
              </a:rPr>
              <a:t>Threads  </a:t>
            </a:r>
            <a:r>
              <a:rPr lang="en-US" sz="1000">
                <a:latin typeface="Calibri" pitchFamily="34" charset="0"/>
                <a:hlinkClick r:id="rId3"/>
              </a:rPr>
              <a:t>http://developer.android.com/reference/java/lang/Thread.html</a:t>
            </a:r>
            <a:endParaRPr lang="de-DE" sz="2800" b="1">
              <a:solidFill>
                <a:srgbClr val="0070C0"/>
              </a:solidFill>
              <a:latin typeface="Calibri" pitchFamily="34" charset="0"/>
            </a:endParaRPr>
          </a:p>
          <a:p>
            <a:endParaRPr lang="en-US" sz="2000">
              <a:latin typeface="Calibri" pitchFamily="34" charset="0"/>
            </a:endParaRPr>
          </a:p>
          <a:p>
            <a:r>
              <a:rPr lang="en-US" sz="2000">
                <a:latin typeface="Calibri" pitchFamily="34" charset="0"/>
              </a:rPr>
              <a:t>Các thread trong cùng một máy ảo tương tác và đồng bộ hóa với nhau qua việc sử dụng các đối tượng dùng chung (</a:t>
            </a:r>
            <a:r>
              <a:rPr lang="en-US" sz="2000" b="1">
                <a:latin typeface="Calibri" pitchFamily="34" charset="0"/>
              </a:rPr>
              <a:t>shared objects) </a:t>
            </a:r>
            <a:r>
              <a:rPr lang="en-US" sz="2000">
                <a:latin typeface="Calibri" pitchFamily="34" charset="0"/>
              </a:rPr>
              <a:t>và các </a:t>
            </a:r>
            <a:r>
              <a:rPr lang="en-US" sz="2000" b="1">
                <a:latin typeface="Calibri" pitchFamily="34" charset="0"/>
              </a:rPr>
              <a:t>monitor</a:t>
            </a:r>
            <a:r>
              <a:rPr lang="en-US" sz="2000">
                <a:latin typeface="Calibri" pitchFamily="34" charset="0"/>
              </a:rPr>
              <a:t> (module kiểm soát việc dùng chung) gắn với các đối tượng này. </a:t>
            </a:r>
          </a:p>
          <a:p>
            <a:endParaRPr lang="en-US" sz="2000">
              <a:latin typeface="Calibri" pitchFamily="34" charset="0"/>
            </a:endParaRPr>
          </a:p>
          <a:p>
            <a:r>
              <a:rPr lang="en-US" sz="2000">
                <a:latin typeface="Calibri" pitchFamily="34" charset="0"/>
              </a:rPr>
              <a:t>Có hai cách chính để chạy một thread từ trong mã ứng dụng. </a:t>
            </a:r>
          </a:p>
          <a:p>
            <a:pPr lvl="1"/>
            <a:endParaRPr lang="en-US" sz="2000">
              <a:latin typeface="Calibri" pitchFamily="34" charset="0"/>
            </a:endParaRPr>
          </a:p>
          <a:p>
            <a:pPr lvl="1">
              <a:buFont typeface="Calibri" pitchFamily="34" charset="0"/>
              <a:buAutoNum type="arabicPeriod"/>
            </a:pPr>
            <a:r>
              <a:rPr lang="en-US" sz="2000">
                <a:latin typeface="Calibri" pitchFamily="34" charset="0"/>
              </a:rPr>
              <a:t> Tạo một lớp mới extend lớp Thread và override phương thức </a:t>
            </a:r>
            <a:r>
              <a:rPr lang="en-US" sz="2000" b="1">
                <a:solidFill>
                  <a:srgbClr val="C00000"/>
                </a:solidFill>
                <a:latin typeface="Calibri" pitchFamily="34" charset="0"/>
              </a:rPr>
              <a:t>run()</a:t>
            </a:r>
            <a:r>
              <a:rPr lang="en-US" sz="2000">
                <a:latin typeface="Calibri" pitchFamily="34" charset="0"/>
              </a:rPr>
              <a:t>. </a:t>
            </a:r>
          </a:p>
          <a:p>
            <a:pPr marL="1371600" lvl="2" indent="-457200">
              <a:buFont typeface="Calibri" pitchFamily="34" charset="0"/>
              <a:buAutoNum type="arabicPeriod"/>
            </a:pPr>
            <a:endParaRPr lang="en-US" sz="2000">
              <a:latin typeface="Calibri" pitchFamily="34" charset="0"/>
            </a:endParaRPr>
          </a:p>
          <a:p>
            <a:pPr lvl="1">
              <a:buFont typeface="Calibri" pitchFamily="34" charset="0"/>
              <a:buAutoNum type="arabicPeriod"/>
            </a:pPr>
            <a:r>
              <a:rPr lang="en-US" sz="2000">
                <a:latin typeface="Calibri" pitchFamily="34" charset="0"/>
              </a:rPr>
              <a:t> Tạo một instant mới của lớp Thread với một đối tượng </a:t>
            </a:r>
            <a:r>
              <a:rPr lang="en-US" sz="2000" b="1">
                <a:solidFill>
                  <a:srgbClr val="C00000"/>
                </a:solidFill>
                <a:latin typeface="Calibri" pitchFamily="34" charset="0"/>
              </a:rPr>
              <a:t>Runnable</a:t>
            </a:r>
            <a:r>
              <a:rPr lang="en-US" sz="2000">
                <a:latin typeface="Calibri" pitchFamily="34" charset="0"/>
              </a:rPr>
              <a:t> . </a:t>
            </a:r>
          </a:p>
          <a:p>
            <a:pPr>
              <a:buFont typeface="Calibri" pitchFamily="34" charset="0"/>
              <a:buAutoNum type="arabicPeriod"/>
            </a:pPr>
            <a:endParaRPr lang="en-US" sz="2000">
              <a:latin typeface="Calibri" pitchFamily="34" charset="0"/>
            </a:endParaRPr>
          </a:p>
          <a:p>
            <a:r>
              <a:rPr lang="en-US" sz="2000">
                <a:latin typeface="Calibri" pitchFamily="34" charset="0"/>
              </a:rPr>
              <a:t>Trong cả hai cách, cần gọi phương thức </a:t>
            </a:r>
            <a:r>
              <a:rPr lang="en-US" sz="2000" b="1">
                <a:solidFill>
                  <a:srgbClr val="C00000"/>
                </a:solidFill>
                <a:latin typeface="Calibri" pitchFamily="34" charset="0"/>
              </a:rPr>
              <a:t>start()</a:t>
            </a:r>
            <a:r>
              <a:rPr lang="en-US" sz="2000">
                <a:latin typeface="Calibri" pitchFamily="34" charset="0"/>
              </a:rPr>
              <a:t> để thực sự chạy Thread mới.</a:t>
            </a: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0" descr="Thread life cycle"/>
          <p:cNvPicPr>
            <a:picLocks noChangeAspect="1" noChangeArrowheads="1"/>
          </p:cNvPicPr>
          <p:nvPr/>
        </p:nvPicPr>
        <p:blipFill>
          <a:blip r:embed="rId2"/>
          <a:srcRect/>
          <a:stretch>
            <a:fillRect/>
          </a:stretch>
        </p:blipFill>
        <p:spPr bwMode="auto">
          <a:xfrm>
            <a:off x="1447800" y="2209800"/>
            <a:ext cx="7543800" cy="4495800"/>
          </a:xfrm>
          <a:prstGeom prst="rect">
            <a:avLst/>
          </a:prstGeom>
          <a:noFill/>
          <a:ln w="3175">
            <a:noFill/>
            <a:miter lim="800000"/>
            <a:headEnd/>
            <a:tailEnd/>
          </a:ln>
        </p:spPr>
      </p:pic>
      <p:sp>
        <p:nvSpPr>
          <p:cNvPr id="2" name="Slide Number Placeholder 1"/>
          <p:cNvSpPr>
            <a:spLocks noGrp="1"/>
          </p:cNvSpPr>
          <p:nvPr>
            <p:ph type="sldNum" sz="quarter" idx="12"/>
          </p:nvPr>
        </p:nvSpPr>
        <p:spPr/>
        <p:txBody>
          <a:bodyPr/>
          <a:lstStyle/>
          <a:p>
            <a:pPr>
              <a:defRPr/>
            </a:pPr>
            <a:fld id="{10ADD711-EC79-4387-B9CB-F9F43493BE5B}" type="slidenum">
              <a:rPr lang="en-US"/>
              <a:pPr>
                <a:defRPr/>
              </a:pPr>
              <a:t>30</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522E41F-976E-4311-BAC5-557BCD7CFE8A}"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sp>
        <p:nvSpPr>
          <p:cNvPr id="44036" name="Title 1"/>
          <p:cNvSpPr txBox="1">
            <a:spLocks/>
          </p:cNvSpPr>
          <p:nvPr/>
        </p:nvSpPr>
        <p:spPr bwMode="auto">
          <a:xfrm>
            <a:off x="304800" y="46038"/>
            <a:ext cx="8229600" cy="868362"/>
          </a:xfrm>
          <a:prstGeom prst="rect">
            <a:avLst/>
          </a:prstGeom>
          <a:noFill/>
          <a:ln w="9525">
            <a:noFill/>
            <a:miter lim="800000"/>
            <a:headEnd/>
            <a:tailEnd/>
          </a:ln>
        </p:spPr>
        <p:txBody>
          <a:bodyPr tIns="0"/>
          <a:lstStyle/>
          <a:p>
            <a:pPr>
              <a:lnSpc>
                <a:spcPct val="80000"/>
              </a:lnSpc>
            </a:pPr>
            <a:r>
              <a:rPr lang="en-US" sz="900">
                <a:solidFill>
                  <a:srgbClr val="558ED5"/>
                </a:solidFill>
                <a:latin typeface="Calibri" pitchFamily="34" charset="0"/>
              </a:rPr>
              <a:t>                                      13. Android – Multi-Threading</a:t>
            </a:r>
          </a:p>
          <a:p>
            <a:pPr>
              <a:lnSpc>
                <a:spcPct val="80000"/>
              </a:lnSpc>
            </a:pPr>
            <a:endParaRPr lang="en-US" sz="900">
              <a:solidFill>
                <a:srgbClr val="558ED5"/>
              </a:solidFill>
              <a:latin typeface="Calibri" pitchFamily="34" charset="0"/>
            </a:endParaRPr>
          </a:p>
          <a:p>
            <a:pPr algn="ctr">
              <a:lnSpc>
                <a:spcPct val="80000"/>
              </a:lnSpc>
            </a:pPr>
            <a:r>
              <a:rPr lang="en-US" sz="4900">
                <a:solidFill>
                  <a:srgbClr val="558ED5"/>
                </a:solidFill>
                <a:latin typeface="Calibri" pitchFamily="34" charset="0"/>
              </a:rPr>
              <a:t>Thread States</a:t>
            </a:r>
            <a:endParaRPr lang="en-US" sz="3600">
              <a:solidFill>
                <a:srgbClr val="558ED5"/>
              </a:solidFill>
              <a:latin typeface="Calibri" pitchFamily="34" charset="0"/>
            </a:endParaRPr>
          </a:p>
          <a:p>
            <a:pPr algn="ctr">
              <a:lnSpc>
                <a:spcPct val="80000"/>
              </a:lnSpc>
            </a:pPr>
            <a:endParaRPr lang="en-US" sz="3600">
              <a:solidFill>
                <a:srgbClr val="558ED5"/>
              </a:solidFill>
              <a:latin typeface="Calibri" pitchFamily="34" charset="0"/>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69E0A5B-18C6-42CD-BDAF-A60F6025E2FD}"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pic>
        <p:nvPicPr>
          <p:cNvPr id="44038" name="Picture 5"/>
          <p:cNvPicPr>
            <a:picLocks noChangeAspect="1" noChangeArrowheads="1"/>
          </p:cNvPicPr>
          <p:nvPr/>
        </p:nvPicPr>
        <p:blipFill>
          <a:blip r:embed="rId3"/>
          <a:srcRect/>
          <a:stretch>
            <a:fillRect/>
          </a:stretch>
        </p:blipFill>
        <p:spPr bwMode="auto">
          <a:xfrm>
            <a:off x="76200" y="57150"/>
            <a:ext cx="1041400" cy="781050"/>
          </a:xfrm>
          <a:prstGeom prst="rect">
            <a:avLst/>
          </a:prstGeom>
          <a:noFill/>
          <a:ln w="9525">
            <a:noFill/>
            <a:miter lim="800000"/>
            <a:headEnd/>
            <a:tailEnd/>
          </a:ln>
        </p:spPr>
      </p:pic>
      <p:pic>
        <p:nvPicPr>
          <p:cNvPr id="44039" name="Picture 4" descr="C:\Documents and Settings\Administrator\Local Settings\Temporary Internet Files\Content.IE5\K10WF27Y\MC900431525[1].png"/>
          <p:cNvPicPr>
            <a:picLocks noChangeAspect="1" noChangeArrowheads="1"/>
          </p:cNvPicPr>
          <p:nvPr/>
        </p:nvPicPr>
        <p:blipFill>
          <a:blip r:embed="rId4"/>
          <a:srcRect/>
          <a:stretch>
            <a:fillRect/>
          </a:stretch>
        </p:blipFill>
        <p:spPr bwMode="auto">
          <a:xfrm>
            <a:off x="7910513" y="0"/>
            <a:ext cx="1233487" cy="1233488"/>
          </a:xfrm>
          <a:prstGeom prst="rect">
            <a:avLst/>
          </a:prstGeom>
          <a:noFill/>
          <a:ln w="9525">
            <a:noFill/>
            <a:miter lim="800000"/>
            <a:headEnd/>
            <a:tailEnd/>
          </a:ln>
        </p:spPr>
      </p:pic>
      <p:graphicFrame>
        <p:nvGraphicFramePr>
          <p:cNvPr id="44141" name="Group 109"/>
          <p:cNvGraphicFramePr>
            <a:graphicFrameLocks noGrp="1"/>
          </p:cNvGraphicFramePr>
          <p:nvPr/>
        </p:nvGraphicFramePr>
        <p:xfrm>
          <a:off x="228600" y="1066800"/>
          <a:ext cx="8458200" cy="2395538"/>
        </p:xfrm>
        <a:graphic>
          <a:graphicData uri="http://schemas.openxmlformats.org/drawingml/2006/table">
            <a:tbl>
              <a:tblPr/>
              <a:tblGrid>
                <a:gridCol w="1524000"/>
                <a:gridCol w="6934200"/>
              </a:tblGrid>
              <a:tr h="3413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Thread.State</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Description</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solidFill>
                      <a:srgbClr val="D9D9D9"/>
                    </a:solidFill>
                  </a:tcPr>
                </a:tc>
              </a:tr>
              <a:tr h="344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BLOCKED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solidFill>
                      <a:srgbClr val="F6F6F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is blocked and waiting for a lock.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noFill/>
                  </a:tcPr>
                </a:tc>
              </a:tr>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NEW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has been created, but has never been started.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noFill/>
                  </a:tcPr>
                </a:tc>
              </a:tr>
              <a:tr h="2698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RUNNABLE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solidFill>
                      <a:srgbClr val="F6F6F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may be run.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noFill/>
                  </a:tcPr>
                </a:tc>
              </a:tr>
              <a:tr h="2000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TIMED_WAITING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solidFill>
                      <a:srgbClr val="F6F6F6"/>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is waiting for a specified amount of time.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noFill/>
                  </a:tcPr>
                </a:tc>
              </a:tr>
              <a:tr h="3397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WAITING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is waiting.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a:noFill/>
                    </a:lnB>
                    <a:lnTlToBr>
                      <a:noFill/>
                    </a:lnTlToBr>
                    <a:lnBlToTr>
                      <a:noFill/>
                    </a:lnBlToTr>
                    <a:no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TERMINATED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w="12700" cap="flat" cmpd="sng" algn="ctr">
                      <a:solidFill>
                        <a:srgbClr val="CCCCCC"/>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has been terminated. </a:t>
                      </a: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97155" marR="97155" marT="48260" marB="48260" horzOverflow="overflow">
                    <a:lnL>
                      <a:noFill/>
                    </a:lnL>
                    <a:lnR w="12700" cap="flat" cmpd="sng" algn="ctr">
                      <a:solidFill>
                        <a:srgbClr val="CCCCCC"/>
                      </a:solidFill>
                      <a:prstDash val="solid"/>
                      <a:round/>
                      <a:headEnd type="none" w="med" len="med"/>
                      <a:tailEnd type="none" w="med" len="med"/>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0A539DE-8C9E-42A1-B320-6507419A10FA}"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BFCE854-4631-4F13-866B-4D686B250D96}" type="slidenum">
              <a:rPr lang="en-US"/>
              <a:pPr>
                <a:defRPr/>
              </a:pPr>
              <a:t>32</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E6A5212-0337-405E-8E94-313A0F026E89}"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5EA8C8F-61EA-49B0-BFC8-37735A59237D}"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865FEAD-6A4A-4609-A295-950A218B33C4}"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pic>
        <p:nvPicPr>
          <p:cNvPr id="46086" name="Picture 6"/>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6087"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Using  the AsyncTask  class</a:t>
            </a:r>
            <a:endParaRPr lang="en-US" sz="2000">
              <a:latin typeface="Calibri" pitchFamily="34" charset="0"/>
            </a:endParaRPr>
          </a:p>
        </p:txBody>
      </p:sp>
      <p:sp>
        <p:nvSpPr>
          <p:cNvPr id="46088" name="TextBox 10"/>
          <p:cNvSpPr txBox="1">
            <a:spLocks noChangeArrowheads="1"/>
          </p:cNvSpPr>
          <p:nvPr/>
        </p:nvSpPr>
        <p:spPr bwMode="auto">
          <a:xfrm>
            <a:off x="685800" y="1600200"/>
            <a:ext cx="7848600" cy="2838450"/>
          </a:xfrm>
          <a:prstGeom prst="rect">
            <a:avLst/>
          </a:prstGeom>
          <a:noFill/>
          <a:ln w="9525">
            <a:noFill/>
            <a:miter lim="800000"/>
            <a:headEnd/>
            <a:tailEnd/>
          </a:ln>
        </p:spPr>
        <p:txBody>
          <a:bodyPr>
            <a:spAutoFit/>
          </a:bodyPr>
          <a:lstStyle/>
          <a:p>
            <a:pPr marL="342900" indent="-342900">
              <a:buFont typeface="Calibri" pitchFamily="34" charset="0"/>
              <a:buAutoNum type="arabicPeriod"/>
            </a:pPr>
            <a:r>
              <a:rPr lang="en-US" b="1">
                <a:latin typeface="Calibri" pitchFamily="34" charset="0"/>
              </a:rPr>
              <a:t>AsyncTask</a:t>
            </a:r>
            <a:r>
              <a:rPr lang="en-US">
                <a:latin typeface="Calibri" pitchFamily="34" charset="0"/>
              </a:rPr>
              <a:t> cho phép sử dụng UI thread một cách dễ dàng và đúng cách. </a:t>
            </a:r>
          </a:p>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r>
              <a:rPr lang="en-US">
                <a:latin typeface="Calibri" pitchFamily="34" charset="0"/>
              </a:rPr>
              <a:t>AsyncTask cho phép thực hiện các hoạt động background và gửi kết quả cho UI thread mà không phải thao tác với thread và/hoặc handler.</a:t>
            </a:r>
          </a:p>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r>
              <a:rPr lang="en-US">
                <a:latin typeface="Calibri" pitchFamily="34" charset="0"/>
              </a:rPr>
              <a:t>Một tác vụ không đồng bộ (asynchronous task) là một nhiệm vụ tính toán chạy tại một background thread và kết quả sẽ được gửi cho UI thread. </a:t>
            </a:r>
          </a:p>
          <a:p>
            <a:pPr marL="342900" indent="-342900">
              <a:buFont typeface="Calibri" pitchFamily="34" charset="0"/>
              <a:buAutoNum type="arabicPeriod"/>
            </a:pPr>
            <a:endParaRPr lang="en-US">
              <a:latin typeface="Calibri" pitchFamily="34" charset="0"/>
            </a:endParaRPr>
          </a:p>
          <a:p>
            <a:pPr marL="342900" indent="-342900">
              <a:buFont typeface="Calibri" pitchFamily="34" charset="0"/>
              <a:buAutoNum type="arabicPeriod"/>
            </a:pPr>
            <a:r>
              <a:rPr lang="en-US">
                <a:latin typeface="Calibri" pitchFamily="34" charset="0"/>
              </a:rPr>
              <a:t>Một asynchronous task được định nghĩa bởi:</a:t>
            </a:r>
          </a:p>
          <a:p>
            <a:pPr marL="342900" indent="-342900">
              <a:buFont typeface="Calibri" pitchFamily="34" charset="0"/>
              <a:buAutoNum type="arabicPeriod"/>
            </a:pPr>
            <a:endParaRPr lang="en-US">
              <a:latin typeface="Calibri" pitchFamily="34" charset="0"/>
            </a:endParaRPr>
          </a:p>
        </p:txBody>
      </p:sp>
      <p:graphicFrame>
        <p:nvGraphicFramePr>
          <p:cNvPr id="45083" name="Group 27"/>
          <p:cNvGraphicFramePr>
            <a:graphicFrameLocks noGrp="1"/>
          </p:cNvGraphicFramePr>
          <p:nvPr/>
        </p:nvGraphicFramePr>
        <p:xfrm>
          <a:off x="609600" y="4191000"/>
          <a:ext cx="7696200" cy="1828800"/>
        </p:xfrm>
        <a:graphic>
          <a:graphicData uri="http://schemas.openxmlformats.org/drawingml/2006/table">
            <a:tbl>
              <a:tblPr/>
              <a:tblGrid>
                <a:gridCol w="2743200"/>
                <a:gridCol w="2387600"/>
                <a:gridCol w="2565400"/>
              </a:tblGrid>
              <a:tr h="131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3 kiểu tổng quát (generic)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4 trạng thái chính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1 phương thức bổ trợ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  </a:t>
                      </a:r>
                      <a:r>
                        <a:rPr kumimoji="0" lang="en-US" sz="1800" b="1" i="0" u="none" strike="noStrike" cap="none" normalizeH="0" baseline="0" smtClean="0">
                          <a:ln>
                            <a:noFill/>
                          </a:ln>
                          <a:solidFill>
                            <a:srgbClr val="000000"/>
                          </a:solidFill>
                          <a:effectLst/>
                          <a:latin typeface="Calibri" pitchFamily="34" charset="0"/>
                        </a:rPr>
                        <a:t>Params</a:t>
                      </a:r>
                      <a:r>
                        <a:rPr kumimoji="0" lang="en-US" sz="1800" b="0" i="0" u="none" strike="noStrike" cap="none" normalizeH="0" baseline="0" smtClean="0">
                          <a:ln>
                            <a:noFill/>
                          </a:ln>
                          <a:solidFill>
                            <a:srgbClr val="000000"/>
                          </a:solidFill>
                          <a:effectLst/>
                          <a:latin typeface="Calibri" pitchFamily="34" charset="0"/>
                        </a:rPr>
                        <a: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Progress, </a:t>
                      </a:r>
                      <a:endParaRPr kumimoji="0" lang="en-US" sz="1800" b="0" i="0" u="none" strike="noStrike" cap="none" normalizeH="0" baseline="0" smtClean="0">
                        <a:ln>
                          <a:noFill/>
                        </a:ln>
                        <a:solidFill>
                          <a:srgbClr val="000000"/>
                        </a:solidFill>
                        <a:effectLst/>
                        <a:latin typeface="Calibri"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Result</a:t>
                      </a:r>
                      <a:endParaRPr kumimoji="0" lang="en-US" sz="1800" b="0" i="0" u="none" strike="noStrike" cap="none" normalizeH="0" baseline="0" smtClean="0">
                        <a:ln>
                          <a:noFill/>
                        </a:ln>
                        <a:solidFill>
                          <a:srgbClr val="000000"/>
                        </a:solidFill>
                        <a:effectLst/>
                        <a:latin typeface="Calibri"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onPreExecute</a:t>
                      </a:r>
                      <a:r>
                        <a:rPr kumimoji="0" lang="en-US" sz="1800" b="0" i="0" u="none" strike="noStrike" cap="none" normalizeH="0" baseline="0" smtClean="0">
                          <a:ln>
                            <a:noFill/>
                          </a:ln>
                          <a:solidFill>
                            <a:srgbClr val="000000"/>
                          </a:solidFill>
                          <a:effectLst/>
                          <a:latin typeface="Calibri" pitchFamily="34" charset="0"/>
                        </a:rPr>
                        <a: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doInBackground</a:t>
                      </a:r>
                      <a:r>
                        <a:rPr kumimoji="0" lang="en-US" sz="1800" b="0" i="0" u="none" strike="noStrike" cap="none" normalizeH="0" baseline="0" smtClean="0">
                          <a:ln>
                            <a:noFill/>
                          </a:ln>
                          <a:solidFill>
                            <a:srgbClr val="000000"/>
                          </a:solidFill>
                          <a:effectLst/>
                          <a:latin typeface="Calibri" pitchFamily="34" charset="0"/>
                        </a:rPr>
                        <a: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onProgressUpdate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onPostExecute</a:t>
                      </a:r>
                      <a:r>
                        <a:rPr kumimoji="0" lang="en-US" sz="1800" b="0" i="0" u="none" strike="noStrike" cap="none" normalizeH="0" baseline="0" smtClean="0">
                          <a:ln>
                            <a:noFill/>
                          </a:ln>
                          <a:solidFill>
                            <a:srgbClr val="000000"/>
                          </a:solidFill>
                          <a:effectLst/>
                          <a:latin typeface="Calibri" pitchFamily="34"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publishProgress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68DA2E6-CA52-4817-911A-6A57839B5F6E}" type="slidenum">
              <a:rPr lang="en-US"/>
              <a:pPr>
                <a:defRPr/>
              </a:pPr>
              <a:t>33</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0FAE59B-85B2-4EA8-8D17-699BF3CB3833}"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1316A57-03F7-42C1-9F44-D8A32AD81DE3}"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D9DE63D-D26C-4E30-B62A-A7BDC7614819}"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pic>
        <p:nvPicPr>
          <p:cNvPr id="47110" name="Picture 6"/>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7111"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Using  the AsyncTask  class</a:t>
            </a:r>
            <a:endParaRPr lang="en-US" sz="2000">
              <a:latin typeface="Calibri" pitchFamily="34" charset="0"/>
            </a:endParaRPr>
          </a:p>
        </p:txBody>
      </p:sp>
      <p:sp>
        <p:nvSpPr>
          <p:cNvPr id="11" name="TextBox 10"/>
          <p:cNvSpPr txBox="1"/>
          <p:nvPr/>
        </p:nvSpPr>
        <p:spPr>
          <a:xfrm>
            <a:off x="685800" y="1600200"/>
            <a:ext cx="7848600" cy="4985980"/>
          </a:xfrm>
          <a:prstGeom prst="rect">
            <a:avLst/>
          </a:prstGeom>
          <a:solidFill>
            <a:schemeClr val="bg1">
              <a:lumMod val="95000"/>
            </a:schemeClr>
          </a:solidFill>
        </p:spPr>
        <p:txBody>
          <a:bodyPr>
            <a:spAutoFit/>
          </a:bodyPr>
          <a:lstStyle/>
          <a:p>
            <a:pPr fontAlgn="auto">
              <a:spcBef>
                <a:spcPts val="0"/>
              </a:spcBef>
              <a:spcAft>
                <a:spcPts val="0"/>
              </a:spcAft>
              <a:defRPr/>
            </a:pPr>
            <a:r>
              <a:rPr lang="en-US" sz="1400" b="1" dirty="0">
                <a:solidFill>
                  <a:srgbClr val="7F0055"/>
                </a:solidFill>
                <a:latin typeface="Courier New"/>
              </a:rPr>
              <a:t>private</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VerySlowTask</a:t>
            </a:r>
            <a:r>
              <a:rPr lang="en-US" sz="1400" b="1" dirty="0">
                <a:solidFill>
                  <a:srgbClr val="000000"/>
                </a:solidFill>
                <a:latin typeface="Courier New"/>
              </a:rPr>
              <a:t> </a:t>
            </a:r>
            <a:r>
              <a:rPr lang="en-US" sz="1400" b="1" dirty="0">
                <a:solidFill>
                  <a:srgbClr val="7F0055"/>
                </a:solidFill>
                <a:latin typeface="Courier New"/>
              </a:rPr>
              <a:t>extends</a:t>
            </a:r>
            <a:r>
              <a:rPr lang="en-US" sz="1400" b="1" dirty="0">
                <a:solidFill>
                  <a:srgbClr val="000000"/>
                </a:solidFill>
                <a:latin typeface="Courier New"/>
              </a:rPr>
              <a:t> </a:t>
            </a:r>
            <a:r>
              <a:rPr lang="en-US" sz="1400" b="1" dirty="0" err="1">
                <a:solidFill>
                  <a:srgbClr val="000000"/>
                </a:solidFill>
                <a:latin typeface="Courier New"/>
              </a:rPr>
              <a:t>AsyncTask</a:t>
            </a:r>
            <a:r>
              <a:rPr lang="en-US" sz="1400" b="1" dirty="0">
                <a:solidFill>
                  <a:srgbClr val="000000"/>
                </a:solidFill>
                <a:latin typeface="Courier New"/>
              </a:rPr>
              <a:t>&lt;String, Long, Void&gt; {</a:t>
            </a:r>
          </a:p>
          <a:p>
            <a:pPr fontAlgn="auto">
              <a:spcBef>
                <a:spcPts val="0"/>
              </a:spcBef>
              <a:spcAft>
                <a:spcPts val="0"/>
              </a:spcAft>
              <a:defRPr/>
            </a:pPr>
            <a:endParaRPr lang="en-US" sz="1400" dirty="0">
              <a:latin typeface="Courier New"/>
            </a:endParaRPr>
          </a:p>
          <a:p>
            <a:pPr lvl="1" fontAlgn="auto">
              <a:spcBef>
                <a:spcPts val="0"/>
              </a:spcBef>
              <a:spcAft>
                <a:spcPts val="0"/>
              </a:spcAft>
              <a:defRPr/>
            </a:pPr>
            <a:r>
              <a:rPr lang="en-US" sz="1400" dirty="0">
                <a:solidFill>
                  <a:srgbClr val="3F7F5F"/>
                </a:solidFill>
                <a:latin typeface="Courier New"/>
              </a:rPr>
              <a:t>// Begin - can use UI thread here</a:t>
            </a:r>
          </a:p>
          <a:p>
            <a:pPr lvl="1" fontAlgn="auto">
              <a:spcBef>
                <a:spcPts val="0"/>
              </a:spcBef>
              <a:spcAft>
                <a:spcPts val="0"/>
              </a:spcAft>
              <a:defRPr/>
            </a:pPr>
            <a:r>
              <a:rPr lang="en-US" sz="1400" b="1" dirty="0">
                <a:solidFill>
                  <a:srgbClr val="7F0055"/>
                </a:solidFill>
                <a:latin typeface="Courier New"/>
              </a:rPr>
              <a:t>protected</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onPreExecute</a:t>
            </a:r>
            <a:r>
              <a:rPr lang="en-US" sz="1400" b="1" dirty="0">
                <a:solidFill>
                  <a:srgbClr val="000000"/>
                </a:solidFill>
                <a:latin typeface="Courier New"/>
              </a:rPr>
              <a:t>() {</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a:solidFill>
                  <a:srgbClr val="000000"/>
                </a:solidFill>
                <a:latin typeface="Courier New"/>
              </a:rPr>
              <a:t>}</a:t>
            </a:r>
          </a:p>
          <a:p>
            <a:pPr lvl="1" fontAlgn="auto">
              <a:spcBef>
                <a:spcPts val="0"/>
              </a:spcBef>
              <a:spcAft>
                <a:spcPts val="0"/>
              </a:spcAft>
              <a:defRPr/>
            </a:pPr>
            <a:endParaRPr lang="en-US" sz="800" dirty="0">
              <a:latin typeface="Courier New"/>
            </a:endParaRPr>
          </a:p>
          <a:p>
            <a:pPr lvl="1" fontAlgn="auto">
              <a:spcBef>
                <a:spcPts val="0"/>
              </a:spcBef>
              <a:spcAft>
                <a:spcPts val="0"/>
              </a:spcAft>
              <a:defRPr/>
            </a:pPr>
            <a:r>
              <a:rPr lang="en-US" sz="1400" dirty="0">
                <a:solidFill>
                  <a:srgbClr val="3F7F5F"/>
                </a:solidFill>
                <a:latin typeface="Courier New"/>
              </a:rPr>
              <a:t>// this is the SLOW background thread taking care of heavy tasks</a:t>
            </a:r>
          </a:p>
          <a:p>
            <a:pPr lvl="1" fontAlgn="auto">
              <a:spcBef>
                <a:spcPts val="0"/>
              </a:spcBef>
              <a:spcAft>
                <a:spcPts val="0"/>
              </a:spcAft>
              <a:defRPr/>
            </a:pPr>
            <a:r>
              <a:rPr lang="en-US" sz="1400" dirty="0">
                <a:solidFill>
                  <a:srgbClr val="3F7F5F"/>
                </a:solidFill>
                <a:latin typeface="Courier New"/>
              </a:rPr>
              <a:t>// cannot directly change UI</a:t>
            </a:r>
          </a:p>
          <a:p>
            <a:pPr lvl="1" fontAlgn="auto">
              <a:spcBef>
                <a:spcPts val="0"/>
              </a:spcBef>
              <a:spcAft>
                <a:spcPts val="0"/>
              </a:spcAft>
              <a:defRPr/>
            </a:pPr>
            <a:r>
              <a:rPr lang="en-US" sz="1400" b="1" dirty="0">
                <a:solidFill>
                  <a:srgbClr val="7F0055"/>
                </a:solidFill>
                <a:latin typeface="Courier New"/>
              </a:rPr>
              <a:t>protected</a:t>
            </a:r>
            <a:r>
              <a:rPr lang="en-US" sz="1400" b="1" dirty="0">
                <a:solidFill>
                  <a:srgbClr val="000000"/>
                </a:solidFill>
                <a:latin typeface="Courier New"/>
              </a:rPr>
              <a:t> Void </a:t>
            </a:r>
            <a:r>
              <a:rPr lang="en-US" sz="1400" b="1" dirty="0" err="1">
                <a:solidFill>
                  <a:srgbClr val="000000"/>
                </a:solidFill>
                <a:latin typeface="Courier New"/>
              </a:rPr>
              <a:t>doInBackground</a:t>
            </a:r>
            <a:r>
              <a:rPr lang="en-US" sz="1400" b="1" dirty="0">
                <a:solidFill>
                  <a:srgbClr val="000000"/>
                </a:solidFill>
                <a:latin typeface="Courier New"/>
              </a:rPr>
              <a:t>(</a:t>
            </a:r>
            <a:r>
              <a:rPr lang="en-US" sz="1400" b="1" dirty="0">
                <a:solidFill>
                  <a:srgbClr val="7F0055"/>
                </a:solidFill>
                <a:latin typeface="Courier New"/>
              </a:rPr>
              <a:t>final</a:t>
            </a:r>
            <a:r>
              <a:rPr lang="en-US" sz="1400" b="1" dirty="0">
                <a:solidFill>
                  <a:srgbClr val="000000"/>
                </a:solidFill>
                <a:latin typeface="Courier New"/>
              </a:rPr>
              <a:t> String... </a:t>
            </a:r>
            <a:r>
              <a:rPr lang="en-US" sz="1400" b="1" dirty="0" err="1">
                <a:solidFill>
                  <a:srgbClr val="000000"/>
                </a:solidFill>
                <a:latin typeface="Courier New"/>
              </a:rPr>
              <a:t>args</a:t>
            </a:r>
            <a:r>
              <a:rPr lang="en-US" sz="1400" b="1" dirty="0">
                <a:solidFill>
                  <a:srgbClr val="000000"/>
                </a:solidFill>
                <a:latin typeface="Courier New"/>
              </a:rPr>
              <a:t>) {</a:t>
            </a:r>
          </a:p>
          <a:p>
            <a:pPr lvl="1" fontAlgn="auto">
              <a:spcBef>
                <a:spcPts val="0"/>
              </a:spcBef>
              <a:spcAft>
                <a:spcPts val="0"/>
              </a:spcAft>
              <a:defRPr/>
            </a:pPr>
            <a:r>
              <a:rPr lang="en-US" sz="1400" dirty="0">
                <a:latin typeface="Courier New"/>
              </a:rPr>
              <a:t>... </a:t>
            </a:r>
            <a:r>
              <a:rPr lang="en-US" sz="1400" dirty="0" err="1">
                <a:latin typeface="Courier New"/>
              </a:rPr>
              <a:t>publishProgress</a:t>
            </a:r>
            <a:r>
              <a:rPr lang="en-US" sz="1400" dirty="0">
                <a:latin typeface="Courier New"/>
              </a:rPr>
              <a:t>((Long) </a:t>
            </a:r>
            <a:r>
              <a:rPr lang="en-US" sz="1400" dirty="0" err="1">
                <a:latin typeface="Courier New"/>
              </a:rPr>
              <a:t>someLongValue</a:t>
            </a:r>
            <a:r>
              <a:rPr lang="en-US" sz="1400" dirty="0">
                <a:latin typeface="Courier New"/>
              </a:rPr>
              <a:t>);</a:t>
            </a:r>
          </a:p>
          <a:p>
            <a:pPr lvl="1" fontAlgn="auto">
              <a:spcBef>
                <a:spcPts val="0"/>
              </a:spcBef>
              <a:spcAft>
                <a:spcPts val="0"/>
              </a:spcAft>
              <a:defRPr/>
            </a:pPr>
            <a:r>
              <a:rPr lang="en-US" sz="1400" dirty="0">
                <a:solidFill>
                  <a:srgbClr val="000000"/>
                </a:solidFill>
                <a:latin typeface="Courier New"/>
              </a:rPr>
              <a:t>}</a:t>
            </a:r>
          </a:p>
          <a:p>
            <a:pPr lvl="1" fontAlgn="auto">
              <a:spcBef>
                <a:spcPts val="0"/>
              </a:spcBef>
              <a:spcAft>
                <a:spcPts val="0"/>
              </a:spcAft>
              <a:defRPr/>
            </a:pPr>
            <a:endParaRPr lang="en-US" sz="800" dirty="0">
              <a:latin typeface="Courier New"/>
            </a:endParaRPr>
          </a:p>
          <a:p>
            <a:pPr lvl="1" fontAlgn="auto">
              <a:spcBef>
                <a:spcPts val="0"/>
              </a:spcBef>
              <a:spcAft>
                <a:spcPts val="0"/>
              </a:spcAft>
              <a:defRPr/>
            </a:pPr>
            <a:r>
              <a:rPr lang="en-US" sz="1400" dirty="0">
                <a:solidFill>
                  <a:srgbClr val="3F7F5F"/>
                </a:solidFill>
                <a:latin typeface="Courier New"/>
              </a:rPr>
              <a:t>// periodic updates - it is OK to change UI</a:t>
            </a:r>
          </a:p>
          <a:p>
            <a:pPr lvl="1" fontAlgn="auto">
              <a:spcBef>
                <a:spcPts val="0"/>
              </a:spcBef>
              <a:spcAft>
                <a:spcPts val="0"/>
              </a:spcAft>
              <a:defRPr/>
            </a:pPr>
            <a:r>
              <a:rPr lang="en-US" sz="1400" dirty="0">
                <a:solidFill>
                  <a:srgbClr val="646464"/>
                </a:solidFill>
                <a:latin typeface="Courier New"/>
              </a:rPr>
              <a:t>@Override</a:t>
            </a:r>
          </a:p>
          <a:p>
            <a:pPr lvl="1" fontAlgn="auto">
              <a:spcBef>
                <a:spcPts val="0"/>
              </a:spcBef>
              <a:spcAft>
                <a:spcPts val="0"/>
              </a:spcAft>
              <a:defRPr/>
            </a:pPr>
            <a:r>
              <a:rPr lang="en-US" sz="1400" b="1" dirty="0">
                <a:solidFill>
                  <a:srgbClr val="7F0055"/>
                </a:solidFill>
                <a:latin typeface="Courier New"/>
              </a:rPr>
              <a:t>protected</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highlight>
                  <a:srgbClr val="D4D4D4"/>
                </a:highlight>
                <a:latin typeface="Courier New"/>
              </a:rPr>
              <a:t>onProgressUpdate</a:t>
            </a:r>
            <a:r>
              <a:rPr lang="en-US" sz="1400" b="1" dirty="0">
                <a:solidFill>
                  <a:srgbClr val="000000"/>
                </a:solidFill>
                <a:highlight>
                  <a:srgbClr val="D4D4D4"/>
                </a:highlight>
                <a:latin typeface="Courier New"/>
              </a:rPr>
              <a:t>(Long... value) {</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a:solidFill>
                  <a:srgbClr val="000000"/>
                </a:solidFill>
                <a:latin typeface="Courier New"/>
              </a:rPr>
              <a:t>}</a:t>
            </a:r>
          </a:p>
          <a:p>
            <a:pPr lvl="1" fontAlgn="auto">
              <a:spcBef>
                <a:spcPts val="0"/>
              </a:spcBef>
              <a:spcAft>
                <a:spcPts val="0"/>
              </a:spcAft>
              <a:defRPr/>
            </a:pPr>
            <a:endParaRPr lang="en-US" sz="800" dirty="0">
              <a:latin typeface="Courier New"/>
            </a:endParaRPr>
          </a:p>
          <a:p>
            <a:pPr lvl="1" fontAlgn="auto">
              <a:spcBef>
                <a:spcPts val="0"/>
              </a:spcBef>
              <a:spcAft>
                <a:spcPts val="0"/>
              </a:spcAft>
              <a:defRPr/>
            </a:pPr>
            <a:r>
              <a:rPr lang="en-US" sz="1400" dirty="0">
                <a:solidFill>
                  <a:srgbClr val="3F7F5F"/>
                </a:solidFill>
                <a:latin typeface="Courier New"/>
              </a:rPr>
              <a:t>// End - can use UI thread here</a:t>
            </a:r>
          </a:p>
          <a:p>
            <a:pPr lvl="1" fontAlgn="auto">
              <a:spcBef>
                <a:spcPts val="0"/>
              </a:spcBef>
              <a:spcAft>
                <a:spcPts val="0"/>
              </a:spcAft>
              <a:defRPr/>
            </a:pPr>
            <a:r>
              <a:rPr lang="en-US" sz="1400" b="1" dirty="0">
                <a:solidFill>
                  <a:srgbClr val="7F0055"/>
                </a:solidFill>
                <a:latin typeface="Courier New"/>
              </a:rPr>
              <a:t>protected</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onPostExecute</a:t>
            </a:r>
            <a:r>
              <a:rPr lang="en-US" sz="1400" b="1" dirty="0">
                <a:solidFill>
                  <a:srgbClr val="000000"/>
                </a:solidFill>
                <a:latin typeface="Courier New"/>
              </a:rPr>
              <a:t>(</a:t>
            </a:r>
            <a:r>
              <a:rPr lang="en-US" sz="1400" b="1" dirty="0">
                <a:solidFill>
                  <a:srgbClr val="7F0055"/>
                </a:solidFill>
                <a:latin typeface="Courier New"/>
              </a:rPr>
              <a:t>final</a:t>
            </a:r>
            <a:r>
              <a:rPr lang="en-US" sz="1400" b="1" dirty="0">
                <a:solidFill>
                  <a:srgbClr val="000000"/>
                </a:solidFill>
                <a:latin typeface="Courier New"/>
              </a:rPr>
              <a:t> Void unused) {</a:t>
            </a:r>
          </a:p>
          <a:p>
            <a:pPr lvl="1" fontAlgn="auto">
              <a:spcBef>
                <a:spcPts val="0"/>
              </a:spcBef>
              <a:spcAft>
                <a:spcPts val="0"/>
              </a:spcAft>
              <a:defRPr/>
            </a:pPr>
            <a:endParaRPr lang="en-US" sz="1400" dirty="0">
              <a:solidFill>
                <a:srgbClr val="000000"/>
              </a:solidFill>
              <a:latin typeface="Courier New"/>
            </a:endParaRPr>
          </a:p>
          <a:p>
            <a:pPr lvl="1" fontAlgn="auto">
              <a:spcBef>
                <a:spcPts val="0"/>
              </a:spcBef>
              <a:spcAft>
                <a:spcPts val="0"/>
              </a:spcAft>
              <a:defRPr/>
            </a:pP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a:t>
            </a:r>
            <a:endParaRPr lang="en-US" sz="1400" dirty="0">
              <a:latin typeface="+mn-lt"/>
            </a:endParaRPr>
          </a:p>
        </p:txBody>
      </p:sp>
      <p:cxnSp>
        <p:nvCxnSpPr>
          <p:cNvPr id="13" name="Straight Arrow Connector 12"/>
          <p:cNvCxnSpPr/>
          <p:nvPr/>
        </p:nvCxnSpPr>
        <p:spPr>
          <a:xfrm rot="5400000">
            <a:off x="4838700" y="23241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800600" y="2819400"/>
            <a:ext cx="2743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5410200" y="51054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448300" y="3238500"/>
            <a:ext cx="32766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4B46431-A1D5-4584-8759-AC40084DF1ED}" type="slidenum">
              <a:rPr lang="en-US"/>
              <a:pPr>
                <a:defRPr/>
              </a:pPr>
              <a:t>34</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1D06A7D-95D5-427F-BCD4-8FCD60C72844}"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B6E77CC-6251-46D6-BF5B-A4BB32CE460C}"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E853531-0AA9-4BC0-B775-EEE9D9DFBC27}"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pic>
        <p:nvPicPr>
          <p:cNvPr id="48134" name="Picture 6"/>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48135" name="TextBox 13"/>
          <p:cNvSpPr txBox="1">
            <a:spLocks noChangeArrowheads="1"/>
          </p:cNvSpPr>
          <p:nvPr/>
        </p:nvSpPr>
        <p:spPr bwMode="auto">
          <a:xfrm>
            <a:off x="381000" y="4597400"/>
            <a:ext cx="8305800" cy="1465263"/>
          </a:xfrm>
          <a:prstGeom prst="rect">
            <a:avLst/>
          </a:prstGeom>
          <a:noFill/>
          <a:ln w="9525">
            <a:noFill/>
            <a:miter lim="800000"/>
            <a:headEnd/>
            <a:tailEnd/>
          </a:ln>
        </p:spPr>
        <p:txBody>
          <a:bodyPr>
            <a:spAutoFit/>
          </a:bodyPr>
          <a:lstStyle/>
          <a:p>
            <a:r>
              <a:rPr lang="en-US">
                <a:latin typeface="Calibri" pitchFamily="34" charset="0"/>
              </a:rPr>
              <a:t>Không phải asynchronous task nào cũng dùng đến cả ba kiểu dữ liệu. Đối với kiểu không dùng đến, ta dùng kiểu </a:t>
            </a:r>
            <a:r>
              <a:rPr lang="en-US" b="1">
                <a:latin typeface="Calibri" pitchFamily="34" charset="0"/>
              </a:rPr>
              <a:t>Void</a:t>
            </a:r>
          </a:p>
          <a:p>
            <a:endParaRPr lang="en-US" b="1">
              <a:latin typeface="Calibri" pitchFamily="34" charset="0"/>
            </a:endParaRPr>
          </a:p>
          <a:p>
            <a:r>
              <a:rPr lang="en-US" b="1">
                <a:latin typeface="Calibri" pitchFamily="34" charset="0"/>
              </a:rPr>
              <a:t>Lưu ý:</a:t>
            </a:r>
            <a:endParaRPr lang="en-US">
              <a:latin typeface="Calibri" pitchFamily="34" charset="0"/>
            </a:endParaRPr>
          </a:p>
          <a:p>
            <a:r>
              <a:rPr lang="en-US">
                <a:latin typeface="Calibri" pitchFamily="34" charset="0"/>
              </a:rPr>
              <a:t>Cú pháp “String…”  có nghĩa (Varargs) mảng gồm các giá trị String,  tương tự “String[]”</a:t>
            </a:r>
          </a:p>
        </p:txBody>
      </p:sp>
      <p:graphicFrame>
        <p:nvGraphicFramePr>
          <p:cNvPr id="47131" name="Group 27"/>
          <p:cNvGraphicFramePr>
            <a:graphicFrameLocks noGrp="1"/>
          </p:cNvGraphicFramePr>
          <p:nvPr/>
        </p:nvGraphicFramePr>
        <p:xfrm>
          <a:off x="533400" y="2168525"/>
          <a:ext cx="7924800" cy="2022475"/>
        </p:xfrm>
        <a:graphic>
          <a:graphicData uri="http://schemas.openxmlformats.org/drawingml/2006/table">
            <a:tbl>
              <a:tblPr/>
              <a:tblGrid>
                <a:gridCol w="79248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Các tham số kiểu của AsyncTask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Params</a:t>
                      </a:r>
                      <a:r>
                        <a:rPr kumimoji="0" lang="en-US" sz="1800" b="0" i="0" u="none" strike="noStrike" cap="none" normalizeH="0" baseline="0" smtClean="0">
                          <a:ln>
                            <a:noFill/>
                          </a:ln>
                          <a:solidFill>
                            <a:srgbClr val="000000"/>
                          </a:solidFill>
                          <a:effectLst/>
                          <a:latin typeface="Calibri" pitchFamily="34" charset="0"/>
                        </a:rPr>
                        <a:t>:    kiểu dữ liệu của các tham số sẽ được gửi cho task khi nó được thực thi.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Progress</a:t>
                      </a:r>
                      <a:r>
                        <a:rPr kumimoji="0" lang="en-US" sz="1800" b="0" i="0" u="none" strike="noStrike" cap="none" normalizeH="0" baseline="0" smtClean="0">
                          <a:ln>
                            <a:noFill/>
                          </a:ln>
                          <a:solidFill>
                            <a:srgbClr val="000000"/>
                          </a:solidFill>
                          <a:effectLst/>
                          <a:latin typeface="Calibri" pitchFamily="34" charset="0"/>
                        </a:rPr>
                        <a:t>:  kiểu của các progress unit được công bố trong quá trình tính toán tại background (bao nhiêu lâu thì thông báo kết quả tiến độ một lần).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Result</a:t>
                      </a:r>
                      <a:r>
                        <a:rPr kumimoji="0" lang="en-US" sz="1800" b="0" i="0" u="none" strike="noStrike" cap="none" normalizeH="0" baseline="0" smtClean="0">
                          <a:ln>
                            <a:noFill/>
                          </a:ln>
                          <a:solidFill>
                            <a:srgbClr val="000000"/>
                          </a:solidFill>
                          <a:effectLst/>
                          <a:latin typeface="Calibri" pitchFamily="34" charset="0"/>
                        </a:rPr>
                        <a:t>:       kiểu của kết quả tính toán của background.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8148" name="TextBox 16"/>
          <p:cNvSpPr txBox="1">
            <a:spLocks noChangeArrowheads="1"/>
          </p:cNvSpPr>
          <p:nvPr/>
        </p:nvSpPr>
        <p:spPr bwMode="auto">
          <a:xfrm>
            <a:off x="533400" y="1371600"/>
            <a:ext cx="7772400" cy="369888"/>
          </a:xfrm>
          <a:prstGeom prst="rect">
            <a:avLst/>
          </a:prstGeom>
          <a:noFill/>
          <a:ln w="9525">
            <a:noFill/>
            <a:miter lim="800000"/>
            <a:headEnd/>
            <a:tailEnd/>
          </a:ln>
        </p:spPr>
        <p:txBody>
          <a:bodyPr>
            <a:spAutoFit/>
          </a:bodyPr>
          <a:lstStyle/>
          <a:p>
            <a:r>
              <a:rPr lang="en-US" b="1">
                <a:solidFill>
                  <a:srgbClr val="000000"/>
                </a:solidFill>
                <a:latin typeface="Courier New" pitchFamily="49" charset="0"/>
              </a:rPr>
              <a:t>AsyncTask &lt;Params, Progress, Result&gt;</a:t>
            </a:r>
            <a:endParaRPr lang="en-US">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0510BB-0521-4A03-AD23-FBEDC5BE0818}" type="slidenum">
              <a:rPr lang="en-US"/>
              <a:pPr>
                <a:defRPr/>
              </a:pPr>
              <a:t>35</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BB00C5F-AF54-485E-B3F8-3F215288AB0C}"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3037B2C-7B27-4E75-BF2F-CD440C504CD1}"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0BCF032-84B4-4198-8939-891F3193C5D4}"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pic>
        <p:nvPicPr>
          <p:cNvPr id="49158" name="Picture 6"/>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graphicFrame>
        <p:nvGraphicFramePr>
          <p:cNvPr id="48172" name="Group 44"/>
          <p:cNvGraphicFramePr>
            <a:graphicFrameLocks noGrp="1"/>
          </p:cNvGraphicFramePr>
          <p:nvPr/>
        </p:nvGraphicFramePr>
        <p:xfrm>
          <a:off x="228600" y="990600"/>
          <a:ext cx="8610600" cy="5126038"/>
        </p:xfrm>
        <a:graphic>
          <a:graphicData uri="http://schemas.openxmlformats.org/drawingml/2006/table">
            <a:tbl>
              <a:tblPr/>
              <a:tblGrid>
                <a:gridCol w="8610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rPr>
                        <a:t>AsyncTask's methods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smtClean="0">
                          <a:ln>
                            <a:noFill/>
                          </a:ln>
                          <a:solidFill>
                            <a:srgbClr val="000000"/>
                          </a:solidFill>
                          <a:effectLst/>
                          <a:latin typeface="Calibri" pitchFamily="34" charset="0"/>
                        </a:rPr>
                        <a:t>onPreExecute(),  </a:t>
                      </a:r>
                      <a:r>
                        <a:rPr kumimoji="0" lang="en-US" sz="1800" b="0" i="0" u="none" strike="noStrike" cap="none" normalizeH="0" baseline="0" smtClean="0">
                          <a:ln>
                            <a:noFill/>
                          </a:ln>
                          <a:solidFill>
                            <a:srgbClr val="000000"/>
                          </a:solidFill>
                          <a:effectLst/>
                          <a:latin typeface="Calibri" pitchFamily="34" charset="0"/>
                        </a:rPr>
                        <a:t>được gọi tại UI thread ngay trước khi tác vụ (task) được thực thi. Bước này thường dùng để setup tác vụ, chẳng hạn để hiện một progress bar tại giao diện người dùng.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doInBackground(Params...),  </a:t>
                      </a:r>
                      <a:r>
                        <a:rPr kumimoji="0" lang="en-US" sz="1800" b="0" i="0" u="none" strike="noStrike" cap="none" normalizeH="0" baseline="0" smtClean="0">
                          <a:ln>
                            <a:noFill/>
                          </a:ln>
                          <a:solidFill>
                            <a:srgbClr val="000000"/>
                          </a:solidFill>
                          <a:effectLst/>
                          <a:latin typeface="Calibri" pitchFamily="34" charset="0"/>
                        </a:rPr>
                        <a:t>được gọi cho background thread ngay sau khi </a:t>
                      </a:r>
                      <a:r>
                        <a:rPr kumimoji="0" lang="en-US" sz="1800" b="0" i="1" u="none" strike="noStrike" cap="none" normalizeH="0" baseline="0" smtClean="0">
                          <a:ln>
                            <a:noFill/>
                          </a:ln>
                          <a:solidFill>
                            <a:srgbClr val="000000"/>
                          </a:solidFill>
                          <a:effectLst/>
                          <a:latin typeface="Calibri" pitchFamily="34" charset="0"/>
                        </a:rPr>
                        <a:t>onPreExecute</a:t>
                      </a:r>
                      <a:r>
                        <a:rPr kumimoji="0" lang="en-US" sz="1800" b="0" i="0" u="none" strike="noStrike" cap="none" normalizeH="0" baseline="0" smtClean="0">
                          <a:ln>
                            <a:noFill/>
                          </a:ln>
                          <a:solidFill>
                            <a:srgbClr val="000000"/>
                          </a:solidFill>
                          <a:effectLst/>
                          <a:latin typeface="Calibri" pitchFamily="34" charset="0"/>
                        </a:rPr>
                        <a:t>() chạy xong. Bước này để thực hiện các tính toán background mà có thể tốn thời gian. Các tham số của asynchronous task được truyền cho bước này. Kết quả tính toán phải được trả về bởi bước này và sẽ được truyền lại cho bước cuối cùng. Bước này còn có thể dùng </a:t>
                      </a:r>
                      <a:r>
                        <a:rPr kumimoji="0" lang="en-US" sz="1800" b="0" i="1" u="none" strike="noStrike" cap="none" normalizeH="0" baseline="0" smtClean="0">
                          <a:ln>
                            <a:noFill/>
                          </a:ln>
                          <a:solidFill>
                            <a:srgbClr val="C00000"/>
                          </a:solidFill>
                          <a:effectLst/>
                          <a:latin typeface="Calibri" pitchFamily="34" charset="0"/>
                        </a:rPr>
                        <a:t>publishProgress(Progress...)</a:t>
                      </a:r>
                      <a:r>
                        <a:rPr kumimoji="0" lang="en-US" sz="1800" b="0" i="0" u="none" strike="noStrike" cap="none" normalizeH="0" baseline="0" smtClean="0">
                          <a:ln>
                            <a:noFill/>
                          </a:ln>
                          <a:solidFill>
                            <a:srgbClr val="000000"/>
                          </a:solidFill>
                          <a:effectLst/>
                          <a:latin typeface="Calibri" pitchFamily="34" charset="0"/>
                        </a:rPr>
                        <a:t> để báo cáo một hoặc vài đơn vị tiến độ. Các giá trị này được công bố tại UI thread, trong bước </a:t>
                      </a:r>
                      <a:r>
                        <a:rPr kumimoji="0" lang="en-US" sz="1800" b="0" i="1" u="none" strike="noStrike" cap="none" normalizeH="0" baseline="0" smtClean="0">
                          <a:ln>
                            <a:noFill/>
                          </a:ln>
                          <a:solidFill>
                            <a:srgbClr val="000000"/>
                          </a:solidFill>
                          <a:effectLst/>
                          <a:latin typeface="Calibri" pitchFamily="34" charset="0"/>
                        </a:rPr>
                        <a:t>onProgressUpdate(Progress...)</a:t>
                      </a:r>
                      <a:r>
                        <a:rPr kumimoji="0" lang="en-US" sz="1800" b="0" i="0" u="none" strike="noStrike" cap="none" normalizeH="0" baseline="0" smtClean="0">
                          <a:ln>
                            <a:noFill/>
                          </a:ln>
                          <a:solidFill>
                            <a:srgbClr val="000000"/>
                          </a:solidFill>
                          <a:effectLst/>
                          <a:latin typeface="Calibri"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onProgressUpdate(Progress...)</a:t>
                      </a:r>
                      <a:r>
                        <a:rPr kumimoji="0" lang="en-US" sz="1800" b="0" i="0" u="none" strike="noStrike" cap="none" normalizeH="0" baseline="0" smtClean="0">
                          <a:ln>
                            <a:noFill/>
                          </a:ln>
                          <a:solidFill>
                            <a:srgbClr val="000000"/>
                          </a:solidFill>
                          <a:effectLst/>
                          <a:latin typeface="Calibri" pitchFamily="34" charset="0"/>
                        </a:rPr>
                        <a:t>,  được gọi cho UI thread sau mỗi lời gọi đến </a:t>
                      </a:r>
                      <a:r>
                        <a:rPr kumimoji="0" lang="en-US" sz="1800" b="0" i="1" u="none" strike="noStrike" cap="none" normalizeH="0" baseline="0" smtClean="0">
                          <a:ln>
                            <a:noFill/>
                          </a:ln>
                          <a:solidFill>
                            <a:srgbClr val="000000"/>
                          </a:solidFill>
                          <a:effectLst/>
                          <a:latin typeface="Calibri" pitchFamily="34" charset="0"/>
                        </a:rPr>
                        <a:t>publishProgress(Progress...)</a:t>
                      </a:r>
                      <a:r>
                        <a:rPr kumimoji="0" lang="en-US" sz="1800" b="0" i="0" u="none" strike="noStrike" cap="none" normalizeH="0" baseline="0" smtClean="0">
                          <a:ln>
                            <a:noFill/>
                          </a:ln>
                          <a:solidFill>
                            <a:srgbClr val="000000"/>
                          </a:solidFill>
                          <a:effectLst/>
                          <a:latin typeface="Calibri" pitchFamily="34" charset="0"/>
                        </a:rPr>
                        <a:t>.  Thời điểm thực thi không xác định. Phương thức này được dùng để hiển thị một hình thức tiến độ tùy ý tại giao diện người dùng. Ví dụ, nó có thể là một progress bar hoặc hiện nhật trình (log) tại một text field.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alibri" pitchFamily="34" charset="0"/>
                        </a:rPr>
                        <a:t>onPostExecute(Result)</a:t>
                      </a:r>
                      <a:r>
                        <a:rPr kumimoji="0" lang="en-US" sz="1800" b="0" i="0" u="none" strike="noStrike" cap="none" normalizeH="0" baseline="0" smtClean="0">
                          <a:ln>
                            <a:noFill/>
                          </a:ln>
                          <a:solidFill>
                            <a:srgbClr val="000000"/>
                          </a:solidFill>
                          <a:effectLst/>
                          <a:latin typeface="Calibri" pitchFamily="34" charset="0"/>
                        </a:rPr>
                        <a:t>,  được gọi cho UI thread sau khi công việc tính toán tại background đã xong. Kết quả tính toán của background được truyền cho bước này qua tham số (Result). </a:t>
                      </a:r>
                      <a:endParaRPr kumimoji="0" lang="en-US" sz="1800" b="1"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54C795F-A2C4-40F6-8BDE-7DD6F4DC0B7D}" type="slidenum">
              <a:rPr lang="en-US"/>
              <a:pPr>
                <a:defRPr/>
              </a:pPr>
              <a:t>36</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8B94630-2E93-4944-93BB-C53F4984B1E0}"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44369B5-FFB9-4E37-9EBA-7AE4B6C00BFD}"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0E2F6DA-8F18-4BA9-BD4C-CE29BB94409D}"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18B8374-9FAA-4CE5-A54B-AE0CB3064536}"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pic>
        <p:nvPicPr>
          <p:cNvPr id="50183"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0184"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Using  the AsyncTask  class</a:t>
            </a:r>
            <a:endParaRPr lang="en-US" sz="2000">
              <a:latin typeface="Calibri" pitchFamily="34" charset="0"/>
            </a:endParaRPr>
          </a:p>
        </p:txBody>
      </p:sp>
      <p:pic>
        <p:nvPicPr>
          <p:cNvPr id="15" name="Picture 14" descr="device.png"/>
          <p:cNvPicPr>
            <a:picLocks noChangeAspect="1"/>
          </p:cNvPicPr>
          <p:nvPr/>
        </p:nvPicPr>
        <p:blipFill>
          <a:blip r:embed="rId3"/>
          <a:stretch>
            <a:fillRect/>
          </a:stretch>
        </p:blipFill>
        <p:spPr>
          <a:xfrm>
            <a:off x="5715000" y="1524000"/>
            <a:ext cx="2438400" cy="3657600"/>
          </a:xfrm>
          <a:prstGeom prst="rect">
            <a:avLst/>
          </a:prstGeom>
          <a:ln>
            <a:noFill/>
          </a:ln>
          <a:effectLst>
            <a:outerShdw blurRad="292100" dist="139700" dir="2700000" algn="tl" rotWithShape="0">
              <a:srgbClr val="333333">
                <a:alpha val="65000"/>
              </a:srgbClr>
            </a:outerShdw>
          </a:effectLst>
        </p:spPr>
      </p:pic>
      <p:pic>
        <p:nvPicPr>
          <p:cNvPr id="16" name="Picture 15" descr="device1.png"/>
          <p:cNvPicPr>
            <a:picLocks noChangeAspect="1"/>
          </p:cNvPicPr>
          <p:nvPr/>
        </p:nvPicPr>
        <p:blipFill>
          <a:blip r:embed="rId4"/>
          <a:stretch>
            <a:fillRect/>
          </a:stretch>
        </p:blipFill>
        <p:spPr>
          <a:xfrm>
            <a:off x="533400" y="1524000"/>
            <a:ext cx="2438400" cy="3657600"/>
          </a:xfrm>
          <a:prstGeom prst="rect">
            <a:avLst/>
          </a:prstGeom>
          <a:ln>
            <a:noFill/>
          </a:ln>
          <a:effectLst>
            <a:outerShdw blurRad="292100" dist="139700" dir="2700000" algn="tl" rotWithShape="0">
              <a:srgbClr val="333333">
                <a:alpha val="65000"/>
              </a:srgbClr>
            </a:outerShdw>
          </a:effectLst>
        </p:spPr>
      </p:pic>
      <p:pic>
        <p:nvPicPr>
          <p:cNvPr id="17" name="Picture 16" descr="device2.png"/>
          <p:cNvPicPr>
            <a:picLocks noChangeAspect="1"/>
          </p:cNvPicPr>
          <p:nvPr/>
        </p:nvPicPr>
        <p:blipFill>
          <a:blip r:embed="rId5"/>
          <a:stretch>
            <a:fillRect/>
          </a:stretch>
        </p:blipFill>
        <p:spPr>
          <a:xfrm>
            <a:off x="3200400" y="1524000"/>
            <a:ext cx="2438400" cy="3657600"/>
          </a:xfrm>
          <a:prstGeom prst="rect">
            <a:avLst/>
          </a:prstGeom>
          <a:ln>
            <a:noFill/>
          </a:ln>
          <a:effectLst>
            <a:outerShdw blurRad="292100" dist="139700" dir="2700000" algn="tl" rotWithShape="0">
              <a:srgbClr val="333333">
                <a:alpha val="65000"/>
              </a:srgbClr>
            </a:outerShdw>
          </a:effectLst>
        </p:spPr>
      </p:pic>
      <p:sp>
        <p:nvSpPr>
          <p:cNvPr id="50188" name="TextBox 18"/>
          <p:cNvSpPr txBox="1">
            <a:spLocks noChangeArrowheads="1"/>
          </p:cNvSpPr>
          <p:nvPr/>
        </p:nvSpPr>
        <p:spPr bwMode="auto">
          <a:xfrm>
            <a:off x="381000" y="5334000"/>
            <a:ext cx="8077200" cy="1190625"/>
          </a:xfrm>
          <a:prstGeom prst="rect">
            <a:avLst/>
          </a:prstGeom>
          <a:noFill/>
          <a:ln w="9525">
            <a:noFill/>
            <a:miter lim="800000"/>
            <a:headEnd/>
            <a:tailEnd/>
          </a:ln>
        </p:spPr>
        <p:txBody>
          <a:bodyPr>
            <a:spAutoFit/>
          </a:bodyPr>
          <a:lstStyle/>
          <a:p>
            <a:r>
              <a:rPr lang="en-US">
                <a:latin typeface="Calibri" pitchFamily="34" charset="0"/>
              </a:rPr>
              <a:t>Main task gọi một AsyncTask để làm một công việc tốn thời gian. Các phương thức AsyncTask thực hiện công việc được yêu cầu và định kì cập nhật UI chính. Trong ví dụ này, hoạt động tại background đóng góp vào nội dung của text box và điều khiển progress bar dạng tròn.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F8663EB-F066-4259-9062-DD9546FAB9C1}" type="slidenum">
              <a:rPr lang="en-US"/>
              <a:pPr>
                <a:defRPr/>
              </a:pPr>
              <a:t>37</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C3458BB-B1CF-46CA-B46F-02ADF92D5ABC}"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B11D873-0833-476D-B824-E39280AA9019}"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1C10400-E2B1-4248-931A-2A6A5E9A51AE}"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4B84926-F2CF-4F5C-8359-2137EEF41D09}"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pic>
        <p:nvPicPr>
          <p:cNvPr id="51207"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1208"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Using  the AsyncTask  class</a:t>
            </a:r>
            <a:endParaRPr lang="en-US" sz="2000">
              <a:latin typeface="Calibri" pitchFamily="34" charset="0"/>
            </a:endParaRPr>
          </a:p>
        </p:txBody>
      </p:sp>
      <p:sp>
        <p:nvSpPr>
          <p:cNvPr id="10" name="TextBox 9"/>
          <p:cNvSpPr txBox="1"/>
          <p:nvPr/>
        </p:nvSpPr>
        <p:spPr>
          <a:xfrm>
            <a:off x="685800" y="1524000"/>
            <a:ext cx="7848600" cy="5170488"/>
          </a:xfrm>
          <a:prstGeom prst="rect">
            <a:avLst/>
          </a:prstGeom>
          <a:solidFill>
            <a:schemeClr val="bg1">
              <a:lumMod val="95000"/>
            </a:schemeClr>
          </a:solidFill>
        </p:spPr>
        <p:txBody>
          <a:bodyPr>
            <a:spAutoFit/>
          </a:bodyPr>
          <a:lstStyle/>
          <a:p>
            <a:pPr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class</a:t>
            </a:r>
            <a:r>
              <a:rPr lang="en-US" sz="1100" b="1" dirty="0">
                <a:solidFill>
                  <a:srgbClr val="000000"/>
                </a:solidFill>
                <a:latin typeface="Courier New"/>
              </a:rPr>
              <a:t> Main </a:t>
            </a:r>
            <a:r>
              <a:rPr lang="en-US" sz="1100" b="1" dirty="0">
                <a:solidFill>
                  <a:srgbClr val="7F0055"/>
                </a:solidFill>
                <a:latin typeface="Courier New"/>
              </a:rPr>
              <a:t>extends</a:t>
            </a:r>
            <a:r>
              <a:rPr lang="en-US" sz="1100" b="1" dirty="0">
                <a:solidFill>
                  <a:srgbClr val="000000"/>
                </a:solidFill>
                <a:latin typeface="Courier New"/>
              </a:rPr>
              <a:t> Activity {</a:t>
            </a:r>
          </a:p>
          <a:p>
            <a:pPr fontAlgn="auto">
              <a:spcBef>
                <a:spcPts val="0"/>
              </a:spcBef>
              <a:spcAft>
                <a:spcPts val="0"/>
              </a:spcAft>
              <a:defRPr/>
            </a:pPr>
            <a:r>
              <a:rPr lang="en-US" sz="1100" dirty="0">
                <a:solidFill>
                  <a:srgbClr val="000000"/>
                </a:solidFill>
                <a:latin typeface="Courier New"/>
              </a:rPr>
              <a:t>Button </a:t>
            </a:r>
            <a:r>
              <a:rPr lang="en-US" sz="1100" dirty="0" err="1">
                <a:solidFill>
                  <a:srgbClr val="0000C0"/>
                </a:solidFill>
                <a:latin typeface="Courier New"/>
              </a:rPr>
              <a:t>btnSlowWork</a:t>
            </a:r>
            <a:r>
              <a:rPr lang="en-US" sz="1100"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Button </a:t>
            </a:r>
            <a:r>
              <a:rPr lang="en-US" sz="1100" dirty="0" err="1">
                <a:solidFill>
                  <a:srgbClr val="0000C0"/>
                </a:solidFill>
                <a:latin typeface="Courier New"/>
              </a:rPr>
              <a:t>btnQuickWork</a:t>
            </a:r>
            <a:r>
              <a:rPr lang="en-US" sz="1100" dirty="0">
                <a:solidFill>
                  <a:srgbClr val="000000"/>
                </a:solidFill>
                <a:latin typeface="Courier New"/>
              </a:rPr>
              <a:t>;</a:t>
            </a:r>
          </a:p>
          <a:p>
            <a:pPr fontAlgn="auto">
              <a:spcBef>
                <a:spcPts val="0"/>
              </a:spcBef>
              <a:spcAft>
                <a:spcPts val="0"/>
              </a:spcAft>
              <a:defRPr/>
            </a:pPr>
            <a:r>
              <a:rPr lang="en-US" sz="1100" dirty="0" err="1">
                <a:solidFill>
                  <a:srgbClr val="000000"/>
                </a:solidFill>
                <a:latin typeface="Courier New"/>
              </a:rPr>
              <a:t>EditText</a:t>
            </a:r>
            <a:r>
              <a:rPr lang="en-US" sz="1100" dirty="0">
                <a:solidFill>
                  <a:srgbClr val="000000"/>
                </a:solidFill>
                <a:latin typeface="Courier New"/>
              </a:rPr>
              <a:t> </a:t>
            </a:r>
            <a:r>
              <a:rPr lang="en-US" sz="1100" dirty="0" err="1">
                <a:solidFill>
                  <a:srgbClr val="0000C0"/>
                </a:solidFill>
                <a:latin typeface="Courier New"/>
              </a:rPr>
              <a:t>etMsg</a:t>
            </a:r>
            <a:r>
              <a:rPr lang="en-US" sz="1100"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Long  </a:t>
            </a:r>
            <a:r>
              <a:rPr lang="en-US" sz="1100" dirty="0" err="1">
                <a:solidFill>
                  <a:srgbClr val="0000C0"/>
                </a:solidFill>
                <a:latin typeface="Courier New"/>
              </a:rPr>
              <a:t>startingMillis</a:t>
            </a:r>
            <a:r>
              <a:rPr lang="en-US" sz="1100" dirty="0">
                <a:solidFill>
                  <a:srgbClr val="000000"/>
                </a:solidFill>
                <a:latin typeface="Courier New"/>
              </a:rPr>
              <a:t>;</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646464"/>
                </a:solidFill>
                <a:latin typeface="Courier New"/>
              </a:rPr>
              <a:t>@Override</a:t>
            </a:r>
          </a:p>
          <a:p>
            <a:pPr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onCreate</a:t>
            </a:r>
            <a:r>
              <a:rPr lang="en-US" sz="1100" b="1" dirty="0">
                <a:solidFill>
                  <a:srgbClr val="000000"/>
                </a:solidFill>
                <a:latin typeface="Courier New"/>
              </a:rPr>
              <a:t>(Bundle </a:t>
            </a:r>
            <a:r>
              <a:rPr lang="en-US" sz="1100" b="1" dirty="0" err="1">
                <a:solidFill>
                  <a:srgbClr val="000000"/>
                </a:solidFill>
                <a:latin typeface="Courier New"/>
              </a:rPr>
              <a:t>savedInstanceState</a:t>
            </a:r>
            <a:r>
              <a:rPr lang="en-US" sz="1100" b="1" dirty="0">
                <a:solidFill>
                  <a:srgbClr val="000000"/>
                </a:solidFill>
                <a:latin typeface="Courier New"/>
              </a:rPr>
              <a:t>) {</a:t>
            </a:r>
          </a:p>
          <a:p>
            <a:pPr lvl="1" fontAlgn="auto">
              <a:spcBef>
                <a:spcPts val="0"/>
              </a:spcBef>
              <a:spcAft>
                <a:spcPts val="0"/>
              </a:spcAft>
              <a:defRPr/>
            </a:pPr>
            <a:r>
              <a:rPr lang="en-US" sz="1100" b="1" dirty="0" err="1">
                <a:solidFill>
                  <a:srgbClr val="7F0055"/>
                </a:solidFill>
                <a:latin typeface="Courier New"/>
              </a:rPr>
              <a:t>super</a:t>
            </a:r>
            <a:r>
              <a:rPr lang="en-US" sz="1100" b="1" dirty="0" err="1">
                <a:solidFill>
                  <a:srgbClr val="000000"/>
                </a:solidFill>
                <a:latin typeface="Courier New"/>
              </a:rPr>
              <a:t>.onCreate</a:t>
            </a:r>
            <a:r>
              <a:rPr lang="en-US" sz="1100" b="1" dirty="0">
                <a:solidFill>
                  <a:srgbClr val="000000"/>
                </a:solidFill>
                <a:latin typeface="Courier New"/>
              </a:rPr>
              <a:t>(</a:t>
            </a:r>
            <a:r>
              <a:rPr lang="en-US" sz="1100" b="1" dirty="0" err="1">
                <a:solidFill>
                  <a:srgbClr val="000000"/>
                </a:solidFill>
                <a:latin typeface="Courier New"/>
              </a:rPr>
              <a:t>savedInstanceState</a:t>
            </a:r>
            <a:r>
              <a:rPr lang="en-US" sz="1100" b="1" dirty="0">
                <a:solidFill>
                  <a:srgbClr val="000000"/>
                </a:solidFill>
                <a:latin typeface="Courier New"/>
              </a:rPr>
              <a:t>);</a:t>
            </a:r>
          </a:p>
          <a:p>
            <a:pPr lvl="1" fontAlgn="auto">
              <a:spcBef>
                <a:spcPts val="0"/>
              </a:spcBef>
              <a:spcAft>
                <a:spcPts val="0"/>
              </a:spcAft>
              <a:defRPr/>
            </a:pPr>
            <a:r>
              <a:rPr lang="en-US" sz="1100" dirty="0" err="1">
                <a:solidFill>
                  <a:srgbClr val="000000"/>
                </a:solidFill>
                <a:latin typeface="Courier New"/>
              </a:rPr>
              <a:t>setContentView</a:t>
            </a:r>
            <a:r>
              <a:rPr lang="en-US" sz="1100" dirty="0">
                <a:solidFill>
                  <a:srgbClr val="000000"/>
                </a:solidFill>
                <a:latin typeface="Courier New"/>
              </a:rPr>
              <a:t>(</a:t>
            </a:r>
            <a:r>
              <a:rPr lang="en-US" sz="1100" dirty="0" err="1">
                <a:solidFill>
                  <a:srgbClr val="000000"/>
                </a:solidFill>
                <a:latin typeface="Courier New"/>
              </a:rPr>
              <a:t>R.layout.</a:t>
            </a:r>
            <a:r>
              <a:rPr lang="en-US" sz="1100" i="1" dirty="0" err="1">
                <a:solidFill>
                  <a:srgbClr val="0000C0"/>
                </a:solidFill>
                <a:latin typeface="Courier New"/>
              </a:rPr>
              <a:t>main</a:t>
            </a:r>
            <a:r>
              <a:rPr lang="en-US" sz="1100" i="1" dirty="0">
                <a:solidFill>
                  <a:srgbClr val="000000"/>
                </a:solidFill>
                <a:latin typeface="Courier New"/>
              </a:rPr>
              <a:t>);</a:t>
            </a:r>
          </a:p>
          <a:p>
            <a:pPr lvl="1" fontAlgn="auto">
              <a:spcBef>
                <a:spcPts val="0"/>
              </a:spcBef>
              <a:spcAft>
                <a:spcPts val="0"/>
              </a:spcAft>
              <a:defRPr/>
            </a:pPr>
            <a:r>
              <a:rPr lang="en-US" sz="1100" dirty="0" err="1">
                <a:solidFill>
                  <a:srgbClr val="0000C0"/>
                </a:solidFill>
                <a:latin typeface="Courier New"/>
              </a:rPr>
              <a:t>etMsg</a:t>
            </a:r>
            <a:r>
              <a:rPr lang="en-US" sz="1100" dirty="0">
                <a:solidFill>
                  <a:srgbClr val="000000"/>
                </a:solidFill>
                <a:latin typeface="Courier New"/>
              </a:rPr>
              <a:t> = (</a:t>
            </a:r>
            <a:r>
              <a:rPr lang="en-US" sz="1100" dirty="0" err="1">
                <a:solidFill>
                  <a:srgbClr val="000000"/>
                </a:solidFill>
                <a:latin typeface="Courier New"/>
              </a:rPr>
              <a:t>EditText</a:t>
            </a:r>
            <a:r>
              <a:rPr lang="en-US" sz="1100" dirty="0">
                <a:solidFill>
                  <a:srgbClr val="000000"/>
                </a:solidFill>
                <a:latin typeface="Courier New"/>
              </a:rPr>
              <a:t>) </a:t>
            </a:r>
            <a:r>
              <a:rPr lang="en-US" sz="1100" dirty="0" err="1">
                <a:solidFill>
                  <a:srgbClr val="000000"/>
                </a:solidFill>
                <a:latin typeface="Courier New"/>
              </a:rPr>
              <a:t>findViewById</a:t>
            </a:r>
            <a:r>
              <a:rPr lang="en-US" sz="1100" dirty="0">
                <a:solidFill>
                  <a:srgbClr val="000000"/>
                </a:solidFill>
                <a:latin typeface="Courier New"/>
              </a:rPr>
              <a:t>(R.id.</a:t>
            </a:r>
            <a:r>
              <a:rPr lang="en-US" sz="1100" i="1" dirty="0">
                <a:solidFill>
                  <a:srgbClr val="0000C0"/>
                </a:solidFill>
                <a:latin typeface="Courier New"/>
              </a:rPr>
              <a:t>EditText01</a:t>
            </a:r>
            <a:r>
              <a:rPr lang="en-US" sz="1100" i="1" dirty="0">
                <a:solidFill>
                  <a:srgbClr val="000000"/>
                </a:solidFill>
                <a:latin typeface="Courier New"/>
              </a:rPr>
              <a:t>);</a:t>
            </a:r>
          </a:p>
          <a:p>
            <a:pPr lvl="1" fontAlgn="auto">
              <a:spcBef>
                <a:spcPts val="0"/>
              </a:spcBef>
              <a:spcAft>
                <a:spcPts val="0"/>
              </a:spcAft>
              <a:defRPr/>
            </a:pPr>
            <a:endParaRPr lang="en-US" sz="1100" dirty="0">
              <a:latin typeface="Courier New"/>
            </a:endParaRPr>
          </a:p>
          <a:p>
            <a:pPr lvl="1" fontAlgn="auto">
              <a:spcBef>
                <a:spcPts val="0"/>
              </a:spcBef>
              <a:spcAft>
                <a:spcPts val="0"/>
              </a:spcAft>
              <a:defRPr/>
            </a:pPr>
            <a:r>
              <a:rPr lang="en-US" sz="1100" dirty="0" err="1">
                <a:solidFill>
                  <a:srgbClr val="0000C0"/>
                </a:solidFill>
                <a:latin typeface="Courier New"/>
              </a:rPr>
              <a:t>btnSlowWork</a:t>
            </a:r>
            <a:r>
              <a:rPr lang="en-US" sz="1100" dirty="0">
                <a:solidFill>
                  <a:srgbClr val="000000"/>
                </a:solidFill>
                <a:latin typeface="Courier New"/>
              </a:rPr>
              <a:t> = (Button) </a:t>
            </a:r>
            <a:r>
              <a:rPr lang="en-US" sz="1100" dirty="0" err="1">
                <a:solidFill>
                  <a:srgbClr val="000000"/>
                </a:solidFill>
                <a:latin typeface="Courier New"/>
              </a:rPr>
              <a:t>findViewById</a:t>
            </a:r>
            <a:r>
              <a:rPr lang="en-US" sz="1100" dirty="0">
                <a:solidFill>
                  <a:srgbClr val="000000"/>
                </a:solidFill>
                <a:latin typeface="Courier New"/>
              </a:rPr>
              <a:t>(R.id.</a:t>
            </a:r>
            <a:r>
              <a:rPr lang="en-US" sz="1100" i="1" dirty="0">
                <a:solidFill>
                  <a:srgbClr val="0000C0"/>
                </a:solidFill>
                <a:latin typeface="Courier New"/>
              </a:rPr>
              <a:t>Button01</a:t>
            </a:r>
            <a:r>
              <a:rPr lang="en-US" sz="1100" i="1" dirty="0">
                <a:solidFill>
                  <a:srgbClr val="000000"/>
                </a:solidFill>
                <a:latin typeface="Courier New"/>
              </a:rPr>
              <a:t>);</a:t>
            </a:r>
          </a:p>
          <a:p>
            <a:pPr lvl="1" fontAlgn="auto">
              <a:spcBef>
                <a:spcPts val="0"/>
              </a:spcBef>
              <a:spcAft>
                <a:spcPts val="0"/>
              </a:spcAft>
              <a:defRPr/>
            </a:pPr>
            <a:r>
              <a:rPr lang="en-US" sz="1100" dirty="0">
                <a:solidFill>
                  <a:srgbClr val="3F7F5F"/>
                </a:solidFill>
                <a:latin typeface="Courier New"/>
              </a:rPr>
              <a:t>// delete all data from database (when delete button is clicked)</a:t>
            </a:r>
          </a:p>
          <a:p>
            <a:pPr lvl="1" fontAlgn="auto">
              <a:spcBef>
                <a:spcPts val="0"/>
              </a:spcBef>
              <a:spcAft>
                <a:spcPts val="0"/>
              </a:spcAft>
              <a:defRPr/>
            </a:pP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btnSlowWork</a:t>
            </a:r>
            <a:r>
              <a:rPr lang="en-US" sz="1100" b="1" dirty="0" err="1">
                <a:solidFill>
                  <a:srgbClr val="000000"/>
                </a:solidFill>
                <a:latin typeface="Courier New"/>
              </a:rPr>
              <a:t>.setOnClickListener</a:t>
            </a:r>
            <a:r>
              <a:rPr lang="en-US" sz="1100" b="1" dirty="0">
                <a:solidFill>
                  <a:srgbClr val="000000"/>
                </a:solidFill>
                <a:latin typeface="Courier New"/>
              </a:rPr>
              <a:t>(</a:t>
            </a:r>
            <a:r>
              <a:rPr lang="en-US" sz="1100" b="1" dirty="0">
                <a:solidFill>
                  <a:srgbClr val="7F0055"/>
                </a:solidFill>
                <a:latin typeface="Courier New"/>
              </a:rPr>
              <a:t>new</a:t>
            </a:r>
            <a:r>
              <a:rPr lang="en-US" sz="1100" b="1" dirty="0">
                <a:solidFill>
                  <a:srgbClr val="000000"/>
                </a:solidFill>
                <a:latin typeface="Courier New"/>
              </a:rPr>
              <a:t> </a:t>
            </a:r>
            <a:r>
              <a:rPr lang="en-US" sz="1100" b="1" dirty="0" err="1">
                <a:solidFill>
                  <a:srgbClr val="000000"/>
                </a:solidFill>
                <a:latin typeface="Courier New"/>
              </a:rPr>
              <a:t>OnClickListener</a:t>
            </a:r>
            <a:r>
              <a:rPr lang="en-US" sz="1100" b="1" dirty="0">
                <a:solidFill>
                  <a:srgbClr val="000000"/>
                </a:solidFill>
                <a:latin typeface="Courier New"/>
              </a:rPr>
              <a:t>() {</a:t>
            </a:r>
          </a:p>
          <a:p>
            <a:pPr lvl="2"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onClick</a:t>
            </a:r>
            <a:r>
              <a:rPr lang="en-US" sz="1100" b="1" dirty="0">
                <a:solidFill>
                  <a:srgbClr val="000000"/>
                </a:solidFill>
                <a:latin typeface="Courier New"/>
              </a:rPr>
              <a:t>(</a:t>
            </a:r>
            <a:r>
              <a:rPr lang="en-US" sz="1100" b="1" dirty="0">
                <a:solidFill>
                  <a:srgbClr val="7F0055"/>
                </a:solidFill>
                <a:latin typeface="Courier New"/>
              </a:rPr>
              <a:t>final</a:t>
            </a:r>
            <a:r>
              <a:rPr lang="en-US" sz="1100" b="1" dirty="0">
                <a:solidFill>
                  <a:srgbClr val="000000"/>
                </a:solidFill>
                <a:latin typeface="Courier New"/>
              </a:rPr>
              <a:t> View v) {</a:t>
            </a:r>
          </a:p>
          <a:p>
            <a:pPr lvl="3" fontAlgn="auto">
              <a:spcBef>
                <a:spcPts val="0"/>
              </a:spcBef>
              <a:spcAft>
                <a:spcPts val="0"/>
              </a:spcAft>
              <a:defRPr/>
            </a:pPr>
            <a:r>
              <a:rPr lang="en-US" sz="1100" b="1" dirty="0">
                <a:solidFill>
                  <a:srgbClr val="7F0055"/>
                </a:solidFill>
                <a:latin typeface="Courier New"/>
              </a:rPr>
              <a:t>new</a:t>
            </a:r>
            <a:r>
              <a:rPr lang="en-US" sz="1100" b="1" dirty="0">
                <a:solidFill>
                  <a:srgbClr val="000000"/>
                </a:solidFill>
                <a:latin typeface="Courier New"/>
              </a:rPr>
              <a:t> </a:t>
            </a:r>
            <a:r>
              <a:rPr lang="en-US" sz="1100" b="1" dirty="0" err="1">
                <a:solidFill>
                  <a:srgbClr val="000000"/>
                </a:solidFill>
                <a:latin typeface="Courier New"/>
              </a:rPr>
              <a:t>VerySlowTask</a:t>
            </a:r>
            <a:r>
              <a:rPr lang="en-US" sz="1100" b="1" dirty="0">
                <a:solidFill>
                  <a:srgbClr val="000000"/>
                </a:solidFill>
                <a:latin typeface="Courier New"/>
              </a:rPr>
              <a:t>().execute();</a:t>
            </a:r>
          </a:p>
          <a:p>
            <a:pPr lvl="2" fontAlgn="auto">
              <a:spcBef>
                <a:spcPts val="0"/>
              </a:spcBef>
              <a:spcAft>
                <a:spcPts val="0"/>
              </a:spcAft>
              <a:defRPr/>
            </a:pPr>
            <a:r>
              <a:rPr lang="en-US" sz="1100" dirty="0">
                <a:solidFill>
                  <a:srgbClr val="000000"/>
                </a:solidFill>
                <a:latin typeface="Courier New"/>
              </a:rPr>
              <a:t>}</a:t>
            </a:r>
          </a:p>
          <a:p>
            <a:pPr lvl="1" fontAlgn="auto">
              <a:spcBef>
                <a:spcPts val="0"/>
              </a:spcBef>
              <a:spcAft>
                <a:spcPts val="0"/>
              </a:spcAft>
              <a:defRPr/>
            </a:pPr>
            <a:r>
              <a:rPr lang="en-US" sz="1100" dirty="0">
                <a:solidFill>
                  <a:srgbClr val="000000"/>
                </a:solidFill>
                <a:latin typeface="Courier New"/>
              </a:rPr>
              <a:t>});</a:t>
            </a:r>
          </a:p>
          <a:p>
            <a:pPr lvl="1" fontAlgn="auto">
              <a:spcBef>
                <a:spcPts val="0"/>
              </a:spcBef>
              <a:spcAft>
                <a:spcPts val="0"/>
              </a:spcAft>
              <a:defRPr/>
            </a:pPr>
            <a:endParaRPr lang="en-US" sz="1100" dirty="0">
              <a:latin typeface="Courier New"/>
            </a:endParaRPr>
          </a:p>
          <a:p>
            <a:pPr lvl="1" fontAlgn="auto">
              <a:spcBef>
                <a:spcPts val="0"/>
              </a:spcBef>
              <a:spcAft>
                <a:spcPts val="0"/>
              </a:spcAft>
              <a:defRPr/>
            </a:pPr>
            <a:r>
              <a:rPr lang="en-US" sz="1100" dirty="0" err="1">
                <a:solidFill>
                  <a:srgbClr val="0000C0"/>
                </a:solidFill>
                <a:latin typeface="Courier New"/>
              </a:rPr>
              <a:t>btnQuickWork</a:t>
            </a:r>
            <a:r>
              <a:rPr lang="en-US" sz="1100" dirty="0">
                <a:solidFill>
                  <a:srgbClr val="000000"/>
                </a:solidFill>
                <a:latin typeface="Courier New"/>
              </a:rPr>
              <a:t> = (Button) </a:t>
            </a:r>
            <a:r>
              <a:rPr lang="en-US" sz="1100" dirty="0" err="1">
                <a:solidFill>
                  <a:srgbClr val="000000"/>
                </a:solidFill>
                <a:latin typeface="Courier New"/>
              </a:rPr>
              <a:t>findViewById</a:t>
            </a:r>
            <a:r>
              <a:rPr lang="en-US" sz="1100" dirty="0">
                <a:solidFill>
                  <a:srgbClr val="000000"/>
                </a:solidFill>
                <a:latin typeface="Courier New"/>
              </a:rPr>
              <a:t>(R.id.</a:t>
            </a:r>
            <a:r>
              <a:rPr lang="en-US" sz="1100" i="1" dirty="0">
                <a:solidFill>
                  <a:srgbClr val="0000C0"/>
                </a:solidFill>
                <a:latin typeface="Courier New"/>
              </a:rPr>
              <a:t>Button02</a:t>
            </a:r>
            <a:r>
              <a:rPr lang="en-US" sz="1100" i="1" dirty="0">
                <a:solidFill>
                  <a:srgbClr val="000000"/>
                </a:solidFill>
                <a:latin typeface="Courier New"/>
              </a:rPr>
              <a:t>);</a:t>
            </a:r>
          </a:p>
          <a:p>
            <a:pPr lvl="1" fontAlgn="auto">
              <a:spcBef>
                <a:spcPts val="0"/>
              </a:spcBef>
              <a:spcAft>
                <a:spcPts val="0"/>
              </a:spcAft>
              <a:defRPr/>
            </a:pPr>
            <a:r>
              <a:rPr lang="en-US" sz="1100" dirty="0">
                <a:solidFill>
                  <a:srgbClr val="3F7F5F"/>
                </a:solidFill>
                <a:latin typeface="Courier New"/>
              </a:rPr>
              <a:t>// delete all data from database (when delete button is clicked)</a:t>
            </a:r>
          </a:p>
          <a:p>
            <a:pPr lvl="1" fontAlgn="auto">
              <a:spcBef>
                <a:spcPts val="0"/>
              </a:spcBef>
              <a:spcAft>
                <a:spcPts val="0"/>
              </a:spcAft>
              <a:defRPr/>
            </a:pP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btnQuickWork</a:t>
            </a:r>
            <a:r>
              <a:rPr lang="en-US" sz="1100" b="1" dirty="0" err="1">
                <a:solidFill>
                  <a:srgbClr val="000000"/>
                </a:solidFill>
                <a:latin typeface="Courier New"/>
              </a:rPr>
              <a:t>.setOnClickListener</a:t>
            </a:r>
            <a:r>
              <a:rPr lang="en-US" sz="1100" b="1" dirty="0">
                <a:solidFill>
                  <a:srgbClr val="000000"/>
                </a:solidFill>
                <a:latin typeface="Courier New"/>
              </a:rPr>
              <a:t>(</a:t>
            </a:r>
            <a:r>
              <a:rPr lang="en-US" sz="1100" b="1" dirty="0">
                <a:solidFill>
                  <a:srgbClr val="7F0055"/>
                </a:solidFill>
                <a:latin typeface="Courier New"/>
              </a:rPr>
              <a:t>new</a:t>
            </a:r>
            <a:r>
              <a:rPr lang="en-US" sz="1100" b="1" dirty="0">
                <a:solidFill>
                  <a:srgbClr val="000000"/>
                </a:solidFill>
                <a:latin typeface="Courier New"/>
              </a:rPr>
              <a:t> </a:t>
            </a:r>
            <a:r>
              <a:rPr lang="en-US" sz="1100" b="1" dirty="0" err="1">
                <a:solidFill>
                  <a:srgbClr val="000000"/>
                </a:solidFill>
                <a:latin typeface="Courier New"/>
              </a:rPr>
              <a:t>OnClickListener</a:t>
            </a:r>
            <a:r>
              <a:rPr lang="en-US" sz="1100" b="1" dirty="0">
                <a:solidFill>
                  <a:srgbClr val="000000"/>
                </a:solidFill>
                <a:latin typeface="Courier New"/>
              </a:rPr>
              <a:t>() {</a:t>
            </a:r>
          </a:p>
          <a:p>
            <a:pPr lvl="2"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onClick</a:t>
            </a:r>
            <a:r>
              <a:rPr lang="en-US" sz="1100" b="1" dirty="0">
                <a:solidFill>
                  <a:srgbClr val="000000"/>
                </a:solidFill>
                <a:latin typeface="Courier New"/>
              </a:rPr>
              <a:t>(</a:t>
            </a:r>
            <a:r>
              <a:rPr lang="en-US" sz="1100" b="1" dirty="0">
                <a:solidFill>
                  <a:srgbClr val="7F0055"/>
                </a:solidFill>
                <a:latin typeface="Courier New"/>
              </a:rPr>
              <a:t>final</a:t>
            </a:r>
            <a:r>
              <a:rPr lang="en-US" sz="1100" b="1" dirty="0">
                <a:solidFill>
                  <a:srgbClr val="000000"/>
                </a:solidFill>
                <a:latin typeface="Courier New"/>
              </a:rPr>
              <a:t> View v) {</a:t>
            </a:r>
          </a:p>
          <a:p>
            <a:pPr lvl="3" fontAlgn="auto">
              <a:spcBef>
                <a:spcPts val="0"/>
              </a:spcBef>
              <a:spcAft>
                <a:spcPts val="0"/>
              </a:spcAft>
              <a:defRPr/>
            </a:pPr>
            <a:r>
              <a:rPr lang="en-US" sz="1100" dirty="0" err="1">
                <a:solidFill>
                  <a:srgbClr val="0000C0"/>
                </a:solidFill>
                <a:latin typeface="Courier New"/>
              </a:rPr>
              <a:t>etMsg</a:t>
            </a:r>
            <a:r>
              <a:rPr lang="en-US" sz="1100" dirty="0" err="1">
                <a:solidFill>
                  <a:srgbClr val="000000"/>
                </a:solidFill>
                <a:latin typeface="Courier New"/>
              </a:rPr>
              <a:t>.setText</a:t>
            </a:r>
            <a:r>
              <a:rPr lang="en-US" sz="1100" dirty="0">
                <a:solidFill>
                  <a:srgbClr val="000000"/>
                </a:solidFill>
                <a:latin typeface="Courier New"/>
              </a:rPr>
              <a:t>((</a:t>
            </a:r>
            <a:r>
              <a:rPr lang="en-US" sz="1100" b="1" dirty="0">
                <a:solidFill>
                  <a:srgbClr val="7F0055"/>
                </a:solidFill>
                <a:latin typeface="Courier New"/>
              </a:rPr>
              <a:t>new</a:t>
            </a:r>
            <a:r>
              <a:rPr lang="en-US" sz="1100" b="1" dirty="0">
                <a:solidFill>
                  <a:srgbClr val="000000"/>
                </a:solidFill>
                <a:latin typeface="Courier New"/>
              </a:rPr>
              <a:t> Date()).</a:t>
            </a:r>
            <a:r>
              <a:rPr lang="en-US" sz="1100" b="1" dirty="0" err="1">
                <a:solidFill>
                  <a:srgbClr val="000000"/>
                </a:solidFill>
                <a:latin typeface="Courier New"/>
              </a:rPr>
              <a:t>toLocaleString</a:t>
            </a:r>
            <a:r>
              <a:rPr lang="en-US" sz="1100" b="1" dirty="0">
                <a:solidFill>
                  <a:srgbClr val="000000"/>
                </a:solidFill>
                <a:latin typeface="Courier New"/>
              </a:rPr>
              <a:t>());</a:t>
            </a:r>
          </a:p>
          <a:p>
            <a:pPr lvl="2" fontAlgn="auto">
              <a:spcBef>
                <a:spcPts val="0"/>
              </a:spcBef>
              <a:spcAft>
                <a:spcPts val="0"/>
              </a:spcAft>
              <a:defRPr/>
            </a:pPr>
            <a:r>
              <a:rPr lang="en-US" sz="1100" dirty="0">
                <a:solidFill>
                  <a:srgbClr val="000000"/>
                </a:solidFill>
                <a:latin typeface="Courier New"/>
              </a:rPr>
              <a:t>}</a:t>
            </a:r>
          </a:p>
          <a:p>
            <a:pPr lvl="1" fontAlgn="auto">
              <a:spcBef>
                <a:spcPts val="0"/>
              </a:spcBef>
              <a:spcAft>
                <a:spcPts val="0"/>
              </a:spcAft>
              <a:defRPr/>
            </a:pPr>
            <a:r>
              <a:rPr lang="en-US" sz="1100" dirty="0">
                <a:solidFill>
                  <a:srgbClr val="000000"/>
                </a:solidFill>
                <a:latin typeface="Courier New"/>
              </a:rPr>
              <a:t>});</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a:t>
            </a:r>
            <a:r>
              <a:rPr lang="en-US" sz="1100" dirty="0">
                <a:solidFill>
                  <a:srgbClr val="3F7F5F"/>
                </a:solidFill>
                <a:latin typeface="Courier New"/>
              </a:rPr>
              <a:t>// </a:t>
            </a:r>
            <a:r>
              <a:rPr lang="en-US" sz="1100" dirty="0" err="1">
                <a:solidFill>
                  <a:srgbClr val="3F7F5F"/>
                </a:solidFill>
                <a:latin typeface="Courier New"/>
              </a:rPr>
              <a:t>onCreate</a:t>
            </a:r>
            <a:endParaRPr lang="en-US" sz="1100" dirty="0">
              <a:latin typeface="Courier New"/>
            </a:endParaRPr>
          </a:p>
        </p:txBody>
      </p:sp>
      <p:sp>
        <p:nvSpPr>
          <p:cNvPr id="15" name="Left Arrow 14"/>
          <p:cNvSpPr/>
          <p:nvPr/>
        </p:nvSpPr>
        <p:spPr>
          <a:xfrm>
            <a:off x="4876800" y="4267200"/>
            <a:ext cx="1066800" cy="304800"/>
          </a:xfrm>
          <a:prstGeom prst="lef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0901B34-1C7A-4B84-A8E2-A6A52E261DF5}" type="slidenum">
              <a:rPr lang="en-US"/>
              <a:pPr>
                <a:defRPr/>
              </a:pPr>
              <a:t>38</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C73E44C-9574-4E34-AECE-4EC8CA02E129}"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4BC0AE4-0655-4A34-B43E-4728F2BA95E7}"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BDD4785-0C06-4583-A6A2-9D2B8A8D6627}"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C7DD1D1-68B3-41B0-B159-26889DFB378C}"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pic>
        <p:nvPicPr>
          <p:cNvPr id="52231"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2232"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Using  the AsyncTask  class</a:t>
            </a:r>
            <a:endParaRPr lang="en-US" sz="2000">
              <a:latin typeface="Calibri" pitchFamily="34" charset="0"/>
            </a:endParaRPr>
          </a:p>
        </p:txBody>
      </p:sp>
      <p:sp>
        <p:nvSpPr>
          <p:cNvPr id="10" name="TextBox 9"/>
          <p:cNvSpPr txBox="1"/>
          <p:nvPr/>
        </p:nvSpPr>
        <p:spPr>
          <a:xfrm>
            <a:off x="685800" y="1600200"/>
            <a:ext cx="7848600" cy="4494213"/>
          </a:xfrm>
          <a:prstGeom prst="rect">
            <a:avLst/>
          </a:prstGeom>
          <a:solidFill>
            <a:schemeClr val="bg1">
              <a:lumMod val="95000"/>
            </a:schemeClr>
          </a:solidFill>
        </p:spPr>
        <p:txBody>
          <a:bodyPr>
            <a:spAutoFit/>
          </a:bodyPr>
          <a:lstStyle/>
          <a:p>
            <a:pPr>
              <a:defRPr/>
            </a:pPr>
            <a:r>
              <a:rPr lang="en-US" sz="1100" b="1">
                <a:solidFill>
                  <a:srgbClr val="7F0055"/>
                </a:solidFill>
                <a:latin typeface="Courier New" pitchFamily="49" charset="0"/>
              </a:rPr>
              <a:t>private</a:t>
            </a:r>
            <a:r>
              <a:rPr lang="en-US" sz="1100" b="1">
                <a:solidFill>
                  <a:srgbClr val="000000"/>
                </a:solidFill>
                <a:latin typeface="Courier New" pitchFamily="49" charset="0"/>
              </a:rPr>
              <a:t> </a:t>
            </a:r>
            <a:r>
              <a:rPr lang="en-US" sz="1100" b="1">
                <a:solidFill>
                  <a:srgbClr val="7F0055"/>
                </a:solidFill>
                <a:latin typeface="Courier New" pitchFamily="49" charset="0"/>
              </a:rPr>
              <a:t>class</a:t>
            </a:r>
            <a:r>
              <a:rPr lang="en-US" sz="1100" b="1">
                <a:solidFill>
                  <a:srgbClr val="000000"/>
                </a:solidFill>
                <a:latin typeface="Courier New" pitchFamily="49" charset="0"/>
              </a:rPr>
              <a:t> VerySlowTask </a:t>
            </a:r>
            <a:r>
              <a:rPr lang="en-US" sz="1100" b="1">
                <a:solidFill>
                  <a:srgbClr val="7F0055"/>
                </a:solidFill>
                <a:latin typeface="Courier New" pitchFamily="49" charset="0"/>
              </a:rPr>
              <a:t>extends</a:t>
            </a:r>
            <a:r>
              <a:rPr lang="en-US" sz="1100" b="1">
                <a:solidFill>
                  <a:srgbClr val="000000"/>
                </a:solidFill>
                <a:latin typeface="Courier New" pitchFamily="49" charset="0"/>
              </a:rPr>
              <a:t> AsyncTask &lt;String, Long, Void&gt; {</a:t>
            </a:r>
          </a:p>
          <a:p>
            <a:pPr>
              <a:defRPr/>
            </a:pPr>
            <a:endParaRPr lang="en-US" sz="1100" b="1">
              <a:solidFill>
                <a:srgbClr val="000000"/>
              </a:solidFill>
              <a:latin typeface="Courier New" pitchFamily="49" charset="0"/>
            </a:endParaRPr>
          </a:p>
          <a:p>
            <a:pPr lvl="1">
              <a:defRPr/>
            </a:pPr>
            <a:r>
              <a:rPr lang="en-US" sz="1100" b="1">
                <a:solidFill>
                  <a:srgbClr val="7F0055"/>
                </a:solidFill>
                <a:latin typeface="Courier New" pitchFamily="49" charset="0"/>
              </a:rPr>
              <a:t>private</a:t>
            </a:r>
            <a:r>
              <a:rPr lang="en-US" sz="1100" b="1">
                <a:solidFill>
                  <a:srgbClr val="000000"/>
                </a:solidFill>
                <a:latin typeface="Courier New" pitchFamily="49" charset="0"/>
              </a:rPr>
              <a:t> </a:t>
            </a:r>
            <a:r>
              <a:rPr lang="en-US" sz="1100" b="1">
                <a:solidFill>
                  <a:srgbClr val="7F0055"/>
                </a:solidFill>
                <a:latin typeface="Courier New" pitchFamily="49" charset="0"/>
              </a:rPr>
              <a:t>final</a:t>
            </a:r>
            <a:r>
              <a:rPr lang="en-US" sz="1100" b="1">
                <a:solidFill>
                  <a:srgbClr val="000000"/>
                </a:solidFill>
                <a:latin typeface="Courier New" pitchFamily="49" charset="0"/>
              </a:rPr>
              <a:t> ProgressDialog </a:t>
            </a:r>
            <a:r>
              <a:rPr lang="en-US" sz="1100" b="1">
                <a:solidFill>
                  <a:srgbClr val="0000C0"/>
                </a:solidFill>
                <a:latin typeface="Courier New" pitchFamily="49" charset="0"/>
              </a:rPr>
              <a:t>dialog</a:t>
            </a:r>
            <a:r>
              <a:rPr lang="en-US" sz="1100" b="1">
                <a:solidFill>
                  <a:srgbClr val="000000"/>
                </a:solidFill>
                <a:latin typeface="Courier New" pitchFamily="49" charset="0"/>
              </a:rPr>
              <a:t> = </a:t>
            </a:r>
            <a:r>
              <a:rPr lang="en-US" sz="1100" b="1">
                <a:solidFill>
                  <a:srgbClr val="7F0055"/>
                </a:solidFill>
                <a:latin typeface="Courier New" pitchFamily="49" charset="0"/>
              </a:rPr>
              <a:t>new</a:t>
            </a:r>
            <a:r>
              <a:rPr lang="en-US" sz="1100" b="1">
                <a:solidFill>
                  <a:srgbClr val="000000"/>
                </a:solidFill>
                <a:latin typeface="Courier New" pitchFamily="49" charset="0"/>
              </a:rPr>
              <a:t> ProgressDialog(Main.</a:t>
            </a:r>
            <a:r>
              <a:rPr lang="en-US" sz="1100" b="1">
                <a:solidFill>
                  <a:srgbClr val="7F0055"/>
                </a:solidFill>
                <a:latin typeface="Courier New" pitchFamily="49" charset="0"/>
              </a:rPr>
              <a:t>this</a:t>
            </a:r>
            <a:r>
              <a:rPr lang="en-US" sz="1100" b="1">
                <a:solidFill>
                  <a:srgbClr val="000000"/>
                </a:solidFill>
                <a:latin typeface="Courier New" pitchFamily="49" charset="0"/>
              </a:rPr>
              <a:t>);</a:t>
            </a:r>
          </a:p>
          <a:p>
            <a:pPr lvl="1">
              <a:defRPr/>
            </a:pPr>
            <a:endParaRPr lang="en-US" sz="1100">
              <a:latin typeface="Courier New" pitchFamily="49" charset="0"/>
            </a:endParaRPr>
          </a:p>
          <a:p>
            <a:pPr lvl="1">
              <a:defRPr/>
            </a:pPr>
            <a:r>
              <a:rPr lang="en-US" sz="1100">
                <a:solidFill>
                  <a:srgbClr val="3F7F5F"/>
                </a:solidFill>
                <a:latin typeface="Courier New" pitchFamily="49" charset="0"/>
              </a:rPr>
              <a:t>// can use UI thread here</a:t>
            </a:r>
          </a:p>
          <a:p>
            <a:pPr lvl="1">
              <a:defRPr/>
            </a:pPr>
            <a:r>
              <a:rPr lang="en-US" sz="1100" b="1">
                <a:solidFill>
                  <a:srgbClr val="7F0055"/>
                </a:solidFill>
                <a:latin typeface="Courier New" pitchFamily="49" charset="0"/>
              </a:rPr>
              <a:t>protected</a:t>
            </a:r>
            <a:r>
              <a:rPr lang="en-US" sz="1100" b="1">
                <a:solidFill>
                  <a:srgbClr val="000000"/>
                </a:solidFill>
                <a:latin typeface="Courier New" pitchFamily="49" charset="0"/>
              </a:rPr>
              <a:t> </a:t>
            </a:r>
            <a:r>
              <a:rPr lang="en-US" sz="1100" b="1">
                <a:solidFill>
                  <a:srgbClr val="7F0055"/>
                </a:solidFill>
                <a:latin typeface="Courier New" pitchFamily="49" charset="0"/>
              </a:rPr>
              <a:t>void</a:t>
            </a:r>
            <a:r>
              <a:rPr lang="en-US" sz="1100" b="1">
                <a:solidFill>
                  <a:srgbClr val="000000"/>
                </a:solidFill>
                <a:latin typeface="Courier New" pitchFamily="49" charset="0"/>
              </a:rPr>
              <a:t> onPreExecute() {</a:t>
            </a:r>
          </a:p>
          <a:p>
            <a:pPr lvl="2">
              <a:defRPr/>
            </a:pPr>
            <a:r>
              <a:rPr lang="en-US" sz="1100">
                <a:solidFill>
                  <a:srgbClr val="0000C0"/>
                </a:solidFill>
                <a:latin typeface="Courier New" pitchFamily="49" charset="0"/>
              </a:rPr>
              <a:t>startingMillis</a:t>
            </a:r>
            <a:r>
              <a:rPr lang="en-US" sz="1100">
                <a:solidFill>
                  <a:srgbClr val="000000"/>
                </a:solidFill>
                <a:latin typeface="Courier New" pitchFamily="49" charset="0"/>
              </a:rPr>
              <a:t> = System.</a:t>
            </a:r>
            <a:r>
              <a:rPr lang="en-US" sz="1100" i="1">
                <a:solidFill>
                  <a:srgbClr val="000000"/>
                </a:solidFill>
                <a:latin typeface="Courier New" pitchFamily="49" charset="0"/>
              </a:rPr>
              <a:t>currentTimeMillis();</a:t>
            </a:r>
          </a:p>
          <a:p>
            <a:pPr lvl="2">
              <a:defRPr/>
            </a:pPr>
            <a:r>
              <a:rPr lang="en-US" sz="1100">
                <a:solidFill>
                  <a:srgbClr val="0000C0"/>
                </a:solidFill>
                <a:latin typeface="Courier New" pitchFamily="49" charset="0"/>
              </a:rPr>
              <a:t>etMsg</a:t>
            </a:r>
            <a:r>
              <a:rPr lang="en-US" sz="1100">
                <a:solidFill>
                  <a:srgbClr val="000000"/>
                </a:solidFill>
                <a:latin typeface="Courier New" pitchFamily="49" charset="0"/>
              </a:rPr>
              <a:t>.setText(</a:t>
            </a:r>
            <a:r>
              <a:rPr lang="en-US" sz="1100">
                <a:solidFill>
                  <a:srgbClr val="2A00FF"/>
                </a:solidFill>
                <a:latin typeface="Courier New" pitchFamily="49" charset="0"/>
              </a:rPr>
              <a:t>"Start Time: "</a:t>
            </a:r>
            <a:r>
              <a:rPr lang="en-US" sz="1100">
                <a:solidFill>
                  <a:srgbClr val="000000"/>
                </a:solidFill>
                <a:latin typeface="Courier New" pitchFamily="49" charset="0"/>
              </a:rPr>
              <a:t> + </a:t>
            </a:r>
            <a:r>
              <a:rPr lang="en-US" sz="1100">
                <a:solidFill>
                  <a:srgbClr val="0000C0"/>
                </a:solidFill>
                <a:latin typeface="Courier New" pitchFamily="49" charset="0"/>
              </a:rPr>
              <a:t>startingMillis</a:t>
            </a:r>
            <a:r>
              <a:rPr lang="en-US" sz="1100">
                <a:solidFill>
                  <a:srgbClr val="000000"/>
                </a:solidFill>
                <a:latin typeface="Courier New" pitchFamily="49" charset="0"/>
              </a:rPr>
              <a:t>);</a:t>
            </a:r>
          </a:p>
          <a:p>
            <a:pPr lvl="2">
              <a:defRPr/>
            </a:pPr>
            <a:r>
              <a:rPr lang="en-US" sz="1100" b="1">
                <a:solidFill>
                  <a:srgbClr val="7F0055"/>
                </a:solidFill>
                <a:latin typeface="Courier New" pitchFamily="49" charset="0"/>
              </a:rPr>
              <a:t>this</a:t>
            </a:r>
            <a:r>
              <a:rPr lang="en-US" sz="1100" b="1">
                <a:solidFill>
                  <a:srgbClr val="000000"/>
                </a:solidFill>
                <a:latin typeface="Courier New" pitchFamily="49" charset="0"/>
              </a:rPr>
              <a:t>.</a:t>
            </a:r>
            <a:r>
              <a:rPr lang="en-US" sz="1100" b="1">
                <a:solidFill>
                  <a:srgbClr val="0000C0"/>
                </a:solidFill>
                <a:latin typeface="Courier New" pitchFamily="49" charset="0"/>
              </a:rPr>
              <a:t>dialog</a:t>
            </a:r>
            <a:r>
              <a:rPr lang="en-US" sz="1100" b="1">
                <a:solidFill>
                  <a:srgbClr val="000000"/>
                </a:solidFill>
                <a:latin typeface="Courier New" pitchFamily="49" charset="0"/>
              </a:rPr>
              <a:t>.setMessage(</a:t>
            </a:r>
            <a:r>
              <a:rPr lang="en-US" sz="1100" b="1">
                <a:solidFill>
                  <a:srgbClr val="2A00FF"/>
                </a:solidFill>
                <a:latin typeface="Courier New" pitchFamily="49" charset="0"/>
              </a:rPr>
              <a:t>"Wait\nSome SLOW job is being done..."</a:t>
            </a:r>
            <a:r>
              <a:rPr lang="en-US" sz="1100" b="1">
                <a:solidFill>
                  <a:srgbClr val="000000"/>
                </a:solidFill>
                <a:latin typeface="Courier New" pitchFamily="49" charset="0"/>
              </a:rPr>
              <a:t>);</a:t>
            </a:r>
          </a:p>
          <a:p>
            <a:pPr lvl="2">
              <a:defRPr/>
            </a:pPr>
            <a:r>
              <a:rPr lang="en-US" sz="1100" b="1">
                <a:solidFill>
                  <a:srgbClr val="7F0055"/>
                </a:solidFill>
                <a:latin typeface="Courier New" pitchFamily="49" charset="0"/>
              </a:rPr>
              <a:t>this</a:t>
            </a:r>
            <a:r>
              <a:rPr lang="en-US" sz="1100" b="1">
                <a:solidFill>
                  <a:srgbClr val="000000"/>
                </a:solidFill>
                <a:latin typeface="Courier New" pitchFamily="49" charset="0"/>
              </a:rPr>
              <a:t>.</a:t>
            </a:r>
            <a:r>
              <a:rPr lang="en-US" sz="1100" b="1">
                <a:solidFill>
                  <a:srgbClr val="0000C0"/>
                </a:solidFill>
                <a:latin typeface="Courier New" pitchFamily="49" charset="0"/>
              </a:rPr>
              <a:t>dialog</a:t>
            </a:r>
            <a:r>
              <a:rPr lang="en-US" sz="1100" b="1">
                <a:solidFill>
                  <a:srgbClr val="000000"/>
                </a:solidFill>
                <a:latin typeface="Courier New" pitchFamily="49" charset="0"/>
              </a:rPr>
              <a:t>.show();</a:t>
            </a:r>
          </a:p>
          <a:p>
            <a:pPr lvl="1">
              <a:defRPr/>
            </a:pPr>
            <a:r>
              <a:rPr lang="en-US" sz="1100">
                <a:solidFill>
                  <a:srgbClr val="000000"/>
                </a:solidFill>
                <a:latin typeface="Courier New" pitchFamily="49" charset="0"/>
              </a:rPr>
              <a:t>}</a:t>
            </a:r>
          </a:p>
          <a:p>
            <a:pPr lvl="1">
              <a:defRPr/>
            </a:pPr>
            <a:endParaRPr lang="en-US" sz="1100">
              <a:latin typeface="Courier New" pitchFamily="49" charset="0"/>
            </a:endParaRPr>
          </a:p>
          <a:p>
            <a:pPr lvl="1">
              <a:defRPr/>
            </a:pPr>
            <a:r>
              <a:rPr lang="en-US" sz="1100">
                <a:solidFill>
                  <a:srgbClr val="3F7F5F"/>
                </a:solidFill>
                <a:latin typeface="Courier New" pitchFamily="49" charset="0"/>
              </a:rPr>
              <a:t>// automatically done on worker thread (separate from UI thread)</a:t>
            </a:r>
          </a:p>
          <a:p>
            <a:pPr lvl="1">
              <a:defRPr/>
            </a:pPr>
            <a:r>
              <a:rPr lang="en-US" sz="1100" b="1">
                <a:solidFill>
                  <a:srgbClr val="7F0055"/>
                </a:solidFill>
                <a:latin typeface="Courier New" pitchFamily="49" charset="0"/>
              </a:rPr>
              <a:t>protected</a:t>
            </a:r>
            <a:r>
              <a:rPr lang="en-US" sz="1100" b="1">
                <a:solidFill>
                  <a:srgbClr val="000000"/>
                </a:solidFill>
                <a:latin typeface="Courier New" pitchFamily="49" charset="0"/>
              </a:rPr>
              <a:t> Void doInBackground(</a:t>
            </a:r>
            <a:r>
              <a:rPr lang="en-US" sz="1100" b="1">
                <a:solidFill>
                  <a:srgbClr val="7F0055"/>
                </a:solidFill>
                <a:latin typeface="Courier New" pitchFamily="49" charset="0"/>
              </a:rPr>
              <a:t>final</a:t>
            </a:r>
            <a:r>
              <a:rPr lang="en-US" sz="1100" b="1">
                <a:solidFill>
                  <a:srgbClr val="000000"/>
                </a:solidFill>
                <a:latin typeface="Courier New" pitchFamily="49" charset="0"/>
              </a:rPr>
              <a:t> String... args) {</a:t>
            </a:r>
          </a:p>
          <a:p>
            <a:pPr lvl="1">
              <a:defRPr/>
            </a:pPr>
            <a:r>
              <a:rPr lang="en-US" sz="1100" b="1">
                <a:solidFill>
                  <a:srgbClr val="7F0055"/>
                </a:solidFill>
                <a:latin typeface="Courier New" pitchFamily="49" charset="0"/>
              </a:rPr>
              <a:t>  try</a:t>
            </a:r>
            <a:r>
              <a:rPr lang="en-US" sz="1100" b="1">
                <a:solidFill>
                  <a:srgbClr val="000000"/>
                </a:solidFill>
                <a:latin typeface="Courier New" pitchFamily="49" charset="0"/>
              </a:rPr>
              <a:t> {</a:t>
            </a:r>
            <a:endParaRPr lang="en-US" sz="1100">
              <a:latin typeface="Courier New" pitchFamily="49" charset="0"/>
            </a:endParaRPr>
          </a:p>
          <a:p>
            <a:pPr lvl="2">
              <a:defRPr/>
            </a:pPr>
            <a:r>
              <a:rPr lang="en-US" sz="1100">
                <a:solidFill>
                  <a:srgbClr val="3F7F5F"/>
                </a:solidFill>
                <a:latin typeface="Courier New" pitchFamily="49" charset="0"/>
              </a:rPr>
              <a:t>// simulate here the slow activity</a:t>
            </a:r>
          </a:p>
          <a:p>
            <a:pPr lvl="2">
              <a:defRPr/>
            </a:pPr>
            <a:r>
              <a:rPr lang="nn-NO" sz="1100" b="1">
                <a:solidFill>
                  <a:srgbClr val="7F0055"/>
                </a:solidFill>
                <a:latin typeface="Courier New" pitchFamily="49" charset="0"/>
              </a:rPr>
              <a:t>for</a:t>
            </a:r>
            <a:r>
              <a:rPr lang="nn-NO" sz="1100" b="1">
                <a:solidFill>
                  <a:srgbClr val="000000"/>
                </a:solidFill>
                <a:latin typeface="Courier New" pitchFamily="49" charset="0"/>
              </a:rPr>
              <a:t> (Long i = 0L; i &lt; 3L; i++) {</a:t>
            </a:r>
          </a:p>
          <a:p>
            <a:pPr lvl="3">
              <a:defRPr/>
            </a:pPr>
            <a:r>
              <a:rPr lang="en-US" sz="1100">
                <a:solidFill>
                  <a:srgbClr val="000000"/>
                </a:solidFill>
                <a:latin typeface="Courier New" pitchFamily="49" charset="0"/>
              </a:rPr>
              <a:t>Thread.</a:t>
            </a:r>
            <a:r>
              <a:rPr lang="en-US" sz="1100" i="1">
                <a:solidFill>
                  <a:srgbClr val="000000"/>
                </a:solidFill>
                <a:latin typeface="Courier New" pitchFamily="49" charset="0"/>
              </a:rPr>
              <a:t>sleep(2000);</a:t>
            </a:r>
          </a:p>
          <a:p>
            <a:pPr lvl="3">
              <a:defRPr/>
            </a:pPr>
            <a:r>
              <a:rPr lang="en-US" sz="1100">
                <a:solidFill>
                  <a:srgbClr val="000000"/>
                </a:solidFill>
                <a:latin typeface="Courier New" pitchFamily="49" charset="0"/>
              </a:rPr>
              <a:t>publishProgress((Long)i);</a:t>
            </a:r>
          </a:p>
          <a:p>
            <a:pPr lvl="3">
              <a:defRPr/>
            </a:pPr>
            <a:r>
              <a:rPr lang="en-US" sz="1100">
                <a:solidFill>
                  <a:srgbClr val="000000"/>
                </a:solidFill>
                <a:latin typeface="Courier New" pitchFamily="49" charset="0"/>
              </a:rPr>
              <a:t>}</a:t>
            </a:r>
          </a:p>
          <a:p>
            <a:pPr lvl="1">
              <a:defRPr/>
            </a:pPr>
            <a:r>
              <a:rPr lang="en-US" sz="1100">
                <a:solidFill>
                  <a:srgbClr val="000000"/>
                </a:solidFill>
                <a:latin typeface="Courier New" pitchFamily="49" charset="0"/>
              </a:rPr>
              <a:t>	 } </a:t>
            </a:r>
            <a:r>
              <a:rPr lang="en-US" sz="1100" b="1">
                <a:solidFill>
                  <a:srgbClr val="7F0055"/>
                </a:solidFill>
                <a:latin typeface="Courier New" pitchFamily="49" charset="0"/>
              </a:rPr>
              <a:t>catch</a:t>
            </a:r>
            <a:r>
              <a:rPr lang="en-US" sz="1100" b="1">
                <a:solidFill>
                  <a:srgbClr val="000000"/>
                </a:solidFill>
                <a:latin typeface="Courier New" pitchFamily="49" charset="0"/>
              </a:rPr>
              <a:t> (InterruptedException e) {</a:t>
            </a:r>
          </a:p>
          <a:p>
            <a:pPr lvl="3">
              <a:defRPr/>
            </a:pPr>
            <a:r>
              <a:rPr lang="en-US" sz="1100">
                <a:solidFill>
                  <a:srgbClr val="000000"/>
                </a:solidFill>
                <a:latin typeface="Courier New" pitchFamily="49" charset="0"/>
              </a:rPr>
              <a:t>Log.</a:t>
            </a:r>
            <a:r>
              <a:rPr lang="en-US" sz="1100" i="1">
                <a:solidFill>
                  <a:srgbClr val="000000"/>
                </a:solidFill>
                <a:latin typeface="Courier New" pitchFamily="49" charset="0"/>
              </a:rPr>
              <a:t>v(</a:t>
            </a:r>
            <a:r>
              <a:rPr lang="en-US" sz="1100" i="1">
                <a:solidFill>
                  <a:srgbClr val="2A00FF"/>
                </a:solidFill>
                <a:latin typeface="Courier New" pitchFamily="49" charset="0"/>
              </a:rPr>
              <a:t>"slow-job being done"</a:t>
            </a:r>
            <a:r>
              <a:rPr lang="en-US" sz="1100" i="1">
                <a:solidFill>
                  <a:srgbClr val="000000"/>
                </a:solidFill>
                <a:latin typeface="Courier New" pitchFamily="49" charset="0"/>
              </a:rPr>
              <a:t>, e.getMessage())</a:t>
            </a:r>
          </a:p>
          <a:p>
            <a:pPr lvl="1">
              <a:defRPr/>
            </a:pPr>
            <a:r>
              <a:rPr lang="en-US" sz="1100" i="1">
                <a:solidFill>
                  <a:srgbClr val="000000"/>
                </a:solidFill>
                <a:latin typeface="Courier New" pitchFamily="49" charset="0"/>
              </a:rPr>
              <a:t>  </a:t>
            </a:r>
            <a:r>
              <a:rPr lang="en-US" sz="1100">
                <a:solidFill>
                  <a:srgbClr val="000000"/>
                </a:solidFill>
                <a:latin typeface="Courier New" pitchFamily="49" charset="0"/>
              </a:rPr>
              <a:t>}</a:t>
            </a:r>
          </a:p>
          <a:p>
            <a:pPr lvl="1">
              <a:defRPr/>
            </a:pPr>
            <a:r>
              <a:rPr lang="en-US" sz="1100" b="1">
                <a:solidFill>
                  <a:srgbClr val="000000"/>
                </a:solidFill>
                <a:latin typeface="Courier New" pitchFamily="49" charset="0"/>
              </a:rPr>
              <a:t>  </a:t>
            </a:r>
            <a:r>
              <a:rPr lang="en-US" sz="1100" b="1">
                <a:solidFill>
                  <a:srgbClr val="7F0055"/>
                </a:solidFill>
                <a:latin typeface="Courier New" pitchFamily="49" charset="0"/>
              </a:rPr>
              <a:t>return</a:t>
            </a:r>
            <a:r>
              <a:rPr lang="en-US" sz="1100" b="1">
                <a:solidFill>
                  <a:srgbClr val="000000"/>
                </a:solidFill>
                <a:latin typeface="Courier New" pitchFamily="49" charset="0"/>
              </a:rPr>
              <a:t> </a:t>
            </a:r>
            <a:r>
              <a:rPr lang="en-US" sz="1100" b="1">
                <a:solidFill>
                  <a:srgbClr val="7F0055"/>
                </a:solidFill>
                <a:latin typeface="Courier New" pitchFamily="49" charset="0"/>
              </a:rPr>
              <a:t>null</a:t>
            </a:r>
            <a:r>
              <a:rPr lang="en-US" sz="1100" b="1">
                <a:solidFill>
                  <a:srgbClr val="000000"/>
                </a:solidFill>
                <a:latin typeface="Courier New" pitchFamily="49" charset="0"/>
              </a:rPr>
              <a:t>;</a:t>
            </a:r>
          </a:p>
          <a:p>
            <a:pPr lvl="1">
              <a:defRPr/>
            </a:pPr>
            <a:r>
              <a:rPr lang="en-US" sz="1100">
                <a:solidFill>
                  <a:srgbClr val="000000"/>
                </a:solidFill>
                <a:latin typeface="Courier New" pitchFamily="49" charset="0"/>
              </a:rPr>
              <a:t>}</a:t>
            </a:r>
          </a:p>
          <a:p>
            <a:pPr lvl="1">
              <a:defRPr/>
            </a:pPr>
            <a:endParaRPr lang="en-US" sz="1100">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5B4EE28-54CA-44C7-823A-BB0D4BA4F357}" type="slidenum">
              <a:rPr lang="en-US"/>
              <a:pPr>
                <a:defRPr/>
              </a:pPr>
              <a:t>39</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9E1BD94-AE7B-4E66-88C8-320D40F6087F}"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B8A69DC-737C-4315-B0E4-A61FE75FB71B}"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E23C107-0EDA-4CAF-B751-75DF203A6302}"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2D45E03-0E64-49A1-9F57-4F8E2681F4A7}"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pic>
        <p:nvPicPr>
          <p:cNvPr id="53255"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3256"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Using  the AsyncTask  class</a:t>
            </a:r>
            <a:endParaRPr lang="en-US" sz="2000">
              <a:latin typeface="Calibri" pitchFamily="34" charset="0"/>
            </a:endParaRPr>
          </a:p>
        </p:txBody>
      </p:sp>
      <p:sp>
        <p:nvSpPr>
          <p:cNvPr id="10" name="TextBox 9"/>
          <p:cNvSpPr txBox="1"/>
          <p:nvPr/>
        </p:nvSpPr>
        <p:spPr>
          <a:xfrm>
            <a:off x="685800" y="1600200"/>
            <a:ext cx="7848600" cy="4324350"/>
          </a:xfrm>
          <a:prstGeom prst="rect">
            <a:avLst/>
          </a:prstGeom>
          <a:solidFill>
            <a:schemeClr val="bg1">
              <a:lumMod val="95000"/>
            </a:schemeClr>
          </a:solidFill>
        </p:spPr>
        <p:txBody>
          <a:bodyPr>
            <a:spAutoFit/>
          </a:bodyPr>
          <a:lstStyle/>
          <a:p>
            <a:pPr lvl="1" fontAlgn="auto">
              <a:spcBef>
                <a:spcPts val="0"/>
              </a:spcBef>
              <a:spcAft>
                <a:spcPts val="0"/>
              </a:spcAft>
              <a:defRPr/>
            </a:pPr>
            <a:endParaRPr lang="en-US" sz="1100" dirty="0">
              <a:latin typeface="Courier New"/>
            </a:endParaRPr>
          </a:p>
          <a:p>
            <a:pPr lvl="1" fontAlgn="auto">
              <a:spcBef>
                <a:spcPts val="0"/>
              </a:spcBef>
              <a:spcAft>
                <a:spcPts val="0"/>
              </a:spcAft>
              <a:defRPr/>
            </a:pPr>
            <a:r>
              <a:rPr lang="en-US" sz="1100" dirty="0">
                <a:solidFill>
                  <a:srgbClr val="3F7F5F"/>
                </a:solidFill>
                <a:latin typeface="Courier New"/>
              </a:rPr>
              <a:t>// periodic updates - it is OK to change UI</a:t>
            </a:r>
          </a:p>
          <a:p>
            <a:pPr lvl="1" fontAlgn="auto">
              <a:spcBef>
                <a:spcPts val="0"/>
              </a:spcBef>
              <a:spcAft>
                <a:spcPts val="0"/>
              </a:spcAft>
              <a:defRPr/>
            </a:pPr>
            <a:r>
              <a:rPr lang="en-US" sz="1100" dirty="0">
                <a:solidFill>
                  <a:srgbClr val="646464"/>
                </a:solidFill>
                <a:latin typeface="Courier New"/>
              </a:rPr>
              <a:t>@Override</a:t>
            </a:r>
          </a:p>
          <a:p>
            <a:pPr lvl="1" fontAlgn="auto">
              <a:spcBef>
                <a:spcPts val="0"/>
              </a:spcBef>
              <a:spcAft>
                <a:spcPts val="0"/>
              </a:spcAft>
              <a:defRPr/>
            </a:pPr>
            <a:r>
              <a:rPr lang="en-US" sz="1100" b="1" dirty="0">
                <a:solidFill>
                  <a:srgbClr val="7F0055"/>
                </a:solidFill>
                <a:latin typeface="Courier New"/>
              </a:rPr>
              <a:t>protected</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onProgressUpdate</a:t>
            </a:r>
            <a:r>
              <a:rPr lang="en-US" sz="1100" b="1" dirty="0">
                <a:solidFill>
                  <a:srgbClr val="000000"/>
                </a:solidFill>
                <a:latin typeface="Courier New"/>
              </a:rPr>
              <a:t>(Long... value) {</a:t>
            </a:r>
          </a:p>
          <a:p>
            <a:pPr lvl="2" fontAlgn="auto">
              <a:spcBef>
                <a:spcPts val="0"/>
              </a:spcBef>
              <a:spcAft>
                <a:spcPts val="0"/>
              </a:spcAft>
              <a:defRPr/>
            </a:pPr>
            <a:r>
              <a:rPr lang="en-US" sz="1100" b="1" dirty="0" err="1">
                <a:solidFill>
                  <a:srgbClr val="7F0055"/>
                </a:solidFill>
                <a:latin typeface="Courier New"/>
              </a:rPr>
              <a:t>super</a:t>
            </a:r>
            <a:r>
              <a:rPr lang="en-US" sz="1100" b="1" dirty="0" err="1">
                <a:solidFill>
                  <a:srgbClr val="000000"/>
                </a:solidFill>
                <a:latin typeface="Courier New"/>
              </a:rPr>
              <a:t>.onProgressUpdate</a:t>
            </a:r>
            <a:r>
              <a:rPr lang="en-US" sz="1100" b="1" dirty="0">
                <a:solidFill>
                  <a:srgbClr val="000000"/>
                </a:solidFill>
                <a:latin typeface="Courier New"/>
              </a:rPr>
              <a:t>(value);</a:t>
            </a:r>
          </a:p>
          <a:p>
            <a:pPr lvl="2" fontAlgn="auto">
              <a:spcBef>
                <a:spcPts val="0"/>
              </a:spcBef>
              <a:spcAft>
                <a:spcPts val="0"/>
              </a:spcAft>
              <a:defRPr/>
            </a:pPr>
            <a:r>
              <a:rPr lang="en-US" sz="1100" dirty="0" err="1">
                <a:solidFill>
                  <a:srgbClr val="0000C0"/>
                </a:solidFill>
                <a:latin typeface="Courier New"/>
              </a:rPr>
              <a:t>etMsg</a:t>
            </a:r>
            <a:r>
              <a:rPr lang="en-US" sz="1100" dirty="0" err="1">
                <a:solidFill>
                  <a:srgbClr val="000000"/>
                </a:solidFill>
                <a:latin typeface="Courier New"/>
              </a:rPr>
              <a:t>.append</a:t>
            </a:r>
            <a:r>
              <a:rPr lang="en-US" sz="1100" dirty="0">
                <a:solidFill>
                  <a:srgbClr val="000000"/>
                </a:solidFill>
                <a:latin typeface="Courier New"/>
              </a:rPr>
              <a:t>(</a:t>
            </a:r>
            <a:r>
              <a:rPr lang="en-US" sz="1100" dirty="0">
                <a:solidFill>
                  <a:srgbClr val="2A00FF"/>
                </a:solidFill>
                <a:latin typeface="Courier New"/>
              </a:rPr>
              <a:t>"\</a:t>
            </a:r>
            <a:r>
              <a:rPr lang="en-US" sz="1100" dirty="0" err="1">
                <a:solidFill>
                  <a:srgbClr val="2A00FF"/>
                </a:solidFill>
                <a:latin typeface="Courier New"/>
              </a:rPr>
              <a:t>nworking</a:t>
            </a:r>
            <a:r>
              <a:rPr lang="en-US" sz="1100" dirty="0">
                <a:solidFill>
                  <a:srgbClr val="2A00FF"/>
                </a:solidFill>
                <a:latin typeface="Courier New"/>
              </a:rPr>
              <a:t>..."</a:t>
            </a:r>
            <a:r>
              <a:rPr lang="en-US" sz="1100" dirty="0">
                <a:solidFill>
                  <a:srgbClr val="000000"/>
                </a:solidFill>
                <a:latin typeface="Courier New"/>
              </a:rPr>
              <a:t> + value[0]);</a:t>
            </a:r>
          </a:p>
          <a:p>
            <a:pPr lvl="1" fontAlgn="auto">
              <a:spcBef>
                <a:spcPts val="0"/>
              </a:spcBef>
              <a:spcAft>
                <a:spcPts val="0"/>
              </a:spcAft>
              <a:defRPr/>
            </a:pPr>
            <a:r>
              <a:rPr lang="en-US" sz="1100" dirty="0">
                <a:solidFill>
                  <a:srgbClr val="000000"/>
                </a:solidFill>
                <a:latin typeface="Courier New"/>
              </a:rPr>
              <a:t>}</a:t>
            </a:r>
          </a:p>
          <a:p>
            <a:pPr lvl="1" fontAlgn="auto">
              <a:spcBef>
                <a:spcPts val="0"/>
              </a:spcBef>
              <a:spcAft>
                <a:spcPts val="0"/>
              </a:spcAft>
              <a:defRPr/>
            </a:pPr>
            <a:endParaRPr lang="en-US" sz="1100" dirty="0">
              <a:latin typeface="Courier New"/>
            </a:endParaRPr>
          </a:p>
          <a:p>
            <a:pPr lvl="1" fontAlgn="auto">
              <a:spcBef>
                <a:spcPts val="0"/>
              </a:spcBef>
              <a:spcAft>
                <a:spcPts val="0"/>
              </a:spcAft>
              <a:defRPr/>
            </a:pPr>
            <a:r>
              <a:rPr lang="en-US" sz="1100" dirty="0">
                <a:solidFill>
                  <a:srgbClr val="3F7F5F"/>
                </a:solidFill>
                <a:latin typeface="Courier New"/>
              </a:rPr>
              <a:t>// can use UI thread here</a:t>
            </a:r>
          </a:p>
          <a:p>
            <a:pPr lvl="1" fontAlgn="auto">
              <a:spcBef>
                <a:spcPts val="0"/>
              </a:spcBef>
              <a:spcAft>
                <a:spcPts val="0"/>
              </a:spcAft>
              <a:defRPr/>
            </a:pPr>
            <a:r>
              <a:rPr lang="en-US" sz="1100" b="1" dirty="0">
                <a:solidFill>
                  <a:srgbClr val="7F0055"/>
                </a:solidFill>
                <a:latin typeface="Courier New"/>
              </a:rPr>
              <a:t>protected</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onPostExecute</a:t>
            </a:r>
            <a:r>
              <a:rPr lang="en-US" sz="1100" b="1" dirty="0">
                <a:solidFill>
                  <a:srgbClr val="000000"/>
                </a:solidFill>
                <a:latin typeface="Courier New"/>
              </a:rPr>
              <a:t>(</a:t>
            </a:r>
            <a:r>
              <a:rPr lang="en-US" sz="1100" b="1" dirty="0">
                <a:solidFill>
                  <a:srgbClr val="7F0055"/>
                </a:solidFill>
                <a:latin typeface="Courier New"/>
              </a:rPr>
              <a:t>final</a:t>
            </a:r>
            <a:r>
              <a:rPr lang="en-US" sz="1100" b="1" dirty="0">
                <a:solidFill>
                  <a:srgbClr val="000000"/>
                </a:solidFill>
                <a:latin typeface="Courier New"/>
              </a:rPr>
              <a:t> Void unused) {</a:t>
            </a:r>
          </a:p>
          <a:p>
            <a:pPr lvl="2" fontAlgn="auto">
              <a:spcBef>
                <a:spcPts val="0"/>
              </a:spcBef>
              <a:spcAft>
                <a:spcPts val="0"/>
              </a:spcAft>
              <a:defRPr/>
            </a:pPr>
            <a:r>
              <a:rPr lang="en-US" sz="1100" b="1" dirty="0">
                <a:solidFill>
                  <a:srgbClr val="7F0055"/>
                </a:solidFill>
                <a:latin typeface="Courier New"/>
              </a:rPr>
              <a:t>if</a:t>
            </a:r>
            <a:r>
              <a:rPr lang="en-US" sz="1100" b="1" dirty="0">
                <a:solidFill>
                  <a:srgbClr val="000000"/>
                </a:solidFill>
                <a:latin typeface="Courier New"/>
              </a:rPr>
              <a:t> (</a:t>
            </a: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dialog</a:t>
            </a:r>
            <a:r>
              <a:rPr lang="en-US" sz="1100" b="1" dirty="0" err="1">
                <a:solidFill>
                  <a:srgbClr val="000000"/>
                </a:solidFill>
                <a:latin typeface="Courier New"/>
              </a:rPr>
              <a:t>.isShowing</a:t>
            </a:r>
            <a:r>
              <a:rPr lang="en-US" sz="1100" b="1" dirty="0">
                <a:solidFill>
                  <a:srgbClr val="000000"/>
                </a:solidFill>
                <a:latin typeface="Courier New"/>
              </a:rPr>
              <a:t>()) {</a:t>
            </a:r>
          </a:p>
          <a:p>
            <a:pPr lvl="3" fontAlgn="auto">
              <a:spcBef>
                <a:spcPts val="0"/>
              </a:spcBef>
              <a:spcAft>
                <a:spcPts val="0"/>
              </a:spcAft>
              <a:defRPr/>
            </a:pPr>
            <a:r>
              <a:rPr lang="en-US" sz="1100" b="1" dirty="0" err="1">
                <a:solidFill>
                  <a:srgbClr val="7F0055"/>
                </a:solidFill>
                <a:latin typeface="Courier New"/>
              </a:rPr>
              <a:t>this</a:t>
            </a:r>
            <a:r>
              <a:rPr lang="en-US" sz="1100" b="1" dirty="0" err="1">
                <a:solidFill>
                  <a:srgbClr val="000000"/>
                </a:solidFill>
                <a:latin typeface="Courier New"/>
              </a:rPr>
              <a:t>.</a:t>
            </a:r>
            <a:r>
              <a:rPr lang="en-US" sz="1100" b="1" dirty="0" err="1">
                <a:solidFill>
                  <a:srgbClr val="0000C0"/>
                </a:solidFill>
                <a:latin typeface="Courier New"/>
              </a:rPr>
              <a:t>dialog</a:t>
            </a:r>
            <a:r>
              <a:rPr lang="en-US" sz="1100" b="1" dirty="0" err="1">
                <a:solidFill>
                  <a:srgbClr val="000000"/>
                </a:solidFill>
                <a:latin typeface="Courier New"/>
              </a:rPr>
              <a:t>.dismiss</a:t>
            </a:r>
            <a:r>
              <a:rPr lang="en-US" sz="1100" b="1" dirty="0">
                <a:solidFill>
                  <a:srgbClr val="000000"/>
                </a:solidFill>
                <a:latin typeface="Courier New"/>
              </a:rPr>
              <a:t>();</a:t>
            </a:r>
          </a:p>
          <a:p>
            <a:pPr lvl="2" fontAlgn="auto">
              <a:spcBef>
                <a:spcPts val="0"/>
              </a:spcBef>
              <a:spcAft>
                <a:spcPts val="0"/>
              </a:spcAft>
              <a:defRPr/>
            </a:pPr>
            <a:r>
              <a:rPr lang="en-US" sz="1100" dirty="0">
                <a:solidFill>
                  <a:srgbClr val="000000"/>
                </a:solidFill>
                <a:latin typeface="Courier New"/>
              </a:rPr>
              <a:t>}</a:t>
            </a:r>
          </a:p>
          <a:p>
            <a:pPr lvl="2" fontAlgn="auto">
              <a:spcBef>
                <a:spcPts val="0"/>
              </a:spcBef>
              <a:spcAft>
                <a:spcPts val="0"/>
              </a:spcAft>
              <a:defRPr/>
            </a:pPr>
            <a:endParaRPr lang="en-US" sz="1100" dirty="0">
              <a:solidFill>
                <a:srgbClr val="000000"/>
              </a:solidFill>
              <a:latin typeface="Courier New"/>
            </a:endParaRPr>
          </a:p>
          <a:p>
            <a:pPr lvl="2" fontAlgn="auto">
              <a:spcBef>
                <a:spcPts val="0"/>
              </a:spcBef>
              <a:spcAft>
                <a:spcPts val="0"/>
              </a:spcAft>
              <a:defRPr/>
            </a:pPr>
            <a:r>
              <a:rPr lang="en-US" sz="1100" dirty="0">
                <a:solidFill>
                  <a:srgbClr val="3F7F5F"/>
                </a:solidFill>
                <a:latin typeface="Courier New"/>
              </a:rPr>
              <a:t>// cleaning-up all done</a:t>
            </a:r>
          </a:p>
          <a:p>
            <a:pPr lvl="2" fontAlgn="auto">
              <a:spcBef>
                <a:spcPts val="0"/>
              </a:spcBef>
              <a:spcAft>
                <a:spcPts val="0"/>
              </a:spcAft>
              <a:defRPr/>
            </a:pPr>
            <a:r>
              <a:rPr lang="en-US" sz="1100" dirty="0" err="1">
                <a:solidFill>
                  <a:srgbClr val="0000C0"/>
                </a:solidFill>
                <a:latin typeface="Courier New"/>
              </a:rPr>
              <a:t>etMsg</a:t>
            </a:r>
            <a:r>
              <a:rPr lang="en-US" sz="1100" dirty="0" err="1">
                <a:solidFill>
                  <a:srgbClr val="000000"/>
                </a:solidFill>
                <a:latin typeface="Courier New"/>
              </a:rPr>
              <a:t>.append</a:t>
            </a:r>
            <a:r>
              <a:rPr lang="en-US" sz="1100" dirty="0">
                <a:solidFill>
                  <a:srgbClr val="000000"/>
                </a:solidFill>
                <a:latin typeface="Courier New"/>
              </a:rPr>
              <a:t>(</a:t>
            </a:r>
            <a:r>
              <a:rPr lang="en-US" sz="1100" dirty="0">
                <a:solidFill>
                  <a:srgbClr val="2A00FF"/>
                </a:solidFill>
                <a:latin typeface="Courier New"/>
              </a:rPr>
              <a:t>"\</a:t>
            </a:r>
            <a:r>
              <a:rPr lang="en-US" sz="1100" dirty="0" err="1">
                <a:solidFill>
                  <a:srgbClr val="2A00FF"/>
                </a:solidFill>
                <a:latin typeface="Courier New"/>
              </a:rPr>
              <a:t>nEnd</a:t>
            </a:r>
            <a:r>
              <a:rPr lang="en-US" sz="1100" dirty="0">
                <a:solidFill>
                  <a:srgbClr val="2A00FF"/>
                </a:solidFill>
                <a:latin typeface="Courier New"/>
              </a:rPr>
              <a:t> Time:"</a:t>
            </a:r>
            <a:r>
              <a:rPr lang="en-US" sz="1100" dirty="0">
                <a:solidFill>
                  <a:srgbClr val="000000"/>
                </a:solidFill>
                <a:latin typeface="Courier New"/>
              </a:rPr>
              <a:t> </a:t>
            </a:r>
          </a:p>
          <a:p>
            <a:pPr lvl="2" fontAlgn="auto">
              <a:spcBef>
                <a:spcPts val="0"/>
              </a:spcBef>
              <a:spcAft>
                <a:spcPts val="0"/>
              </a:spcAft>
              <a:defRPr/>
            </a:pPr>
            <a:r>
              <a:rPr lang="en-US" sz="1100" dirty="0">
                <a:solidFill>
                  <a:srgbClr val="000000"/>
                </a:solidFill>
                <a:latin typeface="Courier New"/>
              </a:rPr>
              <a:t>+ (</a:t>
            </a:r>
            <a:r>
              <a:rPr lang="en-US" sz="1100" dirty="0" err="1">
                <a:solidFill>
                  <a:srgbClr val="000000"/>
                </a:solidFill>
                <a:latin typeface="Courier New"/>
              </a:rPr>
              <a:t>System.</a:t>
            </a:r>
            <a:r>
              <a:rPr lang="en-US" sz="1100" i="1" dirty="0" err="1">
                <a:solidFill>
                  <a:srgbClr val="000000"/>
                </a:solidFill>
                <a:latin typeface="Courier New"/>
              </a:rPr>
              <a:t>currentTimeMillis</a:t>
            </a:r>
            <a:r>
              <a:rPr lang="en-US" sz="1100" i="1" dirty="0">
                <a:solidFill>
                  <a:srgbClr val="000000"/>
                </a:solidFill>
                <a:latin typeface="Courier New"/>
              </a:rPr>
              <a:t>()-</a:t>
            </a:r>
            <a:r>
              <a:rPr lang="en-US" sz="1100" i="1" dirty="0" err="1">
                <a:solidFill>
                  <a:srgbClr val="0000C0"/>
                </a:solidFill>
                <a:latin typeface="Courier New"/>
              </a:rPr>
              <a:t>startingMillis</a:t>
            </a:r>
            <a:r>
              <a:rPr lang="en-US" sz="1100" i="1" dirty="0">
                <a:solidFill>
                  <a:srgbClr val="000000"/>
                </a:solidFill>
                <a:latin typeface="Courier New"/>
              </a:rPr>
              <a:t>)/1000);</a:t>
            </a:r>
          </a:p>
          <a:p>
            <a:pPr lvl="2" fontAlgn="auto">
              <a:spcBef>
                <a:spcPts val="0"/>
              </a:spcBef>
              <a:spcAft>
                <a:spcPts val="0"/>
              </a:spcAft>
              <a:defRPr/>
            </a:pPr>
            <a:r>
              <a:rPr lang="en-US" sz="1100" dirty="0" err="1">
                <a:solidFill>
                  <a:srgbClr val="0000C0"/>
                </a:solidFill>
                <a:latin typeface="Courier New"/>
              </a:rPr>
              <a:t>etMsg</a:t>
            </a:r>
            <a:r>
              <a:rPr lang="en-US" sz="1100" dirty="0" err="1">
                <a:solidFill>
                  <a:srgbClr val="000000"/>
                </a:solidFill>
                <a:latin typeface="Courier New"/>
              </a:rPr>
              <a:t>.append</a:t>
            </a:r>
            <a:r>
              <a:rPr lang="en-US" sz="1100" dirty="0">
                <a:solidFill>
                  <a:srgbClr val="000000"/>
                </a:solidFill>
                <a:latin typeface="Courier New"/>
              </a:rPr>
              <a:t>(</a:t>
            </a:r>
            <a:r>
              <a:rPr lang="en-US" sz="1100" dirty="0">
                <a:solidFill>
                  <a:srgbClr val="2A00FF"/>
                </a:solidFill>
                <a:latin typeface="Courier New"/>
              </a:rPr>
              <a:t>"\</a:t>
            </a:r>
            <a:r>
              <a:rPr lang="en-US" sz="1100" dirty="0" err="1">
                <a:solidFill>
                  <a:srgbClr val="2A00FF"/>
                </a:solidFill>
                <a:latin typeface="Courier New"/>
              </a:rPr>
              <a:t>ndone</a:t>
            </a:r>
            <a:r>
              <a:rPr lang="en-US" sz="1100" dirty="0">
                <a:solidFill>
                  <a:srgbClr val="2A00FF"/>
                </a:solidFill>
                <a:latin typeface="Courier New"/>
              </a:rPr>
              <a:t>!"</a:t>
            </a:r>
            <a:r>
              <a:rPr lang="en-US" sz="1100" dirty="0">
                <a:solidFill>
                  <a:srgbClr val="000000"/>
                </a:solidFill>
                <a:latin typeface="Courier New"/>
              </a:rPr>
              <a:t>);</a:t>
            </a:r>
          </a:p>
          <a:p>
            <a:pPr lvl="1" fontAlgn="auto">
              <a:spcBef>
                <a:spcPts val="0"/>
              </a:spcBef>
              <a:spcAft>
                <a:spcPts val="0"/>
              </a:spcAft>
              <a:defRPr/>
            </a:pPr>
            <a:r>
              <a:rPr lang="en-US" sz="1100" dirty="0">
                <a:solidFill>
                  <a:srgbClr val="000000"/>
                </a:solidFill>
                <a:latin typeface="Courier New"/>
              </a:rPr>
              <a:t>}</a:t>
            </a:r>
          </a:p>
          <a:p>
            <a:pPr lvl="1" fontAlgn="auto">
              <a:spcBef>
                <a:spcPts val="0"/>
              </a:spcBef>
              <a:spcAft>
                <a:spcPts val="0"/>
              </a:spcAft>
              <a:defRPr/>
            </a:pPr>
            <a:endParaRPr lang="en-US" sz="1100" dirty="0">
              <a:solidFill>
                <a:srgbClr val="000000"/>
              </a:solidFill>
              <a:latin typeface="Courier New"/>
            </a:endParaRPr>
          </a:p>
          <a:p>
            <a:pPr fontAlgn="auto">
              <a:spcBef>
                <a:spcPts val="0"/>
              </a:spcBef>
              <a:spcAft>
                <a:spcPts val="0"/>
              </a:spcAft>
              <a:defRPr/>
            </a:pPr>
            <a:r>
              <a:rPr lang="en-US" sz="1100" dirty="0">
                <a:solidFill>
                  <a:srgbClr val="000000"/>
                </a:solidFill>
                <a:latin typeface="Courier New"/>
              </a:rPr>
              <a:t> }</a:t>
            </a:r>
            <a:r>
              <a:rPr lang="en-US" sz="1100" dirty="0">
                <a:solidFill>
                  <a:srgbClr val="3F7F5F"/>
                </a:solidFill>
                <a:latin typeface="Courier New"/>
              </a:rPr>
              <a:t>//</a:t>
            </a:r>
            <a:r>
              <a:rPr lang="en-US" sz="1100" dirty="0" err="1">
                <a:solidFill>
                  <a:srgbClr val="3F7F5F"/>
                </a:solidFill>
                <a:latin typeface="Courier New"/>
              </a:rPr>
              <a:t>AsyncTask</a:t>
            </a:r>
            <a:endParaRPr lang="en-US" sz="1100" dirty="0">
              <a:solidFill>
                <a:srgbClr val="3F7F5F"/>
              </a:solidFill>
              <a:latin typeface="Courier New"/>
            </a:endParaRPr>
          </a:p>
          <a:p>
            <a:pPr fontAlgn="auto">
              <a:spcBef>
                <a:spcPts val="0"/>
              </a:spcBef>
              <a:spcAft>
                <a:spcPts val="0"/>
              </a:spcAft>
              <a:defRPr/>
            </a:pPr>
            <a:endParaRPr lang="en-US" sz="1100" dirty="0">
              <a:solidFill>
                <a:srgbClr val="3F7F5F"/>
              </a:solidFill>
              <a:latin typeface="Courier New"/>
            </a:endParaRP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000000"/>
                </a:solidFill>
                <a:latin typeface="Courier New"/>
              </a:rPr>
              <a:t>}</a:t>
            </a:r>
            <a:r>
              <a:rPr lang="en-US" sz="1100" dirty="0">
                <a:solidFill>
                  <a:srgbClr val="3F7F5F"/>
                </a:solidFill>
                <a:latin typeface="Courier New"/>
              </a:rPr>
              <a:t>// Main</a:t>
            </a:r>
          </a:p>
          <a:p>
            <a:pPr fontAlgn="auto">
              <a:spcBef>
                <a:spcPts val="0"/>
              </a:spcBef>
              <a:spcAft>
                <a:spcPts val="0"/>
              </a:spcAft>
              <a:defRPr/>
            </a:pPr>
            <a:endParaRPr lang="en-US" sz="11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FD36DA9-D785-4DD5-9D16-23BEA1FC3920}" type="slidenum">
              <a:rPr lang="en-US"/>
              <a:pPr>
                <a:defRPr/>
              </a:pPr>
              <a:t>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1A97902-C5BE-4D4A-BE32-353BCF153361}"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pic>
        <p:nvPicPr>
          <p:cNvPr id="1741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7413" name="Content Placeholder 2"/>
          <p:cNvSpPr txBox="1">
            <a:spLocks/>
          </p:cNvSpPr>
          <p:nvPr/>
        </p:nvSpPr>
        <p:spPr bwMode="auto">
          <a:xfrm>
            <a:off x="304800" y="1447800"/>
            <a:ext cx="4495800" cy="533400"/>
          </a:xfrm>
          <a:prstGeom prst="rect">
            <a:avLst/>
          </a:prstGeom>
          <a:noFill/>
          <a:ln w="9525">
            <a:noFill/>
            <a:miter lim="800000"/>
            <a:headEnd/>
            <a:tailEnd/>
          </a:ln>
        </p:spPr>
        <p:txBody>
          <a:bodyPr/>
          <a:lstStyle/>
          <a:p>
            <a:r>
              <a:rPr lang="de-DE" sz="2800" b="1">
                <a:solidFill>
                  <a:srgbClr val="0070C0"/>
                </a:solidFill>
                <a:latin typeface="Calibri" pitchFamily="34" charset="0"/>
              </a:rPr>
              <a:t>Process (tiến trình) 1 </a:t>
            </a:r>
            <a:br>
              <a:rPr lang="de-DE" sz="2800" b="1">
                <a:solidFill>
                  <a:srgbClr val="0070C0"/>
                </a:solidFill>
                <a:latin typeface="Calibri" pitchFamily="34" charset="0"/>
              </a:rPr>
            </a:br>
            <a:r>
              <a:rPr lang="de-DE" sz="1600" b="1">
                <a:solidFill>
                  <a:srgbClr val="0070C0"/>
                </a:solidFill>
                <a:latin typeface="Calibri" pitchFamily="34" charset="0"/>
              </a:rPr>
              <a:t>(Dalvik Virtual Machine 1)</a:t>
            </a:r>
            <a:endParaRPr lang="de-DE" sz="2800" b="1">
              <a:solidFill>
                <a:srgbClr val="0070C0"/>
              </a:solidFill>
              <a:latin typeface="Calibri" pitchFamily="34" charset="0"/>
            </a:endParaRPr>
          </a:p>
        </p:txBody>
      </p:sp>
      <p:sp>
        <p:nvSpPr>
          <p:cNvPr id="7" name="Rectangle 6"/>
          <p:cNvSpPr/>
          <p:nvPr/>
        </p:nvSpPr>
        <p:spPr>
          <a:xfrm>
            <a:off x="457200" y="2209800"/>
            <a:ext cx="4267200" cy="426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838200" y="2438400"/>
            <a:ext cx="3276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rPr>
              <a:t>Common memory resources (tài nguyên bộ nhớ dùng chung)</a:t>
            </a:r>
          </a:p>
        </p:txBody>
      </p:sp>
      <p:sp>
        <p:nvSpPr>
          <p:cNvPr id="11" name="Rectangle 10"/>
          <p:cNvSpPr/>
          <p:nvPr/>
        </p:nvSpPr>
        <p:spPr>
          <a:xfrm>
            <a:off x="609600" y="53340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Thread-1</a:t>
            </a:r>
          </a:p>
        </p:txBody>
      </p:sp>
      <p:sp>
        <p:nvSpPr>
          <p:cNvPr id="12" name="Rectangle 11"/>
          <p:cNvSpPr/>
          <p:nvPr/>
        </p:nvSpPr>
        <p:spPr>
          <a:xfrm>
            <a:off x="1905000" y="48768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Thread-2</a:t>
            </a:r>
          </a:p>
        </p:txBody>
      </p:sp>
      <p:sp>
        <p:nvSpPr>
          <p:cNvPr id="13" name="Rectangle 12"/>
          <p:cNvSpPr/>
          <p:nvPr/>
        </p:nvSpPr>
        <p:spPr>
          <a:xfrm>
            <a:off x="3352800" y="41910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Main thread</a:t>
            </a:r>
          </a:p>
        </p:txBody>
      </p:sp>
      <p:cxnSp>
        <p:nvCxnSpPr>
          <p:cNvPr id="15" name="Straight Arrow Connector 14"/>
          <p:cNvCxnSpPr>
            <a:stCxn id="11" idx="0"/>
          </p:cNvCxnSpPr>
          <p:nvPr/>
        </p:nvCxnSpPr>
        <p:spPr>
          <a:xfrm rot="5400000" flipH="1" flipV="1">
            <a:off x="342900" y="4305300"/>
            <a:ext cx="1905000" cy="1524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0"/>
            <a:endCxn id="9" idx="2"/>
          </p:cNvCxnSpPr>
          <p:nvPr/>
        </p:nvCxnSpPr>
        <p:spPr>
          <a:xfrm rot="16200000" flipV="1">
            <a:off x="1771650" y="4133850"/>
            <a:ext cx="1447800" cy="381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p:cNvCxnSpPr>
          <p:nvPr/>
        </p:nvCxnSpPr>
        <p:spPr>
          <a:xfrm rot="16200000" flipV="1">
            <a:off x="3390900" y="3619500"/>
            <a:ext cx="762000" cy="3810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181600" y="1828800"/>
            <a:ext cx="3505200" cy="426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ounded Rectangle 22"/>
          <p:cNvSpPr/>
          <p:nvPr/>
        </p:nvSpPr>
        <p:spPr>
          <a:xfrm>
            <a:off x="5562600" y="2643188"/>
            <a:ext cx="2690813"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Common memory resources</a:t>
            </a:r>
          </a:p>
        </p:txBody>
      </p:sp>
      <p:sp>
        <p:nvSpPr>
          <p:cNvPr id="24" name="Rectangle 23"/>
          <p:cNvSpPr/>
          <p:nvPr/>
        </p:nvSpPr>
        <p:spPr>
          <a:xfrm>
            <a:off x="6400800" y="4572000"/>
            <a:ext cx="1001713"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main thread</a:t>
            </a:r>
          </a:p>
        </p:txBody>
      </p:sp>
      <p:sp>
        <p:nvSpPr>
          <p:cNvPr id="17425" name="Content Placeholder 2"/>
          <p:cNvSpPr txBox="1">
            <a:spLocks/>
          </p:cNvSpPr>
          <p:nvPr/>
        </p:nvSpPr>
        <p:spPr bwMode="auto">
          <a:xfrm>
            <a:off x="5029200" y="1143000"/>
            <a:ext cx="3886200" cy="533400"/>
          </a:xfrm>
          <a:prstGeom prst="rect">
            <a:avLst/>
          </a:prstGeom>
          <a:noFill/>
          <a:ln w="9525">
            <a:noFill/>
            <a:miter lim="800000"/>
            <a:headEnd/>
            <a:tailEnd/>
          </a:ln>
        </p:spPr>
        <p:txBody>
          <a:bodyPr/>
          <a:lstStyle/>
          <a:p>
            <a:r>
              <a:rPr lang="de-DE" sz="2800" b="1">
                <a:solidFill>
                  <a:srgbClr val="0070C0"/>
                </a:solidFill>
                <a:latin typeface="Calibri" pitchFamily="34" charset="0"/>
              </a:rPr>
              <a:t>Process 2 </a:t>
            </a:r>
            <a:r>
              <a:rPr lang="de-DE" sz="1600" b="1">
                <a:solidFill>
                  <a:srgbClr val="0070C0"/>
                </a:solidFill>
                <a:latin typeface="Calibri" pitchFamily="34" charset="0"/>
              </a:rPr>
              <a:t>(Dalvik Virtual Machine 2)</a:t>
            </a:r>
            <a:endParaRPr lang="de-DE" sz="2400" b="1">
              <a:solidFill>
                <a:srgbClr val="0070C0"/>
              </a:solidFill>
              <a:latin typeface="Calibri" pitchFamily="34" charset="0"/>
            </a:endParaRPr>
          </a:p>
          <a:p>
            <a:endParaRPr lang="de-DE" sz="2800" b="1">
              <a:solidFill>
                <a:srgbClr val="0070C0"/>
              </a:solidFill>
              <a:latin typeface="Calibri" pitchFamily="34" charset="0"/>
            </a:endParaRPr>
          </a:p>
        </p:txBody>
      </p:sp>
      <p:cxnSp>
        <p:nvCxnSpPr>
          <p:cNvPr id="29" name="Straight Arrow Connector 28"/>
          <p:cNvCxnSpPr>
            <a:stCxn id="24" idx="0"/>
            <a:endCxn id="23" idx="2"/>
          </p:cNvCxnSpPr>
          <p:nvPr/>
        </p:nvCxnSpPr>
        <p:spPr>
          <a:xfrm rot="5400000" flipH="1" flipV="1">
            <a:off x="6435726" y="4098925"/>
            <a:ext cx="938212" cy="7937"/>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554ECF2-2AF4-441D-8880-33E78BDEA995}" type="slidenum">
              <a:rPr lang="en-US"/>
              <a:pPr>
                <a:defRPr/>
              </a:pPr>
              <a:t>40</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21C33E1-0DFF-46EB-B7B2-AC8F5A18335E}"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sp>
        <p:nvSpPr>
          <p:cNvPr id="4"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0CEB7EC-78D4-48B0-8BD8-63EDCD684E9A}"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sp>
        <p:nvSpPr>
          <p:cNvPr id="5"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802EAF0-3BE1-4983-9355-2E68BFF4DCC0}"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1B85B28-558B-49BF-AE3F-F6FA6DC467CE}"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pic>
        <p:nvPicPr>
          <p:cNvPr id="54279"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4280" name="Content Placeholder 2"/>
          <p:cNvSpPr txBox="1">
            <a:spLocks/>
          </p:cNvSpPr>
          <p:nvPr/>
        </p:nvSpPr>
        <p:spPr bwMode="auto">
          <a:xfrm>
            <a:off x="304800" y="990600"/>
            <a:ext cx="8534400" cy="533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Example: Using  the AsyncTask  class</a:t>
            </a:r>
            <a:endParaRPr lang="en-US" sz="2000">
              <a:latin typeface="Calibri" pitchFamily="34" charset="0"/>
            </a:endParaRPr>
          </a:p>
        </p:txBody>
      </p:sp>
      <p:sp>
        <p:nvSpPr>
          <p:cNvPr id="10" name="TextBox 9"/>
          <p:cNvSpPr txBox="1"/>
          <p:nvPr/>
        </p:nvSpPr>
        <p:spPr>
          <a:xfrm>
            <a:off x="685800" y="1600200"/>
            <a:ext cx="7848600" cy="4848225"/>
          </a:xfrm>
          <a:prstGeom prst="rect">
            <a:avLst/>
          </a:prstGeom>
          <a:solidFill>
            <a:schemeClr val="bg1">
              <a:lumMod val="95000"/>
            </a:schemeClr>
          </a:solidFill>
        </p:spPr>
        <p:txBody>
          <a:bodyPr>
            <a:spAutoFit/>
          </a:bodyPr>
          <a:lstStyle/>
          <a:p>
            <a:pPr lvl="1" fontAlgn="auto">
              <a:spcBef>
                <a:spcPts val="0"/>
              </a:spcBef>
              <a:spcAft>
                <a:spcPts val="0"/>
              </a:spcAft>
              <a:defRPr/>
            </a:pPr>
            <a:endParaRPr lang="en-US" sz="900" dirty="0">
              <a:latin typeface="Courier New"/>
            </a:endParaRPr>
          </a:p>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xml </a:t>
            </a:r>
            <a:r>
              <a:rPr lang="en-US" sz="1200" dirty="0">
                <a:solidFill>
                  <a:srgbClr val="7F007F"/>
                </a:solidFill>
                <a:latin typeface="Courier New"/>
              </a:rPr>
              <a:t>version</a:t>
            </a:r>
            <a:r>
              <a:rPr lang="en-US" sz="1200" dirty="0">
                <a:solidFill>
                  <a:srgbClr val="000000"/>
                </a:solidFill>
                <a:latin typeface="Courier New"/>
              </a:rPr>
              <a:t>=</a:t>
            </a:r>
            <a:r>
              <a:rPr lang="en-US" sz="1200" i="1" dirty="0">
                <a:solidFill>
                  <a:srgbClr val="2A00FF"/>
                </a:solidFill>
                <a:latin typeface="Courier New"/>
              </a:rPr>
              <a:t>"1.0" </a:t>
            </a:r>
            <a:r>
              <a:rPr lang="en-US" sz="1200" i="1" dirty="0">
                <a:solidFill>
                  <a:srgbClr val="7F007F"/>
                </a:solidFill>
                <a:latin typeface="Courier New"/>
              </a:rPr>
              <a:t>encoding</a:t>
            </a:r>
            <a:r>
              <a:rPr lang="en-US" sz="1200" i="1" dirty="0">
                <a:solidFill>
                  <a:srgbClr val="000000"/>
                </a:solidFill>
                <a:latin typeface="Courier New"/>
              </a:rPr>
              <a:t>=</a:t>
            </a:r>
            <a:r>
              <a:rPr lang="en-US" sz="1200" i="1" dirty="0">
                <a:solidFill>
                  <a:srgbClr val="2A00FF"/>
                </a:solidFill>
                <a:latin typeface="Courier New"/>
              </a:rPr>
              <a:t>"utf-8"</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3F7F7F"/>
                </a:solidFill>
                <a:latin typeface="Courier New"/>
              </a:rPr>
              <a:t> </a:t>
            </a:r>
            <a:r>
              <a:rPr lang="en-US" sz="1200" dirty="0" err="1">
                <a:solidFill>
                  <a:srgbClr val="7F007F"/>
                </a:solidFill>
                <a:latin typeface="Courier New"/>
              </a:rPr>
              <a:t>xmlns:android</a:t>
            </a:r>
            <a:r>
              <a:rPr lang="en-US" sz="1200" dirty="0">
                <a:solidFill>
                  <a:srgbClr val="000000"/>
                </a:solidFill>
                <a:latin typeface="Courier New"/>
              </a:rPr>
              <a:t>=</a:t>
            </a:r>
            <a:r>
              <a:rPr lang="en-US" sz="1200" i="1" dirty="0">
                <a:solidFill>
                  <a:srgbClr val="2A00FF"/>
                </a:solidFill>
                <a:latin typeface="Courier New"/>
              </a:rPr>
              <a:t>"http://schemas.android.com/apk/res/android"</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android:orientation</a:t>
            </a:r>
            <a:r>
              <a:rPr lang="en-US" sz="1200" dirty="0">
                <a:solidFill>
                  <a:srgbClr val="000000"/>
                </a:solidFill>
                <a:latin typeface="Courier New"/>
              </a:rPr>
              <a:t>=</a:t>
            </a:r>
            <a:r>
              <a:rPr lang="en-US" sz="1200" i="1" dirty="0">
                <a:solidFill>
                  <a:srgbClr val="2A00FF"/>
                </a:solidFill>
                <a:latin typeface="Courier New"/>
              </a:rPr>
              <a:t>"vertical"</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a:t>
            </a:r>
          </a:p>
          <a:p>
            <a:pPr fontAlgn="auto">
              <a:spcBef>
                <a:spcPts val="0"/>
              </a:spcBef>
              <a:spcAft>
                <a:spcPts val="0"/>
              </a:spcAft>
              <a:defRPr/>
            </a:pPr>
            <a:r>
              <a:rPr lang="en-US" sz="1200" dirty="0">
                <a:latin typeface="Courier New"/>
              </a:rPr>
              <a:t>    </a:t>
            </a:r>
            <a:r>
              <a:rPr lang="en-US" sz="1200" dirty="0">
                <a:solidFill>
                  <a:srgbClr val="008080"/>
                </a:solidFill>
                <a:latin typeface="Courier New"/>
              </a:rPr>
              <a:t>&gt;</a:t>
            </a:r>
          </a:p>
          <a:p>
            <a:pPr fontAlgn="auto">
              <a:spcBef>
                <a:spcPts val="0"/>
              </a:spcBef>
              <a:spcAft>
                <a:spcPts val="0"/>
              </a:spcAft>
              <a:defRPr/>
            </a:pPr>
            <a:endParaRPr lang="en-US" sz="1200" dirty="0">
              <a:latin typeface="Courier New"/>
            </a:endParaRP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EditText</a:t>
            </a:r>
            <a:r>
              <a:rPr lang="en-US" sz="1200" dirty="0">
                <a:solidFill>
                  <a:srgbClr val="3F7F7F"/>
                </a:solidFill>
                <a:latin typeface="Courier New"/>
              </a:rPr>
              <a:t> </a:t>
            </a:r>
          </a:p>
          <a:p>
            <a:pPr lvl="1"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"@+id/EditText01" </a:t>
            </a:r>
          </a:p>
          <a:p>
            <a:pPr lvl="1"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fill_parent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android:layout_margin</a:t>
            </a:r>
            <a:r>
              <a:rPr lang="en-US" sz="1200" dirty="0">
                <a:solidFill>
                  <a:srgbClr val="000000"/>
                </a:solidFill>
                <a:latin typeface="Courier New"/>
              </a:rPr>
              <a:t>=</a:t>
            </a:r>
            <a:r>
              <a:rPr lang="en-US" sz="1200" i="1" dirty="0">
                <a:solidFill>
                  <a:srgbClr val="2A00FF"/>
                </a:solidFill>
                <a:latin typeface="Courier New"/>
              </a:rPr>
              <a:t>"7px" </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Button </a:t>
            </a:r>
          </a:p>
          <a:p>
            <a:pPr lvl="1" fontAlgn="auto">
              <a:spcBef>
                <a:spcPts val="0"/>
              </a:spcBef>
              <a:spcAft>
                <a:spcPts val="0"/>
              </a:spcAft>
              <a:defRPr/>
            </a:pPr>
            <a:r>
              <a:rPr lang="en-US" sz="1200" dirty="0" err="1">
                <a:solidFill>
                  <a:srgbClr val="7F007F"/>
                </a:solidFill>
                <a:latin typeface="Courier New"/>
              </a:rPr>
              <a:t>android:text</a:t>
            </a:r>
            <a:r>
              <a:rPr lang="en-US" sz="1200" dirty="0">
                <a:solidFill>
                  <a:srgbClr val="000000"/>
                </a:solidFill>
                <a:latin typeface="Courier New"/>
              </a:rPr>
              <a:t>=</a:t>
            </a:r>
            <a:r>
              <a:rPr lang="en-US" sz="1200" i="1" dirty="0">
                <a:solidFill>
                  <a:srgbClr val="2A00FF"/>
                </a:solidFill>
                <a:latin typeface="Courier New"/>
              </a:rPr>
              <a:t>"Do some SLOW work" </a:t>
            </a:r>
          </a:p>
          <a:p>
            <a:pPr lvl="1"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"@+id/Button01" </a:t>
            </a:r>
          </a:p>
          <a:p>
            <a:pPr lvl="1"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android:layout_margin</a:t>
            </a:r>
            <a:r>
              <a:rPr lang="en-US" sz="1200" dirty="0">
                <a:solidFill>
                  <a:srgbClr val="000000"/>
                </a:solidFill>
                <a:latin typeface="Courier New"/>
              </a:rPr>
              <a:t>=</a:t>
            </a:r>
            <a:r>
              <a:rPr lang="en-US" sz="1200" i="1" dirty="0">
                <a:solidFill>
                  <a:srgbClr val="2A00FF"/>
                </a:solidFill>
                <a:latin typeface="Courier New"/>
              </a:rPr>
              <a:t>"7px"  </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a:solidFill>
                  <a:srgbClr val="3F7F7F"/>
                </a:solidFill>
                <a:latin typeface="Courier New"/>
              </a:rPr>
              <a:t>Button </a:t>
            </a:r>
          </a:p>
          <a:p>
            <a:pPr lvl="1" fontAlgn="auto">
              <a:spcBef>
                <a:spcPts val="0"/>
              </a:spcBef>
              <a:spcAft>
                <a:spcPts val="0"/>
              </a:spcAft>
              <a:defRPr/>
            </a:pPr>
            <a:r>
              <a:rPr lang="en-US" sz="1200" dirty="0" err="1">
                <a:solidFill>
                  <a:srgbClr val="7F007F"/>
                </a:solidFill>
                <a:latin typeface="Courier New"/>
              </a:rPr>
              <a:t>android:text</a:t>
            </a:r>
            <a:r>
              <a:rPr lang="en-US" sz="1200" dirty="0">
                <a:solidFill>
                  <a:srgbClr val="000000"/>
                </a:solidFill>
                <a:latin typeface="Courier New"/>
              </a:rPr>
              <a:t>=</a:t>
            </a:r>
            <a:r>
              <a:rPr lang="en-US" sz="1200" i="1" dirty="0">
                <a:solidFill>
                  <a:srgbClr val="2A00FF"/>
                </a:solidFill>
                <a:latin typeface="Courier New"/>
              </a:rPr>
              <a:t>"Do some QUICK work" </a:t>
            </a:r>
          </a:p>
          <a:p>
            <a:pPr lvl="1" fontAlgn="auto">
              <a:spcBef>
                <a:spcPts val="0"/>
              </a:spcBef>
              <a:spcAft>
                <a:spcPts val="0"/>
              </a:spcAft>
              <a:defRPr/>
            </a:pPr>
            <a:r>
              <a:rPr lang="en-US" sz="1200" dirty="0" err="1">
                <a:solidFill>
                  <a:srgbClr val="7F007F"/>
                </a:solidFill>
                <a:latin typeface="Courier New"/>
              </a:rPr>
              <a:t>android:id</a:t>
            </a:r>
            <a:r>
              <a:rPr lang="en-US" sz="1200" dirty="0">
                <a:solidFill>
                  <a:srgbClr val="000000"/>
                </a:solidFill>
                <a:latin typeface="Courier New"/>
              </a:rPr>
              <a:t>=</a:t>
            </a:r>
            <a:r>
              <a:rPr lang="en-US" sz="1200" i="1" dirty="0">
                <a:solidFill>
                  <a:srgbClr val="2A00FF"/>
                </a:solidFill>
                <a:latin typeface="Courier New"/>
              </a:rPr>
              <a:t>"@+id/Button02" </a:t>
            </a:r>
          </a:p>
          <a:p>
            <a:pPr lvl="1" fontAlgn="auto">
              <a:spcBef>
                <a:spcPts val="0"/>
              </a:spcBef>
              <a:spcAft>
                <a:spcPts val="0"/>
              </a:spcAft>
              <a:defRPr/>
            </a:pPr>
            <a:r>
              <a:rPr lang="en-US" sz="1200" dirty="0" err="1">
                <a:solidFill>
                  <a:srgbClr val="7F007F"/>
                </a:solidFill>
                <a:latin typeface="Courier New"/>
              </a:rPr>
              <a:t>android:layout_width</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android:layout_height</a:t>
            </a:r>
            <a:r>
              <a:rPr lang="en-US" sz="1200" dirty="0">
                <a:solidFill>
                  <a:srgbClr val="000000"/>
                </a:solidFill>
                <a:latin typeface="Courier New"/>
              </a:rPr>
              <a:t>=</a:t>
            </a:r>
            <a:r>
              <a:rPr lang="en-US" sz="1200" i="1" dirty="0">
                <a:solidFill>
                  <a:srgbClr val="2A00FF"/>
                </a:solidFill>
                <a:latin typeface="Courier New"/>
              </a:rPr>
              <a:t>"</a:t>
            </a:r>
            <a:r>
              <a:rPr lang="en-US" sz="1200" i="1" dirty="0" err="1">
                <a:solidFill>
                  <a:srgbClr val="2A00FF"/>
                </a:solidFill>
                <a:latin typeface="Courier New"/>
              </a:rPr>
              <a:t>wrap_content</a:t>
            </a:r>
            <a:r>
              <a:rPr lang="en-US" sz="1200" i="1" dirty="0">
                <a:solidFill>
                  <a:srgbClr val="2A00FF"/>
                </a:solidFill>
                <a:latin typeface="Courier New"/>
              </a:rPr>
              <a:t>" </a:t>
            </a:r>
          </a:p>
          <a:p>
            <a:pPr lvl="1" fontAlgn="auto">
              <a:spcBef>
                <a:spcPts val="0"/>
              </a:spcBef>
              <a:spcAft>
                <a:spcPts val="0"/>
              </a:spcAft>
              <a:defRPr/>
            </a:pPr>
            <a:r>
              <a:rPr lang="en-US" sz="1200" dirty="0" err="1">
                <a:solidFill>
                  <a:srgbClr val="7F007F"/>
                </a:solidFill>
                <a:latin typeface="Courier New"/>
              </a:rPr>
              <a:t>android:layout_margin</a:t>
            </a:r>
            <a:r>
              <a:rPr lang="en-US" sz="1200" dirty="0">
                <a:solidFill>
                  <a:srgbClr val="000000"/>
                </a:solidFill>
                <a:latin typeface="Courier New"/>
              </a:rPr>
              <a:t>=</a:t>
            </a:r>
            <a:r>
              <a:rPr lang="en-US" sz="1200" i="1" dirty="0">
                <a:solidFill>
                  <a:srgbClr val="2A00FF"/>
                </a:solidFill>
                <a:latin typeface="Courier New"/>
              </a:rPr>
              <a:t>"7px"  </a:t>
            </a:r>
            <a:r>
              <a:rPr lang="en-US" sz="1200" i="1" dirty="0">
                <a:solidFill>
                  <a:srgbClr val="008080"/>
                </a:solidFill>
                <a:latin typeface="Courier New"/>
              </a:rPr>
              <a:t>/&gt;</a:t>
            </a:r>
          </a:p>
          <a:p>
            <a:pPr fontAlgn="auto">
              <a:spcBef>
                <a:spcPts val="0"/>
              </a:spcBef>
              <a:spcAft>
                <a:spcPts val="0"/>
              </a:spcAft>
              <a:defRPr/>
            </a:pPr>
            <a:r>
              <a:rPr lang="en-US" sz="1200" dirty="0">
                <a:solidFill>
                  <a:srgbClr val="008080"/>
                </a:solidFill>
                <a:latin typeface="Courier New"/>
              </a:rPr>
              <a:t>&lt;/</a:t>
            </a:r>
            <a:r>
              <a:rPr lang="en-US" sz="1200" dirty="0" err="1">
                <a:solidFill>
                  <a:srgbClr val="3F7F7F"/>
                </a:solidFill>
                <a:latin typeface="Courier New"/>
              </a:rPr>
              <a:t>LinearLayout</a:t>
            </a:r>
            <a:r>
              <a:rPr lang="en-US" sz="1200" dirty="0">
                <a:solidFill>
                  <a:srgbClr val="008080"/>
                </a:solidFill>
                <a:latin typeface="Courier New"/>
              </a:rPr>
              <a:t>&gt;</a:t>
            </a:r>
            <a:endParaRPr lang="en-US" sz="1200" dirty="0">
              <a:latin typeface="Courier New"/>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84243BC-B37F-44FA-8216-8577590BF692}" type="slidenum">
              <a:rPr lang="en-US"/>
              <a:pPr>
                <a:defRPr/>
              </a:pPr>
              <a:t>41</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D4EF2FA-29B1-4BB8-BC9E-5903D572D79A}" type="slidenum">
              <a:rPr lang="en-US" sz="1200">
                <a:solidFill>
                  <a:schemeClr val="tx1">
                    <a:tint val="75000"/>
                  </a:schemeClr>
                </a:solidFill>
                <a:latin typeface="+mn-lt"/>
              </a:rPr>
              <a:pPr algn="r" fontAlgn="auto">
                <a:spcBef>
                  <a:spcPts val="0"/>
                </a:spcBef>
                <a:spcAft>
                  <a:spcPts val="0"/>
                </a:spcAft>
                <a:defRPr/>
              </a:pPr>
              <a:t>41</a:t>
            </a:fld>
            <a:endParaRPr lang="en-US" sz="1200">
              <a:solidFill>
                <a:schemeClr val="tx1">
                  <a:tint val="75000"/>
                </a:schemeClr>
              </a:solidFill>
              <a:latin typeface="+mn-lt"/>
            </a:endParaRPr>
          </a:p>
        </p:txBody>
      </p:sp>
      <p:sp>
        <p:nvSpPr>
          <p:cNvPr id="4" name="Title 1"/>
          <p:cNvSpPr txBox="1">
            <a:spLocks/>
          </p:cNvSpPr>
          <p:nvPr/>
        </p:nvSpPr>
        <p:spPr>
          <a:xfrm>
            <a:off x="304800" y="46038"/>
            <a:ext cx="8229600" cy="868362"/>
          </a:xfrm>
          <a:prstGeom prst="rect">
            <a:avLst/>
          </a:prstGeom>
        </p:spPr>
        <p:txBody>
          <a:bodyPr tIns="0">
            <a:normAutofit fontScale="900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8D3BAED-CFA6-4A47-86A8-323E1D8AD14F}" type="slidenum">
              <a:rPr lang="en-US" sz="1200">
                <a:solidFill>
                  <a:schemeClr val="tx1">
                    <a:tint val="75000"/>
                  </a:schemeClr>
                </a:solidFill>
                <a:latin typeface="+mn-lt"/>
              </a:rPr>
              <a:pPr algn="r" fontAlgn="auto">
                <a:spcBef>
                  <a:spcPts val="0"/>
                </a:spcBef>
                <a:spcAft>
                  <a:spcPts val="0"/>
                </a:spcAft>
                <a:defRPr/>
              </a:pPr>
              <a:t>41</a:t>
            </a:fld>
            <a:endParaRPr lang="en-US" sz="1200">
              <a:solidFill>
                <a:schemeClr val="tx1">
                  <a:tint val="75000"/>
                </a:schemeClr>
              </a:solidFill>
              <a:latin typeface="+mn-lt"/>
            </a:endParaRPr>
          </a:p>
        </p:txBody>
      </p:sp>
      <p:pic>
        <p:nvPicPr>
          <p:cNvPr id="55301" name="Picture 5"/>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55302" name="TextBox 6"/>
          <p:cNvSpPr txBox="1">
            <a:spLocks noChangeArrowheads="1"/>
          </p:cNvSpPr>
          <p:nvPr/>
        </p:nvSpPr>
        <p:spPr bwMode="auto">
          <a:xfrm>
            <a:off x="2217738" y="1828800"/>
            <a:ext cx="3713162" cy="1016000"/>
          </a:xfrm>
          <a:prstGeom prst="rect">
            <a:avLst/>
          </a:prstGeom>
          <a:noFill/>
          <a:ln w="9525">
            <a:noFill/>
            <a:miter lim="800000"/>
            <a:headEnd/>
            <a:tailEnd/>
          </a:ln>
        </p:spPr>
        <p:txBody>
          <a:bodyPr>
            <a:spAutoFit/>
          </a:bodyPr>
          <a:lstStyle/>
          <a:p>
            <a:pPr marL="457200" indent="-457200"/>
            <a:r>
              <a:rPr lang="en-US" sz="6000" b="1">
                <a:solidFill>
                  <a:srgbClr val="C00000"/>
                </a:solidFill>
                <a:latin typeface="Calibri" pitchFamily="34" charset="0"/>
              </a:rPr>
              <a:t>Questions </a:t>
            </a:r>
            <a:endParaRPr lang="en-US" sz="6000">
              <a:solidFill>
                <a:srgbClr val="C00000"/>
              </a:solidFill>
              <a:latin typeface="Calibri" pitchFamily="34" charset="0"/>
            </a:endParaRPr>
          </a:p>
        </p:txBody>
      </p:sp>
      <p:pic>
        <p:nvPicPr>
          <p:cNvPr id="55303" name="Picture 3" descr="C:\Documents and Settings\Administrator\Local Settings\Temporary Internet Files\Content.IE5\WCLK3LC3\MC900237869[1].wmf"/>
          <p:cNvPicPr>
            <a:picLocks noChangeAspect="1" noChangeArrowheads="1"/>
          </p:cNvPicPr>
          <p:nvPr/>
        </p:nvPicPr>
        <p:blipFill>
          <a:blip r:embed="rId3"/>
          <a:srcRect/>
          <a:stretch>
            <a:fillRect/>
          </a:stretch>
        </p:blipFill>
        <p:spPr bwMode="auto">
          <a:xfrm>
            <a:off x="6049963" y="1809750"/>
            <a:ext cx="1974850" cy="1589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smtClean="0"/>
              <a:t>Bài tập</a:t>
            </a:r>
          </a:p>
        </p:txBody>
      </p:sp>
      <p:sp>
        <p:nvSpPr>
          <p:cNvPr id="56323" name="Rectangle 3"/>
          <p:cNvSpPr>
            <a:spLocks noGrp="1"/>
          </p:cNvSpPr>
          <p:nvPr>
            <p:ph type="body" idx="1"/>
          </p:nvPr>
        </p:nvSpPr>
        <p:spPr>
          <a:xfrm>
            <a:off x="457200" y="1600200"/>
            <a:ext cx="5791200" cy="4525963"/>
          </a:xfrm>
        </p:spPr>
        <p:txBody>
          <a:bodyPr/>
          <a:lstStyle/>
          <a:p>
            <a:pPr>
              <a:lnSpc>
                <a:spcPct val="80000"/>
              </a:lnSpc>
            </a:pPr>
            <a:r>
              <a:rPr lang="en-US" sz="2400" smtClean="0"/>
              <a:t>Viết một ứng dụng dùng multi-threading để làm việc sau:</a:t>
            </a:r>
          </a:p>
          <a:p>
            <a:pPr>
              <a:lnSpc>
                <a:spcPct val="80000"/>
              </a:lnSpc>
            </a:pPr>
            <a:r>
              <a:rPr lang="en-US" sz="2400" smtClean="0"/>
              <a:t>Số dư tài khoản tự động định kì tăng thêm 15% (lãi nhập gốc) và được hiển thị trên màn hình</a:t>
            </a:r>
          </a:p>
          <a:p>
            <a:pPr>
              <a:lnSpc>
                <a:spcPct val="80000"/>
              </a:lnSpc>
            </a:pPr>
            <a:r>
              <a:rPr lang="en-US" sz="2400" smtClean="0"/>
              <a:t>Nếu người dùng nhập số tiền rồi bấm nút Rút hoặc Gửi thì số tiền sẽ được tăng/giảm tương ứng.</a:t>
            </a:r>
          </a:p>
          <a:p>
            <a:pPr>
              <a:lnSpc>
                <a:spcPct val="80000"/>
              </a:lnSpc>
            </a:pPr>
            <a:r>
              <a:rPr lang="en-US" sz="2400" smtClean="0"/>
              <a:t>Gợi ý: số tiền là biến của activity được các thread dùng chung.</a:t>
            </a:r>
          </a:p>
          <a:p>
            <a:pPr lvl="1">
              <a:lnSpc>
                <a:spcPct val="80000"/>
              </a:lnSpc>
            </a:pPr>
            <a:r>
              <a:rPr lang="en-US" sz="2000" smtClean="0"/>
              <a:t>dùng một thead để định kì tính lãi và nhập gốc</a:t>
            </a:r>
          </a:p>
          <a:p>
            <a:pPr lvl="1">
              <a:lnSpc>
                <a:spcPct val="80000"/>
              </a:lnSpc>
            </a:pPr>
            <a:r>
              <a:rPr lang="en-US" sz="2000" smtClean="0"/>
              <a:t>UI thread dùng các listener cho các Button để xử lý event bấm nút Rút/Gửi</a:t>
            </a:r>
          </a:p>
        </p:txBody>
      </p:sp>
      <p:grpSp>
        <p:nvGrpSpPr>
          <p:cNvPr id="56330" name="Group 10"/>
          <p:cNvGrpSpPr>
            <a:grpSpLocks/>
          </p:cNvGrpSpPr>
          <p:nvPr/>
        </p:nvGrpSpPr>
        <p:grpSpPr bwMode="auto">
          <a:xfrm>
            <a:off x="6477000" y="1752600"/>
            <a:ext cx="2286000" cy="3429000"/>
            <a:chOff x="3840" y="1104"/>
            <a:chExt cx="1440" cy="2160"/>
          </a:xfrm>
        </p:grpSpPr>
        <p:sp>
          <p:nvSpPr>
            <p:cNvPr id="56324" name="Rectangle 4"/>
            <p:cNvSpPr>
              <a:spLocks noChangeArrowheads="1"/>
            </p:cNvSpPr>
            <p:nvPr/>
          </p:nvSpPr>
          <p:spPr bwMode="auto">
            <a:xfrm>
              <a:off x="3840" y="1104"/>
              <a:ext cx="1440" cy="21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6325" name="Text Box 5"/>
            <p:cNvSpPr txBox="1">
              <a:spLocks noChangeArrowheads="1"/>
            </p:cNvSpPr>
            <p:nvPr/>
          </p:nvSpPr>
          <p:spPr bwMode="auto">
            <a:xfrm>
              <a:off x="3984" y="1680"/>
              <a:ext cx="720" cy="250"/>
            </a:xfrm>
            <a:prstGeom prst="rect">
              <a:avLst/>
            </a:prstGeom>
            <a:noFill/>
            <a:ln w="9525">
              <a:noFill/>
              <a:miter lim="800000"/>
              <a:headEnd/>
              <a:tailEnd/>
            </a:ln>
            <a:effectLst/>
          </p:spPr>
          <p:txBody>
            <a:bodyPr>
              <a:spAutoFit/>
            </a:bodyPr>
            <a:lstStyle/>
            <a:p>
              <a:pPr>
                <a:spcBef>
                  <a:spcPct val="50000"/>
                </a:spcBef>
              </a:pPr>
              <a:r>
                <a:rPr lang="en-US" sz="2000"/>
                <a:t>100.000</a:t>
              </a:r>
            </a:p>
          </p:txBody>
        </p:sp>
        <p:sp>
          <p:nvSpPr>
            <p:cNvPr id="56326" name="Text Box 6"/>
            <p:cNvSpPr txBox="1">
              <a:spLocks noChangeArrowheads="1"/>
            </p:cNvSpPr>
            <p:nvPr/>
          </p:nvSpPr>
          <p:spPr bwMode="auto">
            <a:xfrm>
              <a:off x="3936" y="1440"/>
              <a:ext cx="1152" cy="231"/>
            </a:xfrm>
            <a:prstGeom prst="rect">
              <a:avLst/>
            </a:prstGeom>
            <a:noFill/>
            <a:ln w="9525">
              <a:noFill/>
              <a:miter lim="800000"/>
              <a:headEnd/>
              <a:tailEnd/>
            </a:ln>
            <a:effectLst/>
          </p:spPr>
          <p:txBody>
            <a:bodyPr>
              <a:spAutoFit/>
            </a:bodyPr>
            <a:lstStyle/>
            <a:p>
              <a:pPr>
                <a:spcBef>
                  <a:spcPct val="50000"/>
                </a:spcBef>
              </a:pPr>
              <a:r>
                <a:rPr lang="en-US"/>
                <a:t>Số dư tài khoản</a:t>
              </a:r>
            </a:p>
          </p:txBody>
        </p:sp>
        <p:sp>
          <p:nvSpPr>
            <p:cNvPr id="56327" name="Text Box 7"/>
            <p:cNvSpPr txBox="1">
              <a:spLocks noChangeArrowheads="1"/>
            </p:cNvSpPr>
            <p:nvPr/>
          </p:nvSpPr>
          <p:spPr bwMode="auto">
            <a:xfrm>
              <a:off x="4704" y="2832"/>
              <a:ext cx="432" cy="250"/>
            </a:xfrm>
            <a:prstGeom prst="rect">
              <a:avLst/>
            </a:prstGeom>
            <a:solidFill>
              <a:schemeClr val="bg2"/>
            </a:solidFill>
            <a:ln w="9525">
              <a:noFill/>
              <a:miter lim="800000"/>
              <a:headEnd/>
              <a:tailEnd/>
            </a:ln>
            <a:effectLst/>
          </p:spPr>
          <p:txBody>
            <a:bodyPr>
              <a:spAutoFit/>
            </a:bodyPr>
            <a:lstStyle/>
            <a:p>
              <a:pPr>
                <a:spcBef>
                  <a:spcPct val="50000"/>
                </a:spcBef>
              </a:pPr>
              <a:r>
                <a:rPr lang="en-US" sz="2000"/>
                <a:t>Gửi</a:t>
              </a:r>
            </a:p>
          </p:txBody>
        </p:sp>
        <p:sp>
          <p:nvSpPr>
            <p:cNvPr id="56328" name="Text Box 8"/>
            <p:cNvSpPr txBox="1">
              <a:spLocks noChangeArrowheads="1"/>
            </p:cNvSpPr>
            <p:nvPr/>
          </p:nvSpPr>
          <p:spPr bwMode="auto">
            <a:xfrm>
              <a:off x="4176" y="2400"/>
              <a:ext cx="720" cy="250"/>
            </a:xfrm>
            <a:prstGeom prst="rect">
              <a:avLst/>
            </a:prstGeom>
            <a:solidFill>
              <a:schemeClr val="bg2"/>
            </a:solidFill>
            <a:ln w="9525">
              <a:noFill/>
              <a:miter lim="800000"/>
              <a:headEnd/>
              <a:tailEnd/>
            </a:ln>
            <a:effectLst/>
          </p:spPr>
          <p:txBody>
            <a:bodyPr>
              <a:spAutoFit/>
            </a:bodyPr>
            <a:lstStyle/>
            <a:p>
              <a:pPr>
                <a:spcBef>
                  <a:spcPct val="50000"/>
                </a:spcBef>
              </a:pPr>
              <a:r>
                <a:rPr lang="en-US" sz="2000"/>
                <a:t>10.000</a:t>
              </a:r>
            </a:p>
          </p:txBody>
        </p:sp>
        <p:sp>
          <p:nvSpPr>
            <p:cNvPr id="56329" name="Text Box 9"/>
            <p:cNvSpPr txBox="1">
              <a:spLocks noChangeArrowheads="1"/>
            </p:cNvSpPr>
            <p:nvPr/>
          </p:nvSpPr>
          <p:spPr bwMode="auto">
            <a:xfrm>
              <a:off x="3984" y="2832"/>
              <a:ext cx="432" cy="250"/>
            </a:xfrm>
            <a:prstGeom prst="rect">
              <a:avLst/>
            </a:prstGeom>
            <a:solidFill>
              <a:schemeClr val="bg2"/>
            </a:solidFill>
            <a:ln w="9525">
              <a:noFill/>
              <a:miter lim="800000"/>
              <a:headEnd/>
              <a:tailEnd/>
            </a:ln>
            <a:effectLst/>
          </p:spPr>
          <p:txBody>
            <a:bodyPr>
              <a:spAutoFit/>
            </a:bodyPr>
            <a:lstStyle/>
            <a:p>
              <a:pPr>
                <a:spcBef>
                  <a:spcPct val="50000"/>
                </a:spcBef>
              </a:pPr>
              <a:r>
                <a:rPr lang="en-US" sz="2000"/>
                <a:t>Rút</a:t>
              </a:r>
            </a:p>
          </p:txBody>
        </p:sp>
      </p:grpSp>
      <p:sp>
        <p:nvSpPr>
          <p:cNvPr id="56331" name="Line 11"/>
          <p:cNvSpPr>
            <a:spLocks noChangeShapeType="1"/>
          </p:cNvSpPr>
          <p:nvPr/>
        </p:nvSpPr>
        <p:spPr bwMode="auto">
          <a:xfrm>
            <a:off x="5791200" y="2971800"/>
            <a:ext cx="914400" cy="0"/>
          </a:xfrm>
          <a:prstGeom prst="line">
            <a:avLst/>
          </a:prstGeom>
          <a:noFill/>
          <a:ln w="9525">
            <a:solidFill>
              <a:schemeClr val="tx1"/>
            </a:solidFill>
            <a:round/>
            <a:headEnd/>
            <a:tailEnd type="triangle" w="med" len="med"/>
          </a:ln>
          <a:effectLst/>
        </p:spPr>
        <p:txBody>
          <a:bodyPr/>
          <a:lstStyle/>
          <a:p>
            <a:endParaRPr lang="en-US"/>
          </a:p>
        </p:txBody>
      </p:sp>
      <p:sp>
        <p:nvSpPr>
          <p:cNvPr id="56332" name="Line 12"/>
          <p:cNvSpPr>
            <a:spLocks noChangeShapeType="1"/>
          </p:cNvSpPr>
          <p:nvPr/>
        </p:nvSpPr>
        <p:spPr bwMode="auto">
          <a:xfrm>
            <a:off x="5334000" y="3733800"/>
            <a:ext cx="14478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64E813-12DB-43C2-A878-75E5010D558C}" type="slidenum">
              <a:rPr lang="en-US"/>
              <a:pPr>
                <a:defRPr/>
              </a:pPr>
              <a:t>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74DDA8F-213C-4795-A6F2-34CBCBE22D78}"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pic>
        <p:nvPicPr>
          <p:cNvPr id="18436"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843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Advantages of Multi-Threading</a:t>
            </a:r>
          </a:p>
          <a:p>
            <a:pPr defTabSz="365125"/>
            <a:endParaRPr lang="en-US" sz="2000">
              <a:latin typeface="Calibri" pitchFamily="34" charset="0"/>
            </a:endParaRPr>
          </a:p>
          <a:p>
            <a:pPr defTabSz="365125">
              <a:buFont typeface="Calibri" pitchFamily="34" charset="0"/>
              <a:buAutoNum type="arabicPeriod"/>
            </a:pPr>
            <a:r>
              <a:rPr lang="en-US" sz="2000">
                <a:latin typeface="Calibri" pitchFamily="34" charset="0"/>
              </a:rPr>
              <a:t> Các thread dùng chung tài nguyên của tiến trình nhưng lại thực thi độc lập. </a:t>
            </a:r>
          </a:p>
          <a:p>
            <a:pPr defTabSz="365125">
              <a:buFont typeface="Calibri" pitchFamily="34" charset="0"/>
              <a:buAutoNum type="arabicPeriod"/>
            </a:pPr>
            <a:endParaRPr lang="en-US" sz="800">
              <a:latin typeface="Calibri" pitchFamily="34" charset="0"/>
            </a:endParaRPr>
          </a:p>
          <a:p>
            <a:pPr defTabSz="365125">
              <a:buFont typeface="Calibri" pitchFamily="34" charset="0"/>
              <a:buAutoNum type="arabicPeriod"/>
            </a:pPr>
            <a:r>
              <a:rPr lang="en-US" sz="2000">
                <a:latin typeface="Calibri" pitchFamily="34" charset="0"/>
              </a:rPr>
              <a:t> Có thể tách các trách nhiệm của ứng dụng</a:t>
            </a:r>
          </a:p>
          <a:p>
            <a:pPr marL="914400" lvl="1" indent="-457200" defTabSz="365125">
              <a:buFont typeface="Arial" charset="0"/>
              <a:buChar char="•"/>
            </a:pPr>
            <a:r>
              <a:rPr lang="en-US" sz="2000">
                <a:latin typeface="Calibri" pitchFamily="34" charset="0"/>
              </a:rPr>
              <a:t>main thread chạy UI, và </a:t>
            </a:r>
          </a:p>
          <a:p>
            <a:pPr marL="914400" lvl="1" indent="-457200" defTabSz="365125">
              <a:buFont typeface="Arial" charset="0"/>
              <a:buChar char="•"/>
            </a:pPr>
            <a:r>
              <a:rPr lang="en-US" sz="2000">
                <a:latin typeface="Calibri" pitchFamily="34" charset="0"/>
              </a:rPr>
              <a:t>các tác thread chạy dưới nền thực hiện các nhiệm vụ tốn thời gian.</a:t>
            </a:r>
          </a:p>
          <a:p>
            <a:pPr defTabSz="365125">
              <a:buFont typeface="Calibri" pitchFamily="34" charset="0"/>
              <a:buAutoNum type="arabicPeriod"/>
            </a:pPr>
            <a:endParaRPr lang="en-US" sz="800">
              <a:latin typeface="Calibri" pitchFamily="34" charset="0"/>
            </a:endParaRPr>
          </a:p>
          <a:p>
            <a:pPr defTabSz="365125">
              <a:buFont typeface="Calibri" pitchFamily="34" charset="0"/>
              <a:buAutoNum type="arabicPeriod"/>
            </a:pPr>
            <a:r>
              <a:rPr lang="en-US" sz="2000">
                <a:latin typeface="Calibri" pitchFamily="34" charset="0"/>
              </a:rPr>
              <a:t> Việc sử dụng thread là một trừu tượng hóa hữu ích về sự thực thi song song (concurrent execution). </a:t>
            </a:r>
          </a:p>
          <a:p>
            <a:pPr defTabSz="365125">
              <a:buFont typeface="Calibri" pitchFamily="34" charset="0"/>
              <a:buAutoNum type="arabicPeriod"/>
            </a:pPr>
            <a:endParaRPr lang="en-US" sz="800">
              <a:latin typeface="Calibri" pitchFamily="34" charset="0"/>
            </a:endParaRPr>
          </a:p>
          <a:p>
            <a:pPr defTabSz="365125">
              <a:buFont typeface="Calibri" pitchFamily="34" charset="0"/>
              <a:buAutoNum type="arabicPeriod"/>
            </a:pPr>
            <a:r>
              <a:rPr lang="en-US" sz="2000">
                <a:latin typeface="Calibri" pitchFamily="34" charset="0"/>
              </a:rPr>
              <a:t> Đặc biệt có ích trong trường hợp một tiến trình đơn sinh ra nhiều thread chạy trên một hệ thống </a:t>
            </a:r>
            <a:r>
              <a:rPr lang="en-US" sz="2000" i="1">
                <a:latin typeface="Calibri" pitchFamily="34" charset="0"/>
              </a:rPr>
              <a:t>multiprocessor</a:t>
            </a:r>
            <a:r>
              <a:rPr lang="en-US" sz="2000">
                <a:latin typeface="Calibri" pitchFamily="34" charset="0"/>
              </a:rPr>
              <a:t>. Ở đây, ta có xử lý song song thực sự (</a:t>
            </a:r>
            <a:r>
              <a:rPr lang="en-US" sz="2000" i="1">
                <a:latin typeface="Calibri" pitchFamily="34" charset="0"/>
              </a:rPr>
              <a:t>real parallelism)</a:t>
            </a:r>
            <a:r>
              <a:rPr lang="en-US" sz="2000">
                <a:latin typeface="Calibri" pitchFamily="34" charset="0"/>
              </a:rPr>
              <a:t>.</a:t>
            </a:r>
          </a:p>
          <a:p>
            <a:pPr defTabSz="365125">
              <a:buFont typeface="Calibri" pitchFamily="34" charset="0"/>
              <a:buAutoNum type="arabicPeriod"/>
            </a:pPr>
            <a:endParaRPr lang="en-US" sz="800">
              <a:latin typeface="Calibri" pitchFamily="34" charset="0"/>
            </a:endParaRPr>
          </a:p>
          <a:p>
            <a:pPr defTabSz="365125">
              <a:buFont typeface="Calibri" pitchFamily="34" charset="0"/>
              <a:buAutoNum type="arabicPeriod"/>
            </a:pPr>
            <a:r>
              <a:rPr lang="en-US" sz="2000">
                <a:latin typeface="Calibri" pitchFamily="34" charset="0"/>
              </a:rPr>
              <a:t>Kết quả, một chương trình đa luồng sẽ vận hành nhanh hơn trên một hệ thống nhiều</a:t>
            </a:r>
            <a:r>
              <a:rPr lang="en-US" sz="2000" i="1">
                <a:latin typeface="Calibri" pitchFamily="34" charset="0"/>
              </a:rPr>
              <a:t> CPU.</a:t>
            </a:r>
          </a:p>
          <a:p>
            <a:pPr defTabSz="365125"/>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681A430-4EA6-4212-96BC-17426DFFD3A4}" type="slidenum">
              <a:rPr lang="en-US"/>
              <a:pPr>
                <a:defRPr/>
              </a:pPr>
              <a:t>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7101FE7-6126-4180-B275-C026FF7935A5}"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pic>
        <p:nvPicPr>
          <p:cNvPr id="19460"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1946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Disadvantages of Multi-Threading</a:t>
            </a:r>
          </a:p>
          <a:p>
            <a:pPr defTabSz="365125"/>
            <a:endParaRPr lang="en-US" sz="2000">
              <a:latin typeface="Calibri" pitchFamily="34" charset="0"/>
            </a:endParaRPr>
          </a:p>
          <a:p>
            <a:pPr defTabSz="365125">
              <a:buFont typeface="Calibri" pitchFamily="34" charset="0"/>
              <a:buAutoNum type="arabicPeriod"/>
            </a:pPr>
            <a:r>
              <a:rPr lang="en-US" sz="2000">
                <a:latin typeface="Calibri" pitchFamily="34" charset="0"/>
              </a:rPr>
              <a:t> Mã chương trình có xu hướng phức tạp hơn</a:t>
            </a:r>
          </a:p>
          <a:p>
            <a:pPr defTabSz="365125">
              <a:buFont typeface="Calibri" pitchFamily="34" charset="0"/>
              <a:buAutoNum type="arabicPeriod"/>
            </a:pPr>
            <a:endParaRPr lang="en-US" sz="2000">
              <a:latin typeface="Calibri" pitchFamily="34" charset="0"/>
            </a:endParaRPr>
          </a:p>
          <a:p>
            <a:pPr defTabSz="365125">
              <a:buFont typeface="Calibri" pitchFamily="34" charset="0"/>
              <a:buAutoNum type="arabicPeriod"/>
            </a:pPr>
            <a:r>
              <a:rPr lang="en-US" sz="2000">
                <a:latin typeface="Calibri" pitchFamily="34" charset="0"/>
              </a:rPr>
              <a:t> Cần phát hiện, tránh, và gỡ (giải quyết) </a:t>
            </a:r>
            <a:r>
              <a:rPr lang="en-US" sz="2000" b="1">
                <a:latin typeface="Calibri" pitchFamily="34" charset="0"/>
              </a:rPr>
              <a:t>deadlock</a:t>
            </a:r>
          </a:p>
          <a:p>
            <a:pPr defTabSz="365125">
              <a:buFont typeface="Calibri" pitchFamily="34" charset="0"/>
              <a:buAutoNum type="arabicPeriod"/>
            </a:pPr>
            <a:endParaRPr lang="en-US" sz="2000" b="1">
              <a:latin typeface="Calibri" pitchFamily="34" charset="0"/>
            </a:endParaRPr>
          </a:p>
          <a:p>
            <a:pPr defTabSz="365125">
              <a:buFont typeface="Calibri" pitchFamily="34" charset="0"/>
              <a:buAutoNum type="arabicPeriod"/>
            </a:pPr>
            <a:endParaRPr lang="en-US" sz="2000" b="1">
              <a:latin typeface="Calibri" pitchFamily="34" charset="0"/>
            </a:endParaRPr>
          </a:p>
          <a:p>
            <a:pPr defTabSz="365125"/>
            <a:endParaRPr lang="en-US" sz="2000">
              <a:latin typeface="Calibri" pitchFamily="34" charset="0"/>
            </a:endParaRPr>
          </a:p>
        </p:txBody>
      </p:sp>
      <p:sp>
        <p:nvSpPr>
          <p:cNvPr id="19462" name="Line 7"/>
          <p:cNvSpPr>
            <a:spLocks noChangeShapeType="1"/>
          </p:cNvSpPr>
          <p:nvPr/>
        </p:nvSpPr>
        <p:spPr bwMode="auto">
          <a:xfrm>
            <a:off x="2057400" y="4343400"/>
            <a:ext cx="1219200" cy="0"/>
          </a:xfrm>
          <a:prstGeom prst="line">
            <a:avLst/>
          </a:prstGeom>
          <a:noFill/>
          <a:ln w="9525">
            <a:solidFill>
              <a:schemeClr val="tx1"/>
            </a:solidFill>
            <a:round/>
            <a:headEnd/>
            <a:tailEnd type="triangle" w="med" len="med"/>
          </a:ln>
        </p:spPr>
        <p:txBody>
          <a:bodyPr/>
          <a:lstStyle/>
          <a:p>
            <a:endParaRPr lang="en-US"/>
          </a:p>
        </p:txBody>
      </p:sp>
      <p:sp>
        <p:nvSpPr>
          <p:cNvPr id="19463" name="Line 8"/>
          <p:cNvSpPr>
            <a:spLocks noChangeShapeType="1"/>
          </p:cNvSpPr>
          <p:nvPr/>
        </p:nvSpPr>
        <p:spPr bwMode="auto">
          <a:xfrm>
            <a:off x="3352800" y="4267200"/>
            <a:ext cx="0" cy="685800"/>
          </a:xfrm>
          <a:prstGeom prst="line">
            <a:avLst/>
          </a:prstGeom>
          <a:noFill/>
          <a:ln w="9525">
            <a:solidFill>
              <a:schemeClr val="tx1"/>
            </a:solidFill>
            <a:round/>
            <a:headEnd/>
            <a:tailEnd type="triangle" w="med" len="med"/>
          </a:ln>
        </p:spPr>
        <p:txBody>
          <a:bodyPr/>
          <a:lstStyle/>
          <a:p>
            <a:endParaRPr lang="en-US"/>
          </a:p>
        </p:txBody>
      </p:sp>
      <p:sp>
        <p:nvSpPr>
          <p:cNvPr id="19464" name="Line 9"/>
          <p:cNvSpPr>
            <a:spLocks noChangeShapeType="1"/>
          </p:cNvSpPr>
          <p:nvPr/>
        </p:nvSpPr>
        <p:spPr bwMode="auto">
          <a:xfrm flipH="1">
            <a:off x="2514600" y="5105400"/>
            <a:ext cx="1066800" cy="0"/>
          </a:xfrm>
          <a:prstGeom prst="line">
            <a:avLst/>
          </a:prstGeom>
          <a:noFill/>
          <a:ln w="9525">
            <a:solidFill>
              <a:schemeClr val="tx1"/>
            </a:solidFill>
            <a:round/>
            <a:headEnd/>
            <a:tailEnd type="triangle" w="med" len="med"/>
          </a:ln>
        </p:spPr>
        <p:txBody>
          <a:bodyPr/>
          <a:lstStyle/>
          <a:p>
            <a:endParaRPr lang="en-US"/>
          </a:p>
        </p:txBody>
      </p:sp>
      <p:sp>
        <p:nvSpPr>
          <p:cNvPr id="19465" name="Line 10"/>
          <p:cNvSpPr>
            <a:spLocks noChangeShapeType="1"/>
          </p:cNvSpPr>
          <p:nvPr/>
        </p:nvSpPr>
        <p:spPr bwMode="auto">
          <a:xfrm flipV="1">
            <a:off x="2209800" y="4572000"/>
            <a:ext cx="0" cy="762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p:cNvSpPr>
          <p:nvPr>
            <p:ph type="title"/>
          </p:nvPr>
        </p:nvSpPr>
        <p:spPr/>
        <p:txBody>
          <a:bodyPr/>
          <a:lstStyle/>
          <a:p>
            <a:endParaRPr lang="en-US" smtClean="0"/>
          </a:p>
        </p:txBody>
      </p:sp>
      <p:sp>
        <p:nvSpPr>
          <p:cNvPr id="20482" name="Rectangle 3"/>
          <p:cNvSpPr>
            <a:spLocks noGrp="1"/>
          </p:cNvSpPr>
          <p:nvPr>
            <p:ph type="body" sz="half" idx="1"/>
          </p:nvPr>
        </p:nvSpPr>
        <p:spPr/>
        <p:txBody>
          <a:bodyPr/>
          <a:lstStyle/>
          <a:p>
            <a:pPr marL="533400" indent="-533400">
              <a:lnSpc>
                <a:spcPct val="90000"/>
              </a:lnSpc>
            </a:pPr>
            <a:r>
              <a:rPr lang="en-US" smtClean="0"/>
              <a:t>N</a:t>
            </a:r>
          </a:p>
          <a:p>
            <a:pPr marL="533400" indent="-533400">
              <a:lnSpc>
                <a:spcPct val="90000"/>
              </a:lnSpc>
            </a:pPr>
            <a:r>
              <a:rPr lang="en-US" smtClean="0"/>
              <a:t>N &lt;- N * 1.01</a:t>
            </a:r>
          </a:p>
          <a:p>
            <a:pPr marL="533400" indent="-533400">
              <a:lnSpc>
                <a:spcPct val="90000"/>
              </a:lnSpc>
            </a:pPr>
            <a:endParaRPr lang="en-US" smtClean="0"/>
          </a:p>
          <a:p>
            <a:pPr marL="533400" indent="-533400">
              <a:lnSpc>
                <a:spcPct val="90000"/>
              </a:lnSpc>
            </a:pPr>
            <a:endParaRPr lang="en-US" smtClean="0"/>
          </a:p>
          <a:p>
            <a:pPr marL="533400" indent="-533400">
              <a:lnSpc>
                <a:spcPct val="90000"/>
              </a:lnSpc>
              <a:buFont typeface="Arial" charset="0"/>
              <a:buAutoNum type="arabicPeriod"/>
            </a:pPr>
            <a:r>
              <a:rPr lang="en-US" smtClean="0"/>
              <a:t>Temp2 : =n</a:t>
            </a:r>
          </a:p>
          <a:p>
            <a:pPr marL="533400" indent="-533400">
              <a:lnSpc>
                <a:spcPct val="90000"/>
              </a:lnSpc>
              <a:buFont typeface="Arial" charset="0"/>
              <a:buAutoNum type="arabicPeriod"/>
            </a:pPr>
            <a:r>
              <a:rPr lang="en-US" smtClean="0"/>
              <a:t>Temp2:= temp* 1.01</a:t>
            </a:r>
          </a:p>
          <a:p>
            <a:pPr marL="533400" indent="-533400">
              <a:lnSpc>
                <a:spcPct val="90000"/>
              </a:lnSpc>
              <a:buFont typeface="Arial" charset="0"/>
              <a:buAutoNum type="arabicPeriod"/>
            </a:pPr>
            <a:r>
              <a:rPr lang="en-US" smtClean="0"/>
              <a:t>Ghi temp2 vao  N</a:t>
            </a:r>
          </a:p>
          <a:p>
            <a:pPr marL="533400" indent="-533400">
              <a:lnSpc>
                <a:spcPct val="90000"/>
              </a:lnSpc>
            </a:pPr>
            <a:endParaRPr lang="en-US" smtClean="0"/>
          </a:p>
        </p:txBody>
      </p:sp>
      <p:sp>
        <p:nvSpPr>
          <p:cNvPr id="20483" name="Rectangle 5"/>
          <p:cNvSpPr>
            <a:spLocks noGrp="1"/>
          </p:cNvSpPr>
          <p:nvPr>
            <p:ph type="body" sz="half" idx="2"/>
          </p:nvPr>
        </p:nvSpPr>
        <p:spPr/>
        <p:txBody>
          <a:bodyPr/>
          <a:lstStyle/>
          <a:p>
            <a:pPr marL="533400" indent="-533400">
              <a:lnSpc>
                <a:spcPct val="90000"/>
              </a:lnSpc>
            </a:pPr>
            <a:r>
              <a:rPr lang="en-US" smtClean="0"/>
              <a:t>N</a:t>
            </a:r>
          </a:p>
          <a:p>
            <a:pPr marL="533400" indent="-533400">
              <a:lnSpc>
                <a:spcPct val="90000"/>
              </a:lnSpc>
            </a:pPr>
            <a:r>
              <a:rPr lang="en-US" smtClean="0"/>
              <a:t>N &lt;- N – a</a:t>
            </a:r>
          </a:p>
          <a:p>
            <a:pPr marL="533400" indent="-533400">
              <a:lnSpc>
                <a:spcPct val="90000"/>
              </a:lnSpc>
            </a:pPr>
            <a:endParaRPr lang="en-US" smtClean="0"/>
          </a:p>
          <a:p>
            <a:pPr marL="533400" indent="-533400">
              <a:lnSpc>
                <a:spcPct val="90000"/>
              </a:lnSpc>
              <a:buFont typeface="Arial" charset="0"/>
              <a:buAutoNum type="arabicPeriod"/>
            </a:pPr>
            <a:r>
              <a:rPr lang="en-US" smtClean="0"/>
              <a:t>Temp := N</a:t>
            </a:r>
          </a:p>
          <a:p>
            <a:pPr marL="533400" indent="-533400">
              <a:lnSpc>
                <a:spcPct val="90000"/>
              </a:lnSpc>
              <a:buFont typeface="Arial" charset="0"/>
              <a:buAutoNum type="arabicPeriod"/>
            </a:pPr>
            <a:r>
              <a:rPr lang="en-US" smtClean="0"/>
              <a:t>Temp := temp – a;</a:t>
            </a:r>
          </a:p>
          <a:p>
            <a:pPr marL="533400" indent="-533400">
              <a:lnSpc>
                <a:spcPct val="90000"/>
              </a:lnSpc>
              <a:buFont typeface="Arial" charset="0"/>
              <a:buAutoNum type="arabicPeriod"/>
            </a:pPr>
            <a:endParaRPr lang="en-US" smtClean="0"/>
          </a:p>
          <a:p>
            <a:pPr marL="533400" indent="-533400">
              <a:lnSpc>
                <a:spcPct val="90000"/>
              </a:lnSpc>
              <a:buFont typeface="Arial" charset="0"/>
              <a:buAutoNum type="arabicPeriod"/>
            </a:pPr>
            <a:endParaRPr lang="en-US" smtClean="0"/>
          </a:p>
          <a:p>
            <a:pPr marL="533400" indent="-533400">
              <a:lnSpc>
                <a:spcPct val="90000"/>
              </a:lnSpc>
              <a:buFont typeface="Arial" charset="0"/>
              <a:buAutoNum type="arabicPeriod"/>
            </a:pPr>
            <a:endParaRPr lang="en-US" smtClean="0"/>
          </a:p>
          <a:p>
            <a:pPr marL="533400" indent="-533400">
              <a:lnSpc>
                <a:spcPct val="90000"/>
              </a:lnSpc>
              <a:buFont typeface="Arial" charset="0"/>
              <a:buAutoNum type="arabicPeriod"/>
            </a:pPr>
            <a:r>
              <a:rPr lang="en-US" smtClean="0"/>
              <a:t>Ghi  temp vao N</a:t>
            </a:r>
          </a:p>
          <a:p>
            <a:pPr marL="533400" indent="-533400">
              <a:lnSpc>
                <a:spcPct val="90000"/>
              </a:lnSpc>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17DB96-F66E-4056-A504-89BA197726CD}" type="slidenum">
              <a:rPr lang="en-US"/>
              <a:pPr>
                <a:defRPr/>
              </a:pPr>
              <a:t>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369261F-EEC7-4175-937A-950527AFA88B}"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pic>
        <p:nvPicPr>
          <p:cNvPr id="21508"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1509" name="Content Placeholder 2"/>
          <p:cNvSpPr txBox="1">
            <a:spLocks/>
          </p:cNvSpPr>
          <p:nvPr/>
        </p:nvSpPr>
        <p:spPr bwMode="auto">
          <a:xfrm>
            <a:off x="304800" y="1600200"/>
            <a:ext cx="8534400" cy="48768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Cách tiếp cận của Android đối với các việc tốn thời gian</a:t>
            </a:r>
          </a:p>
          <a:p>
            <a:pPr defTabSz="365125"/>
            <a:endParaRPr lang="en-US" sz="2000">
              <a:latin typeface="Calibri" pitchFamily="34" charset="0"/>
            </a:endParaRPr>
          </a:p>
          <a:p>
            <a:pPr defTabSz="365125"/>
            <a:r>
              <a:rPr lang="en-US" sz="2000">
                <a:latin typeface="Calibri" pitchFamily="34" charset="0"/>
              </a:rPr>
              <a:t>Một ứng dụng có thể có một hoạt động tốn thời gian, tuy nhiên, ta muốn </a:t>
            </a:r>
            <a:r>
              <a:rPr lang="en-US" sz="2000" b="1">
                <a:latin typeface="Calibri" pitchFamily="34" charset="0"/>
              </a:rPr>
              <a:t>UI</a:t>
            </a:r>
            <a:r>
              <a:rPr lang="en-US" sz="2000">
                <a:latin typeface="Calibri" pitchFamily="34" charset="0"/>
              </a:rPr>
              <a:t> vẫn đáp ứng tốt đối với các tương tác của người dùng. Android cung cấp hai cách để xử lý tình huống này:</a:t>
            </a:r>
          </a:p>
          <a:p>
            <a:pPr defTabSz="365125"/>
            <a:endParaRPr lang="en-US" sz="2000">
              <a:latin typeface="Calibri" pitchFamily="34" charset="0"/>
            </a:endParaRPr>
          </a:p>
          <a:p>
            <a:pPr defTabSz="365125">
              <a:buFontTx/>
              <a:buAutoNum type="arabicPeriod"/>
            </a:pPr>
            <a:r>
              <a:rPr lang="en-US" sz="2000">
                <a:latin typeface="Calibri" pitchFamily="34" charset="0"/>
              </a:rPr>
              <a:t> Thực hiện thao tác đó trong một </a:t>
            </a:r>
            <a:r>
              <a:rPr lang="en-US" sz="2000" i="1">
                <a:solidFill>
                  <a:srgbClr val="C00000"/>
                </a:solidFill>
                <a:latin typeface="Calibri" pitchFamily="34" charset="0"/>
              </a:rPr>
              <a:t>service</a:t>
            </a:r>
            <a:r>
              <a:rPr lang="en-US" sz="2000">
                <a:latin typeface="Calibri" pitchFamily="34" charset="0"/>
              </a:rPr>
              <a:t> ở background và dùng </a:t>
            </a:r>
            <a:r>
              <a:rPr lang="en-US" sz="2000" i="1">
                <a:latin typeface="Calibri" pitchFamily="34" charset="0"/>
              </a:rPr>
              <a:t>notification</a:t>
            </a:r>
            <a:r>
              <a:rPr lang="en-US" sz="2000">
                <a:latin typeface="Calibri" pitchFamily="34" charset="0"/>
              </a:rPr>
              <a:t> để thông báo cho người dùng về bước tiếp theo</a:t>
            </a:r>
          </a:p>
          <a:p>
            <a:pPr defTabSz="365125">
              <a:buFontTx/>
              <a:buAutoNum type="arabicPeriod"/>
            </a:pPr>
            <a:endParaRPr lang="en-US" sz="2000">
              <a:latin typeface="Calibri" pitchFamily="34" charset="0"/>
            </a:endParaRPr>
          </a:p>
          <a:p>
            <a:pPr defTabSz="365125">
              <a:buFontTx/>
              <a:buAutoNum type="arabicPeriod"/>
            </a:pPr>
            <a:r>
              <a:rPr lang="en-US" sz="2000">
                <a:latin typeface="Calibri" pitchFamily="34" charset="0"/>
              </a:rPr>
              <a:t> Thực hiện thao tác đó trong một </a:t>
            </a:r>
            <a:r>
              <a:rPr lang="en-US" sz="2000" i="1">
                <a:solidFill>
                  <a:srgbClr val="C00000"/>
                </a:solidFill>
                <a:latin typeface="Calibri" pitchFamily="34" charset="0"/>
              </a:rPr>
              <a:t>background thread</a:t>
            </a:r>
            <a:r>
              <a:rPr lang="en-US" sz="2000">
                <a:latin typeface="Calibri" pitchFamily="34" charset="0"/>
              </a:rPr>
              <a:t>.</a:t>
            </a:r>
          </a:p>
          <a:p>
            <a:pPr defTabSz="365125">
              <a:buFontTx/>
              <a:buAutoNum type="arabicPeriod"/>
            </a:pPr>
            <a:endParaRPr lang="en-US" sz="2000">
              <a:latin typeface="Calibri" pitchFamily="34" charset="0"/>
            </a:endParaRPr>
          </a:p>
          <a:p>
            <a:pPr defTabSz="365125"/>
            <a:r>
              <a:rPr lang="en-US" sz="2000">
                <a:latin typeface="Calibri" pitchFamily="34" charset="0"/>
              </a:rPr>
              <a:t>Các thread của Android tương tác với nhau bằng cách sử dụng (a) các đối tượng </a:t>
            </a:r>
            <a:r>
              <a:rPr lang="en-US" sz="2000" b="1" i="1">
                <a:solidFill>
                  <a:srgbClr val="C00000"/>
                </a:solidFill>
                <a:latin typeface="Calibri" pitchFamily="34" charset="0"/>
              </a:rPr>
              <a:t>Handler</a:t>
            </a:r>
            <a:r>
              <a:rPr lang="en-US" sz="2000">
                <a:latin typeface="Calibri" pitchFamily="34" charset="0"/>
              </a:rPr>
              <a:t> và (b) post các đối tượng </a:t>
            </a:r>
            <a:r>
              <a:rPr lang="en-US" sz="2000" b="1" i="1">
                <a:solidFill>
                  <a:srgbClr val="C00000"/>
                </a:solidFill>
                <a:latin typeface="Calibri" pitchFamily="34" charset="0"/>
              </a:rPr>
              <a:t>Runnable</a:t>
            </a:r>
            <a:r>
              <a:rPr lang="en-US" sz="2000">
                <a:latin typeface="Calibri" pitchFamily="34" charset="0"/>
              </a:rPr>
              <a:t> tới view chính.</a:t>
            </a:r>
          </a:p>
          <a:p>
            <a:pPr defTabSz="365125"/>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9822BFE-A84E-41C0-8D5E-91CF4E7FE36E}" type="slidenum">
              <a:rPr lang="en-US"/>
              <a:pPr>
                <a:defRPr/>
              </a:pPr>
              <a:t>9</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fontAlgn="auto">
              <a:spcAft>
                <a:spcPts val="0"/>
              </a:spcAft>
              <a:defRPr/>
            </a:pPr>
            <a:r>
              <a:rPr lang="en-US" sz="1100" dirty="0">
                <a:solidFill>
                  <a:schemeClr val="tx2">
                    <a:lumMod val="60000"/>
                    <a:lumOff val="40000"/>
                  </a:schemeClr>
                </a:solidFill>
                <a:latin typeface="+mn-lt"/>
              </a:rPr>
              <a:t>                                      13. Android – Multi-Threading</a:t>
            </a:r>
          </a:p>
          <a:p>
            <a:pPr fontAlgn="auto">
              <a:spcAft>
                <a:spcPts val="0"/>
              </a:spcAft>
              <a:defRPr/>
            </a:pPr>
            <a:endParaRPr lang="en-US" sz="1100" dirty="0">
              <a:solidFill>
                <a:schemeClr val="tx2">
                  <a:lumMod val="60000"/>
                  <a:lumOff val="40000"/>
                </a:schemeClr>
              </a:solidFill>
              <a:latin typeface="+mn-lt"/>
            </a:endParaRPr>
          </a:p>
          <a:p>
            <a:pPr algn="ctr" fontAlgn="auto">
              <a:spcAft>
                <a:spcPts val="0"/>
              </a:spcAft>
              <a:defRPr/>
            </a:pPr>
            <a:r>
              <a:rPr lang="en-US" sz="5900" dirty="0">
                <a:solidFill>
                  <a:schemeClr val="tx2">
                    <a:lumMod val="60000"/>
                    <a:lumOff val="40000"/>
                  </a:schemeClr>
                </a:solidFill>
                <a:latin typeface="+mn-lt"/>
              </a:rPr>
              <a:t>Multi-Threading</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EEDE937-F5A4-4BF6-8F37-F1CE8C4D4F64}"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pic>
        <p:nvPicPr>
          <p:cNvPr id="22532" name="Picture 7"/>
          <p:cNvPicPr>
            <a:picLocks noChangeAspect="1" noChangeArrowheads="1"/>
          </p:cNvPicPr>
          <p:nvPr/>
        </p:nvPicPr>
        <p:blipFill>
          <a:blip r:embed="rId2"/>
          <a:srcRect/>
          <a:stretch>
            <a:fillRect/>
          </a:stretch>
        </p:blipFill>
        <p:spPr bwMode="auto">
          <a:xfrm>
            <a:off x="76200" y="57150"/>
            <a:ext cx="1041400" cy="781050"/>
          </a:xfrm>
          <a:prstGeom prst="rect">
            <a:avLst/>
          </a:prstGeom>
          <a:noFill/>
          <a:ln w="9525">
            <a:noFill/>
            <a:miter lim="800000"/>
            <a:headEnd/>
            <a:tailEnd/>
          </a:ln>
        </p:spPr>
      </p:pic>
      <p:sp>
        <p:nvSpPr>
          <p:cNvPr id="22533" name="Content Placeholder 2"/>
          <p:cNvSpPr txBox="1">
            <a:spLocks/>
          </p:cNvSpPr>
          <p:nvPr/>
        </p:nvSpPr>
        <p:spPr bwMode="auto">
          <a:xfrm>
            <a:off x="304800" y="1600200"/>
            <a:ext cx="8534400" cy="4648200"/>
          </a:xfrm>
          <a:prstGeom prst="rect">
            <a:avLst/>
          </a:prstGeom>
          <a:noFill/>
          <a:ln w="9525">
            <a:noFill/>
            <a:miter lim="800000"/>
            <a:headEnd/>
            <a:tailEnd/>
          </a:ln>
        </p:spPr>
        <p:txBody>
          <a:bodyPr/>
          <a:lstStyle/>
          <a:p>
            <a:pPr defTabSz="365125"/>
            <a:r>
              <a:rPr lang="de-DE" sz="2800" b="1">
                <a:solidFill>
                  <a:srgbClr val="0070C0"/>
                </a:solidFill>
                <a:latin typeface="Calibri" pitchFamily="34" charset="0"/>
              </a:rPr>
              <a:t>Handler Class</a:t>
            </a:r>
          </a:p>
          <a:p>
            <a:pPr defTabSz="365125"/>
            <a:r>
              <a:rPr lang="en-US" sz="1100">
                <a:latin typeface="Calibri" pitchFamily="34" charset="0"/>
              </a:rPr>
              <a:t>http://developer.android.com/reference/android/os/Handler.html</a:t>
            </a:r>
          </a:p>
          <a:p>
            <a:pPr defTabSz="365125"/>
            <a:endParaRPr lang="en-US" sz="2000">
              <a:latin typeface="Calibri" pitchFamily="34" charset="0"/>
            </a:endParaRPr>
          </a:p>
          <a:p>
            <a:pPr defTabSz="365125">
              <a:buFont typeface="Arial" charset="0"/>
              <a:buChar char="•"/>
            </a:pPr>
            <a:r>
              <a:rPr lang="en-US" sz="2000">
                <a:latin typeface="Calibri" pitchFamily="34" charset="0"/>
              </a:rPr>
              <a:t> Khi một tiến trình được tạo cho một ứng dụng, </a:t>
            </a:r>
            <a:r>
              <a:rPr lang="en-US" sz="2000" b="1" i="1">
                <a:solidFill>
                  <a:srgbClr val="C00000"/>
                </a:solidFill>
                <a:latin typeface="Calibri" pitchFamily="34" charset="0"/>
              </a:rPr>
              <a:t>main thread </a:t>
            </a:r>
            <a:r>
              <a:rPr lang="en-US" sz="2000">
                <a:latin typeface="Calibri" pitchFamily="34" charset="0"/>
              </a:rPr>
              <a:t>của nó được dành riêng để chạy một </a:t>
            </a:r>
            <a:r>
              <a:rPr lang="en-US" sz="2000" b="1" i="1">
                <a:solidFill>
                  <a:srgbClr val="C00000"/>
                </a:solidFill>
                <a:latin typeface="Calibri" pitchFamily="34" charset="0"/>
              </a:rPr>
              <a:t>message queue</a:t>
            </a:r>
            <a:r>
              <a:rPr lang="en-US" sz="2000">
                <a:latin typeface="Calibri" pitchFamily="34" charset="0"/>
              </a:rPr>
              <a:t>, queue này quản lý các đối tượng bậc cao của ứng dụng (activity, intent receiver, v.v..) và các cửa sổ mà chúng tạo ra. </a:t>
            </a:r>
          </a:p>
          <a:p>
            <a:pPr defTabSz="365125">
              <a:buFont typeface="Arial" charset="0"/>
              <a:buChar char="•"/>
            </a:pPr>
            <a:endParaRPr lang="en-US" sz="2000">
              <a:latin typeface="Calibri" pitchFamily="34" charset="0"/>
            </a:endParaRPr>
          </a:p>
          <a:p>
            <a:pPr defTabSz="365125">
              <a:buFont typeface="Arial" charset="0"/>
              <a:buChar char="•"/>
            </a:pPr>
            <a:r>
              <a:rPr lang="en-US" sz="2000">
                <a:latin typeface="Calibri" pitchFamily="34" charset="0"/>
              </a:rPr>
              <a:t> Ta có thể tạo các thead phụ, chúng tương tác với thread chính của ứng dụng qua một </a:t>
            </a:r>
            <a:r>
              <a:rPr lang="en-US" sz="2000" b="1">
                <a:solidFill>
                  <a:srgbClr val="C00000"/>
                </a:solidFill>
                <a:latin typeface="Calibri" pitchFamily="34" charset="0"/>
              </a:rPr>
              <a:t>Handler</a:t>
            </a:r>
            <a:r>
              <a:rPr lang="en-US" sz="2000">
                <a:latin typeface="Calibri" pitchFamily="34" charset="0"/>
              </a:rPr>
              <a:t>. </a:t>
            </a:r>
          </a:p>
          <a:p>
            <a:pPr defTabSz="365125">
              <a:buFont typeface="Arial" charset="0"/>
              <a:buChar char="•"/>
            </a:pPr>
            <a:endParaRPr lang="en-US" sz="2000">
              <a:latin typeface="Calibri" pitchFamily="34" charset="0"/>
            </a:endParaRPr>
          </a:p>
          <a:p>
            <a:pPr defTabSz="365125">
              <a:buFont typeface="Arial" charset="0"/>
              <a:buChar char="•"/>
            </a:pPr>
            <a:r>
              <a:rPr lang="en-US" sz="2000">
                <a:latin typeface="Calibri" pitchFamily="34" charset="0"/>
              </a:rPr>
              <a:t> Khi ta tạo một Handler mới, nó được gắn với message queue của </a:t>
            </a:r>
            <a:r>
              <a:rPr lang="en-US" sz="2000" i="1">
                <a:latin typeface="Calibri" pitchFamily="34" charset="0"/>
              </a:rPr>
              <a:t>thread tạo ra nó</a:t>
            </a:r>
            <a:r>
              <a:rPr lang="en-US" sz="2000">
                <a:latin typeface="Calibri" pitchFamily="34" charset="0"/>
              </a:rPr>
              <a:t> – từ đó trở đi, nó sẽ gửi các </a:t>
            </a:r>
            <a:r>
              <a:rPr lang="en-US" sz="2000" i="1">
                <a:latin typeface="Calibri" pitchFamily="34" charset="0"/>
              </a:rPr>
              <a:t>message</a:t>
            </a:r>
            <a:r>
              <a:rPr lang="en-US" sz="2000">
                <a:latin typeface="Calibri" pitchFamily="34" charset="0"/>
              </a:rPr>
              <a:t> và các </a:t>
            </a:r>
            <a:r>
              <a:rPr lang="en-US" sz="2000" i="1">
                <a:latin typeface="Calibri" pitchFamily="34" charset="0"/>
              </a:rPr>
              <a:t>runnable</a:t>
            </a:r>
            <a:r>
              <a:rPr lang="en-US" sz="2000">
                <a:latin typeface="Calibri" pitchFamily="34" charset="0"/>
              </a:rPr>
              <a:t> tới message queue đó và thực thi chúng khi chúng ra khỏi message queue. </a:t>
            </a:r>
          </a:p>
          <a:p>
            <a:pPr defTabSz="365125"/>
            <a:endParaRPr lang="en-US" sz="2000">
              <a:latin typeface="Calibri" pitchFamily="34" charset="0"/>
            </a:endParaRPr>
          </a:p>
          <a:p>
            <a:pPr defTabSz="365125"/>
            <a:endParaRPr lang="en-US" sz="2000">
              <a:latin typeface="Calibri" pitchFamily="34" charset="0"/>
            </a:endParaRPr>
          </a:p>
          <a:p>
            <a:pPr defTabSz="365125"/>
            <a:endParaRPr lang="en-US" sz="2000">
              <a:latin typeface="Calibri" pitchFamily="34" charset="0"/>
            </a:endParaRPr>
          </a:p>
          <a:p>
            <a:pPr defTabSz="365125"/>
            <a:endParaRPr lang="en-US" sz="200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20316</TotalTime>
  <Words>2898</Words>
  <Application>Microsoft Office PowerPoint</Application>
  <PresentationFormat>On-screen Show (4:3)</PresentationFormat>
  <Paragraphs>823</Paragraphs>
  <Slides>42</Slides>
  <Notes>0</Notes>
  <HiddenSlides>0</HiddenSlides>
  <MMClips>0</MMClips>
  <ScaleCrop>false</ScaleCrop>
  <HeadingPairs>
    <vt:vector size="6" baseType="variant">
      <vt:variant>
        <vt:lpstr>Fonts Used</vt:lpstr>
      </vt:variant>
      <vt:variant>
        <vt:i4>6</vt:i4>
      </vt:variant>
      <vt:variant>
        <vt:lpstr>Design Template</vt:lpstr>
      </vt:variant>
      <vt:variant>
        <vt:i4>1</vt:i4>
      </vt:variant>
      <vt:variant>
        <vt:lpstr>Slide Titles</vt:lpstr>
      </vt:variant>
      <vt:variant>
        <vt:i4>42</vt:i4>
      </vt:variant>
    </vt:vector>
  </HeadingPairs>
  <TitlesOfParts>
    <vt:vector size="49" baseType="lpstr">
      <vt:lpstr>Arial</vt:lpstr>
      <vt:lpstr>Calibri</vt:lpstr>
      <vt:lpstr>Bookman Old Style</vt:lpstr>
      <vt:lpstr>Times New Roman</vt:lpstr>
      <vt:lpstr>Consolas</vt:lpstr>
      <vt:lpstr>Courier New</vt:lpstr>
      <vt:lpstr>Office Theme</vt:lpstr>
      <vt:lpstr>Android  Multi-Threading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Bài tập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539</cp:revision>
  <dcterms:created xsi:type="dcterms:W3CDTF">2009-06-10T00:38:22Z</dcterms:created>
  <dcterms:modified xsi:type="dcterms:W3CDTF">2012-03-07T13:53:58Z</dcterms:modified>
</cp:coreProperties>
</file>