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bookmarkIdSeed="7">
  <p:sldMasterIdLst>
    <p:sldMasterId id="2147483654" r:id="rId1"/>
    <p:sldMasterId id="2147483722" r:id="rId2"/>
  </p:sldMasterIdLst>
  <p:notesMasterIdLst>
    <p:notesMasterId r:id="rId13"/>
  </p:notesMasterIdLst>
  <p:handoutMasterIdLst>
    <p:handoutMasterId r:id="rId14"/>
  </p:handoutMasterIdLst>
  <p:sldIdLst>
    <p:sldId id="256" r:id="rId3"/>
    <p:sldId id="355" r:id="rId4"/>
    <p:sldId id="372" r:id="rId5"/>
    <p:sldId id="356" r:id="rId6"/>
    <p:sldId id="369" r:id="rId7"/>
    <p:sldId id="365" r:id="rId8"/>
    <p:sldId id="367" r:id="rId9"/>
    <p:sldId id="358" r:id="rId10"/>
    <p:sldId id="370" r:id="rId11"/>
    <p:sldId id="371" r:id="rId12"/>
  </p:sldIdLst>
  <p:sldSz cx="9144000" cy="6858000" type="screen4x3"/>
  <p:notesSz cx="6834188" cy="9979025"/>
  <p:embeddedFontLst>
    <p:embeddedFont>
      <p:font typeface="Abadi" panose="020B0604020104020204" pitchFamily="34" charset="0"/>
      <p:regular r:id="rId15"/>
    </p:embeddedFont>
    <p:embeddedFont>
      <p:font typeface="Century Gothic" panose="020B0502020202020204" pitchFamily="34" charset="0"/>
      <p:regular r:id="rId16"/>
      <p:bold r:id="rId17"/>
      <p:italic r:id="rId18"/>
      <p:boldItalic r:id="rId19"/>
    </p:embeddedFont>
    <p:embeddedFont>
      <p:font typeface="黑体" panose="02010609060101010101" pitchFamily="49" charset="-122"/>
      <p:regular r:id="rId20"/>
    </p:embeddedFont>
    <p:embeddedFont>
      <p:font typeface="楷体" panose="02010609060101010101" pitchFamily="49" charset="-122"/>
      <p:regular r:id="rId21"/>
    </p:embeddedFont>
    <p:embeddedFont>
      <p:font typeface="微软雅黑" panose="020B0503020204020204" pitchFamily="34" charset="-122"/>
      <p:regular r:id="rId22"/>
      <p:bold r:id="rId23"/>
    </p:embeddedFont>
  </p:embeddedFontLst>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43826E5-906E-4737-BA9D-F7C2474E20B5}">
          <p14:sldIdLst>
            <p14:sldId id="256"/>
            <p14:sldId id="355"/>
            <p14:sldId id="372"/>
            <p14:sldId id="356"/>
            <p14:sldId id="369"/>
            <p14:sldId id="365"/>
            <p14:sldId id="367"/>
            <p14:sldId id="358"/>
            <p14:sldId id="370"/>
            <p14:sldId id="371"/>
          </p14:sldIdLst>
        </p14:section>
      </p14:sectionLst>
    </p:ext>
    <p:ext uri="{EFAFB233-063F-42B5-8137-9DF3F51BA10A}">
      <p15:sldGuideLst xmlns:p15="http://schemas.microsoft.com/office/powerpoint/2012/main">
        <p15:guide id="12" pos="4059" userDrawn="1">
          <p15:clr>
            <a:srgbClr val="A4A3A4"/>
          </p15:clr>
        </p15:guide>
        <p15:guide id="1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7" clrIdx="0">
    <p:extLst>
      <p:ext uri="{19B8F6BF-5375-455C-9EA6-DF929625EA0E}">
        <p15:presenceInfo xmlns:p15="http://schemas.microsoft.com/office/powerpoint/2012/main" userId="d2ce0ec2ef37e0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E8E"/>
    <a:srgbClr val="EB5A21"/>
    <a:srgbClr val="E7202A"/>
    <a:srgbClr val="E62126"/>
    <a:srgbClr val="FEFEFE"/>
    <a:srgbClr val="F17F84"/>
    <a:srgbClr val="363B95"/>
    <a:srgbClr val="4B4C99"/>
    <a:srgbClr val="46489A"/>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357" autoAdjust="0"/>
  </p:normalViewPr>
  <p:slideViewPr>
    <p:cSldViewPr>
      <p:cViewPr>
        <p:scale>
          <a:sx n="100" d="100"/>
          <a:sy n="100" d="100"/>
        </p:scale>
        <p:origin x="992" y="252"/>
      </p:cViewPr>
      <p:guideLst>
        <p:guide pos="4059"/>
        <p:guide orient="horz" pos="2160"/>
      </p:guideLst>
    </p:cSldViewPr>
  </p:slideViewPr>
  <p:notesTextViewPr>
    <p:cViewPr>
      <p:scale>
        <a:sx n="150" d="100"/>
        <a:sy n="150" d="100"/>
      </p:scale>
      <p:origin x="0" y="0"/>
    </p:cViewPr>
  </p:notesTextViewPr>
  <p:notesViewPr>
    <p:cSldViewPr>
      <p:cViewPr varScale="1">
        <p:scale>
          <a:sx n="85" d="100"/>
          <a:sy n="85" d="100"/>
        </p:scale>
        <p:origin x="419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50006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71913" y="0"/>
            <a:ext cx="2960687" cy="500063"/>
          </a:xfrm>
          <a:prstGeom prst="rect">
            <a:avLst/>
          </a:prstGeom>
        </p:spPr>
        <p:txBody>
          <a:bodyPr vert="horz" lIns="91440" tIns="45720" rIns="91440" bIns="45720" rtlCol="0"/>
          <a:lstStyle>
            <a:lvl1pPr algn="r">
              <a:defRPr sz="1200"/>
            </a:lvl1pPr>
          </a:lstStyle>
          <a:p>
            <a:pPr>
              <a:defRPr/>
            </a:pPr>
            <a:fld id="{989F5FB5-8DCF-4D8B-939C-8115A14A4BA4}" type="datetimeFigureOut">
              <a:rPr lang="zh-CN" altLang="en-US"/>
              <a:pPr>
                <a:defRPr/>
              </a:pPr>
              <a:t>2023/8/25</a:t>
            </a:fld>
            <a:endParaRPr lang="zh-CN" altLang="en-US"/>
          </a:p>
        </p:txBody>
      </p:sp>
      <p:sp>
        <p:nvSpPr>
          <p:cNvPr id="4" name="页脚占位符 3"/>
          <p:cNvSpPr>
            <a:spLocks noGrp="1"/>
          </p:cNvSpPr>
          <p:nvPr>
            <p:ph type="ftr" sz="quarter" idx="2"/>
          </p:nvPr>
        </p:nvSpPr>
        <p:spPr>
          <a:xfrm>
            <a:off x="0" y="9478963"/>
            <a:ext cx="2962275" cy="50006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71913" y="9478963"/>
            <a:ext cx="2960687" cy="500062"/>
          </a:xfrm>
          <a:prstGeom prst="rect">
            <a:avLst/>
          </a:prstGeom>
        </p:spPr>
        <p:txBody>
          <a:bodyPr vert="horz" lIns="91440" tIns="45720" rIns="91440" bIns="45720" rtlCol="0" anchor="b"/>
          <a:lstStyle>
            <a:lvl1pPr algn="r">
              <a:defRPr sz="1200"/>
            </a:lvl1pPr>
          </a:lstStyle>
          <a:p>
            <a:pPr>
              <a:defRPr/>
            </a:pPr>
            <a:fld id="{6D083B82-E960-483C-AF64-CCFE4A83E7A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p:cNvSpPr>
          <p:nvPr>
            <p:ph type="sldImg" idx="2"/>
          </p:nvPr>
        </p:nvSpPr>
        <p:spPr bwMode="auto">
          <a:xfrm>
            <a:off x="1047750" y="819150"/>
            <a:ext cx="4554538"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6575" y="4787900"/>
            <a:ext cx="57594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3076" name="Rectangle 4"/>
          <p:cNvSpPr>
            <a:spLocks noGrp="1" noChangeArrowheads="1"/>
          </p:cNvSpPr>
          <p:nvPr>
            <p:ph type="hdr" sz="quarter"/>
          </p:nvPr>
        </p:nvSpPr>
        <p:spPr bwMode="auto">
          <a:xfrm>
            <a:off x="0" y="0"/>
            <a:ext cx="2962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077" name="Rectangle 5"/>
          <p:cNvSpPr>
            <a:spLocks noGrp="1" noChangeArrowheads="1"/>
          </p:cNvSpPr>
          <p:nvPr>
            <p:ph type="dt" idx="1"/>
          </p:nvPr>
        </p:nvSpPr>
        <p:spPr bwMode="auto">
          <a:xfrm>
            <a:off x="3868738" y="0"/>
            <a:ext cx="29638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zh-CN" altLang="en-US"/>
          </a:p>
        </p:txBody>
      </p:sp>
      <p:sp>
        <p:nvSpPr>
          <p:cNvPr id="3078" name="Rectangle 6"/>
          <p:cNvSpPr>
            <a:spLocks noGrp="1" noChangeArrowheads="1"/>
          </p:cNvSpPr>
          <p:nvPr>
            <p:ph type="ftr" sz="quarter" idx="4"/>
          </p:nvPr>
        </p:nvSpPr>
        <p:spPr bwMode="auto">
          <a:xfrm>
            <a:off x="0" y="9480550"/>
            <a:ext cx="29622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079" name="Rectangle 7"/>
          <p:cNvSpPr>
            <a:spLocks noGrp="1" noChangeArrowheads="1"/>
          </p:cNvSpPr>
          <p:nvPr>
            <p:ph type="sldNum" sz="quarter" idx="5"/>
          </p:nvPr>
        </p:nvSpPr>
        <p:spPr bwMode="auto">
          <a:xfrm>
            <a:off x="3868738" y="9480550"/>
            <a:ext cx="29638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AF27E97-0B74-4C25-84D4-8223ACD7CA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DE836C-BAC4-44B4-9C91-D61E3DDA7A5A}" type="slidenum">
              <a:rPr lang="zh-CN" altLang="en-US" smtClean="0"/>
              <a:pPr>
                <a:defRPr/>
              </a:pPr>
              <a:t>0</a:t>
            </a:fld>
            <a:endParaRPr lang="zh-CN" altLang="en-US"/>
          </a:p>
        </p:txBody>
      </p:sp>
    </p:spTree>
    <p:extLst>
      <p:ext uri="{BB962C8B-B14F-4D97-AF65-F5344CB8AC3E}">
        <p14:creationId xmlns:p14="http://schemas.microsoft.com/office/powerpoint/2010/main" val="168681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DE836C-BAC4-44B4-9C91-D61E3DDA7A5A}" type="slidenum">
              <a:rPr lang="zh-CN" altLang="en-US" smtClean="0"/>
              <a:pPr>
                <a:defRPr/>
              </a:pPr>
              <a:t>9</a:t>
            </a:fld>
            <a:endParaRPr lang="zh-CN" altLang="en-US"/>
          </a:p>
        </p:txBody>
      </p:sp>
    </p:spTree>
    <p:extLst>
      <p:ext uri="{BB962C8B-B14F-4D97-AF65-F5344CB8AC3E}">
        <p14:creationId xmlns:p14="http://schemas.microsoft.com/office/powerpoint/2010/main" val="253019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822D7AA5-66C7-419D-9985-81B7725823C0}"/>
              </a:ext>
            </a:extLst>
          </p:cNvPr>
          <p:cNvSpPr>
            <a:spLocks noGrp="1"/>
          </p:cNvSpPr>
          <p:nvPr>
            <p:ph type="sldNum" sz="quarter" idx="5"/>
          </p:nvPr>
        </p:nvSpPr>
        <p:spPr/>
        <p:txBody>
          <a:bodyPr/>
          <a:lstStyle/>
          <a:p>
            <a:pPr>
              <a:defRPr/>
            </a:pPr>
            <a:fld id="{0AF27E97-0B74-4C25-84D4-8223ACD7CAE4}" type="slidenum">
              <a:rPr lang="zh-CN" altLang="en-US" smtClean="0"/>
              <a:pPr>
                <a:defRPr/>
              </a:pPr>
              <a:t>1</a:t>
            </a:fld>
            <a:endParaRPr lang="zh-CN" altLang="en-US"/>
          </a:p>
        </p:txBody>
      </p:sp>
    </p:spTree>
    <p:extLst>
      <p:ext uri="{BB962C8B-B14F-4D97-AF65-F5344CB8AC3E}">
        <p14:creationId xmlns:p14="http://schemas.microsoft.com/office/powerpoint/2010/main" val="141134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822D7AA5-66C7-419D-9985-81B7725823C0}"/>
              </a:ext>
            </a:extLst>
          </p:cNvPr>
          <p:cNvSpPr>
            <a:spLocks noGrp="1"/>
          </p:cNvSpPr>
          <p:nvPr>
            <p:ph type="sldNum" sz="quarter" idx="5"/>
          </p:nvPr>
        </p:nvSpPr>
        <p:spPr/>
        <p:txBody>
          <a:bodyPr/>
          <a:lstStyle/>
          <a:p>
            <a:pPr>
              <a:defRPr/>
            </a:pPr>
            <a:fld id="{0AF27E97-0B74-4C25-84D4-8223ACD7CAE4}" type="slidenum">
              <a:rPr lang="zh-CN" altLang="en-US" smtClean="0"/>
              <a:pPr>
                <a:defRPr/>
              </a:pPr>
              <a:t>2</a:t>
            </a:fld>
            <a:endParaRPr lang="zh-CN" altLang="en-US"/>
          </a:p>
        </p:txBody>
      </p:sp>
    </p:spTree>
    <p:extLst>
      <p:ext uri="{BB962C8B-B14F-4D97-AF65-F5344CB8AC3E}">
        <p14:creationId xmlns:p14="http://schemas.microsoft.com/office/powerpoint/2010/main" val="386168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en-US" altLang="zh-CN" dirty="0"/>
          </a:p>
        </p:txBody>
      </p:sp>
      <p:sp>
        <p:nvSpPr>
          <p:cNvPr id="5" name="灯片编号占位符 4">
            <a:extLst>
              <a:ext uri="{FF2B5EF4-FFF2-40B4-BE49-F238E27FC236}">
                <a16:creationId xmlns:a16="http://schemas.microsoft.com/office/drawing/2014/main" id="{52A2341D-6779-4D05-83B4-876CC6AA5882}"/>
              </a:ext>
            </a:extLst>
          </p:cNvPr>
          <p:cNvSpPr>
            <a:spLocks noGrp="1"/>
          </p:cNvSpPr>
          <p:nvPr>
            <p:ph type="sldNum" sz="quarter" idx="5"/>
          </p:nvPr>
        </p:nvSpPr>
        <p:spPr/>
        <p:txBody>
          <a:bodyPr/>
          <a:lstStyle/>
          <a:p>
            <a:pPr>
              <a:defRPr/>
            </a:pPr>
            <a:fld id="{0AF27E97-0B74-4C25-84D4-8223ACD7CAE4}" type="slidenum">
              <a:rPr lang="zh-CN" altLang="en-US" smtClean="0"/>
              <a:pPr>
                <a:defRPr/>
              </a:pPr>
              <a:t>3</a:t>
            </a:fld>
            <a:endParaRPr lang="zh-CN" altLang="en-US"/>
          </a:p>
        </p:txBody>
      </p:sp>
    </p:spTree>
    <p:extLst>
      <p:ext uri="{BB962C8B-B14F-4D97-AF65-F5344CB8AC3E}">
        <p14:creationId xmlns:p14="http://schemas.microsoft.com/office/powerpoint/2010/main" val="131420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en-US" altLang="zh-CN" dirty="0"/>
          </a:p>
        </p:txBody>
      </p:sp>
      <p:sp>
        <p:nvSpPr>
          <p:cNvPr id="5" name="灯片编号占位符 4">
            <a:extLst>
              <a:ext uri="{FF2B5EF4-FFF2-40B4-BE49-F238E27FC236}">
                <a16:creationId xmlns:a16="http://schemas.microsoft.com/office/drawing/2014/main" id="{52A2341D-6779-4D05-83B4-876CC6AA5882}"/>
              </a:ext>
            </a:extLst>
          </p:cNvPr>
          <p:cNvSpPr>
            <a:spLocks noGrp="1"/>
          </p:cNvSpPr>
          <p:nvPr>
            <p:ph type="sldNum" sz="quarter" idx="5"/>
          </p:nvPr>
        </p:nvSpPr>
        <p:spPr/>
        <p:txBody>
          <a:bodyPr/>
          <a:lstStyle/>
          <a:p>
            <a:pPr>
              <a:defRPr/>
            </a:pPr>
            <a:fld id="{0AF27E97-0B74-4C25-84D4-8223ACD7CAE4}" type="slidenum">
              <a:rPr lang="zh-CN" altLang="en-US" smtClean="0"/>
              <a:pPr>
                <a:defRPr/>
              </a:pPr>
              <a:t>4</a:t>
            </a:fld>
            <a:endParaRPr lang="zh-CN" altLang="en-US"/>
          </a:p>
        </p:txBody>
      </p:sp>
    </p:spTree>
    <p:extLst>
      <p:ext uri="{BB962C8B-B14F-4D97-AF65-F5344CB8AC3E}">
        <p14:creationId xmlns:p14="http://schemas.microsoft.com/office/powerpoint/2010/main" val="9912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en-US" altLang="zh-CN" dirty="0"/>
          </a:p>
        </p:txBody>
      </p:sp>
      <p:sp>
        <p:nvSpPr>
          <p:cNvPr id="5" name="灯片编号占位符 4">
            <a:extLst>
              <a:ext uri="{FF2B5EF4-FFF2-40B4-BE49-F238E27FC236}">
                <a16:creationId xmlns:a16="http://schemas.microsoft.com/office/drawing/2014/main" id="{52A2341D-6779-4D05-83B4-876CC6AA5882}"/>
              </a:ext>
            </a:extLst>
          </p:cNvPr>
          <p:cNvSpPr>
            <a:spLocks noGrp="1"/>
          </p:cNvSpPr>
          <p:nvPr>
            <p:ph type="sldNum" sz="quarter" idx="5"/>
          </p:nvPr>
        </p:nvSpPr>
        <p:spPr/>
        <p:txBody>
          <a:bodyPr/>
          <a:lstStyle/>
          <a:p>
            <a:pPr>
              <a:defRPr/>
            </a:pPr>
            <a:fld id="{0AF27E97-0B74-4C25-84D4-8223ACD7CAE4}" type="slidenum">
              <a:rPr lang="zh-CN" altLang="en-US" smtClean="0"/>
              <a:pPr>
                <a:defRPr/>
              </a:pPr>
              <a:t>5</a:t>
            </a:fld>
            <a:endParaRPr lang="zh-CN" altLang="en-US"/>
          </a:p>
        </p:txBody>
      </p:sp>
    </p:spTree>
    <p:extLst>
      <p:ext uri="{BB962C8B-B14F-4D97-AF65-F5344CB8AC3E}">
        <p14:creationId xmlns:p14="http://schemas.microsoft.com/office/powerpoint/2010/main" val="75923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en-US" altLang="zh-CN" dirty="0"/>
          </a:p>
        </p:txBody>
      </p:sp>
      <p:sp>
        <p:nvSpPr>
          <p:cNvPr id="5" name="灯片编号占位符 4">
            <a:extLst>
              <a:ext uri="{FF2B5EF4-FFF2-40B4-BE49-F238E27FC236}">
                <a16:creationId xmlns:a16="http://schemas.microsoft.com/office/drawing/2014/main" id="{52A2341D-6779-4D05-83B4-876CC6AA5882}"/>
              </a:ext>
            </a:extLst>
          </p:cNvPr>
          <p:cNvSpPr>
            <a:spLocks noGrp="1"/>
          </p:cNvSpPr>
          <p:nvPr>
            <p:ph type="sldNum" sz="quarter" idx="5"/>
          </p:nvPr>
        </p:nvSpPr>
        <p:spPr/>
        <p:txBody>
          <a:bodyPr/>
          <a:lstStyle/>
          <a:p>
            <a:pPr>
              <a:defRPr/>
            </a:pPr>
            <a:fld id="{0AF27E97-0B74-4C25-84D4-8223ACD7CAE4}" type="slidenum">
              <a:rPr lang="zh-CN" altLang="en-US" smtClean="0"/>
              <a:pPr>
                <a:defRPr/>
              </a:pPr>
              <a:t>6</a:t>
            </a:fld>
            <a:endParaRPr lang="zh-CN" altLang="en-US"/>
          </a:p>
        </p:txBody>
      </p:sp>
    </p:spTree>
    <p:extLst>
      <p:ext uri="{BB962C8B-B14F-4D97-AF65-F5344CB8AC3E}">
        <p14:creationId xmlns:p14="http://schemas.microsoft.com/office/powerpoint/2010/main" val="79648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lang="zh-CN" altLang="en-US" sz="1050" dirty="0"/>
          </a:p>
        </p:txBody>
      </p:sp>
      <p:sp>
        <p:nvSpPr>
          <p:cNvPr id="5" name="灯片编号占位符 4">
            <a:extLst>
              <a:ext uri="{FF2B5EF4-FFF2-40B4-BE49-F238E27FC236}">
                <a16:creationId xmlns:a16="http://schemas.microsoft.com/office/drawing/2014/main" id="{A24C031F-AC10-41F2-8C8C-83D61A7A2D2D}"/>
              </a:ext>
            </a:extLst>
          </p:cNvPr>
          <p:cNvSpPr>
            <a:spLocks noGrp="1"/>
          </p:cNvSpPr>
          <p:nvPr>
            <p:ph type="sldNum" sz="quarter" idx="5"/>
          </p:nvPr>
        </p:nvSpPr>
        <p:spPr/>
        <p:txBody>
          <a:bodyPr/>
          <a:lstStyle/>
          <a:p>
            <a:pPr>
              <a:defRPr/>
            </a:pPr>
            <a:fld id="{0AF27E97-0B74-4C25-84D4-8223ACD7CAE4}" type="slidenum">
              <a:rPr lang="zh-CN" altLang="en-US" smtClean="0"/>
              <a:pPr>
                <a:defRPr/>
              </a:pPr>
              <a:t>7</a:t>
            </a:fld>
            <a:endParaRPr lang="zh-CN" altLang="en-US"/>
          </a:p>
        </p:txBody>
      </p:sp>
    </p:spTree>
    <p:extLst>
      <p:ext uri="{BB962C8B-B14F-4D97-AF65-F5344CB8AC3E}">
        <p14:creationId xmlns:p14="http://schemas.microsoft.com/office/powerpoint/2010/main" val="147377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7100" y="819150"/>
            <a:ext cx="4795838" cy="3597275"/>
          </a:xfrm>
        </p:spPr>
      </p:sp>
      <p:sp>
        <p:nvSpPr>
          <p:cNvPr id="3" name="备注占位符 2"/>
          <p:cNvSpPr>
            <a:spLocks noGrp="1"/>
          </p:cNvSpPr>
          <p:nvPr>
            <p:ph type="body" idx="1"/>
          </p:nvPr>
        </p:nvSpPr>
        <p:spPr/>
        <p:txBody>
          <a:bodyPr/>
          <a:lstStyle/>
          <a:p>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D0CBD7AF-CA4D-4770-93E5-75A55257F1D2}"/>
              </a:ext>
            </a:extLst>
          </p:cNvPr>
          <p:cNvSpPr>
            <a:spLocks noGrp="1"/>
          </p:cNvSpPr>
          <p:nvPr>
            <p:ph type="sldNum" sz="quarter" idx="5"/>
          </p:nvPr>
        </p:nvSpPr>
        <p:spPr/>
        <p:txBody>
          <a:bodyPr/>
          <a:lstStyle/>
          <a:p>
            <a:pPr>
              <a:defRPr/>
            </a:pPr>
            <a:fld id="{0AF27E97-0B74-4C25-84D4-8223ACD7CAE4}" type="slidenum">
              <a:rPr lang="zh-CN" altLang="en-US" smtClean="0"/>
              <a:pPr>
                <a:defRPr/>
              </a:pPr>
              <a:t>8</a:t>
            </a:fld>
            <a:endParaRPr lang="zh-CN" altLang="en-US"/>
          </a:p>
        </p:txBody>
      </p:sp>
    </p:spTree>
    <p:extLst>
      <p:ext uri="{BB962C8B-B14F-4D97-AF65-F5344CB8AC3E}">
        <p14:creationId xmlns:p14="http://schemas.microsoft.com/office/powerpoint/2010/main" val="114992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8"/>
          <p:cNvSpPr>
            <a:spLocks noChangeArrowheads="1"/>
          </p:cNvSpPr>
          <p:nvPr/>
        </p:nvSpPr>
        <p:spPr bwMode="auto">
          <a:xfrm>
            <a:off x="0" y="6430963"/>
            <a:ext cx="9159875" cy="431800"/>
          </a:xfrm>
          <a:prstGeom prst="rect">
            <a:avLst/>
          </a:prstGeom>
          <a:solidFill>
            <a:srgbClr val="2F328B"/>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8" name="图片 12"/>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175" y="4005263"/>
            <a:ext cx="91471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http://www.hust.edu.cn/_upload/tpl/00/0b/11/template11/images/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7453313" y="6484938"/>
            <a:ext cx="1601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934008" y="1579563"/>
            <a:ext cx="7272807" cy="625475"/>
          </a:xfrm>
          <a:prstGeom prst="rect">
            <a:avLst/>
          </a:prstGeom>
          <a:noFill/>
          <a:effectLst/>
          <a:extLst>
            <a:ext uri="{909E8E84-426E-40DD-AFC4-6F175D3DCCD1}">
              <a14:hiddenFill xmlns:a14="http://schemas.microsoft.com/office/drawing/2010/main">
                <a:solidFill>
                  <a:srgbClr val="51A7F7"/>
                </a:soli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40" tIns="45720" rIns="91440" bIns="45720" anchor="ctr"/>
          <a:lstStyle>
            <a:lvl1pPr algn="ctr">
              <a:defRPr sz="3200" b="1" baseline="0">
                <a:latin typeface="Century Gothic" panose="020B0502020202020204" pitchFamily="34" charset="0"/>
                <a:ea typeface="微软雅黑" panose="020B0503020204020204" pitchFamily="34" charset="-122"/>
              </a:defRPr>
            </a:lvl1pPr>
          </a:lstStyle>
          <a:p>
            <a:pPr lvl="0"/>
            <a:r>
              <a:rPr lang="zh-CN" altLang="zh-CN" noProof="0" dirty="0"/>
              <a:t>主标题 Title</a:t>
            </a:r>
          </a:p>
        </p:txBody>
      </p:sp>
      <p:sp>
        <p:nvSpPr>
          <p:cNvPr id="2051" name="Rectangle 3"/>
          <p:cNvSpPr>
            <a:spLocks noGrp="1" noChangeArrowheads="1"/>
          </p:cNvSpPr>
          <p:nvPr>
            <p:ph type="subTitle" idx="1"/>
          </p:nvPr>
        </p:nvSpPr>
        <p:spPr>
          <a:xfrm>
            <a:off x="1379537" y="2996952"/>
            <a:ext cx="6400800" cy="796841"/>
          </a:xfrm>
          <a:prstGeom prst="rect">
            <a:avLst/>
          </a:prstGeom>
        </p:spPr>
        <p:txBody>
          <a:bodyPr/>
          <a:lstStyle>
            <a:lvl1pPr marL="0" indent="0" algn="ctr">
              <a:buFont typeface="Wingdings" panose="05000000000000000000" pitchFamily="2" charset="2"/>
              <a:buNone/>
              <a:defRPr sz="2000" b="0" baseline="0">
                <a:latin typeface="Century Gothic" panose="020B0502020202020204" pitchFamily="34" charset="0"/>
              </a:defRPr>
            </a:lvl1pPr>
          </a:lstStyle>
          <a:p>
            <a:pPr lvl="0"/>
            <a:r>
              <a:rPr lang="zh-CN" altLang="zh-CN" noProof="0" dirty="0"/>
              <a:t>副标题 Subtitle</a:t>
            </a:r>
          </a:p>
        </p:txBody>
      </p:sp>
      <p:sp>
        <p:nvSpPr>
          <p:cNvPr id="10" name="Rectangle 10">
            <a:extLst>
              <a:ext uri="{FF2B5EF4-FFF2-40B4-BE49-F238E27FC236}">
                <a16:creationId xmlns:a16="http://schemas.microsoft.com/office/drawing/2014/main" id="{D19BDE46-0C1C-4C86-9F83-6E49D94FAA46}"/>
              </a:ext>
            </a:extLst>
          </p:cNvPr>
          <p:cNvSpPr>
            <a:spLocks noChangeArrowheads="1"/>
          </p:cNvSpPr>
          <p:nvPr userDrawn="1"/>
        </p:nvSpPr>
        <p:spPr bwMode="auto">
          <a:xfrm>
            <a:off x="0" y="855663"/>
            <a:ext cx="9140825" cy="36512"/>
          </a:xfrm>
          <a:prstGeom prst="rect">
            <a:avLst/>
          </a:prstGeom>
          <a:solidFill>
            <a:srgbClr val="2F328B"/>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361001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介绍">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/9</a:t>
            </a:r>
          </a:p>
        </p:txBody>
      </p:sp>
      <p:grpSp>
        <p:nvGrpSpPr>
          <p:cNvPr id="2" name="组合 1">
            <a:extLst>
              <a:ext uri="{FF2B5EF4-FFF2-40B4-BE49-F238E27FC236}">
                <a16:creationId xmlns:a16="http://schemas.microsoft.com/office/drawing/2014/main" id="{14882A9E-B2EC-4749-9602-15734CC5FCC7}"/>
              </a:ext>
            </a:extLst>
          </p:cNvPr>
          <p:cNvGrpSpPr/>
          <p:nvPr userDrawn="1"/>
        </p:nvGrpSpPr>
        <p:grpSpPr>
          <a:xfrm>
            <a:off x="1116000" y="6429575"/>
            <a:ext cx="972000" cy="432000"/>
            <a:chOff x="1116000" y="6429575"/>
            <a:chExt cx="972000" cy="432000"/>
          </a:xfrm>
        </p:grpSpPr>
        <p:sp>
          <p:nvSpPr>
            <p:cNvPr id="14" name="矩形 13">
              <a:extLst>
                <a:ext uri="{FF2B5EF4-FFF2-40B4-BE49-F238E27FC236}">
                  <a16:creationId xmlns:a16="http://schemas.microsoft.com/office/drawing/2014/main" id="{6E90FF90-CCE4-4D5D-8E9F-D5BAB5104FF3}"/>
                </a:ext>
              </a:extLst>
            </p:cNvPr>
            <p:cNvSpPr/>
            <p:nvPr userDrawn="1"/>
          </p:nvSpPr>
          <p:spPr bwMode="auto">
            <a:xfrm>
              <a:off x="11160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a:spLocks noChangeArrowheads="1"/>
            </p:cNvSpPr>
            <p:nvPr userDrawn="1"/>
          </p:nvSpPr>
          <p:spPr bwMode="auto">
            <a:xfrm>
              <a:off x="1142731"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研究背景</a:t>
              </a:r>
            </a:p>
          </p:txBody>
        </p:sp>
      </p:grpSp>
      <p:sp>
        <p:nvSpPr>
          <p:cNvPr id="6" name="文本框 5">
            <a:extLst>
              <a:ext uri="{FF2B5EF4-FFF2-40B4-BE49-F238E27FC236}">
                <a16:creationId xmlns:a16="http://schemas.microsoft.com/office/drawing/2014/main" id="{3CA175EC-2FE8-4F66-BED3-C946029E9DC8}"/>
              </a:ext>
            </a:extLst>
          </p:cNvPr>
          <p:cNvSpPr txBox="1">
            <a:spLocks noChangeArrowheads="1"/>
          </p:cNvSpPr>
          <p:nvPr userDrawn="1"/>
        </p:nvSpPr>
        <p:spPr bwMode="auto">
          <a:xfrm>
            <a:off x="2080524"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实验数据</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2"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技术创新</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1"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成果产出</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Tree>
    <p:extLst>
      <p:ext uri="{BB962C8B-B14F-4D97-AF65-F5344CB8AC3E}">
        <p14:creationId xmlns:p14="http://schemas.microsoft.com/office/powerpoint/2010/main" val="164253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研究现状">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/9</a:t>
            </a:r>
          </a:p>
        </p:txBody>
      </p:sp>
      <p:sp>
        <p:nvSpPr>
          <p:cNvPr id="4" name="文本框 3"/>
          <p:cNvSpPr txBox="1">
            <a:spLocks noChangeArrowheads="1"/>
          </p:cNvSpPr>
          <p:nvPr userDrawn="1"/>
        </p:nvSpPr>
        <p:spPr bwMode="auto">
          <a:xfrm>
            <a:off x="1187624" y="6525339"/>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grpSp>
        <p:nvGrpSpPr>
          <p:cNvPr id="16" name="组合 15">
            <a:extLst>
              <a:ext uri="{FF2B5EF4-FFF2-40B4-BE49-F238E27FC236}">
                <a16:creationId xmlns:a16="http://schemas.microsoft.com/office/drawing/2014/main" id="{C31DBBF7-9BF2-44AC-B483-3BD0A2A00438}"/>
              </a:ext>
            </a:extLst>
          </p:cNvPr>
          <p:cNvGrpSpPr/>
          <p:nvPr userDrawn="1"/>
        </p:nvGrpSpPr>
        <p:grpSpPr>
          <a:xfrm>
            <a:off x="1979712" y="6429575"/>
            <a:ext cx="972000" cy="432000"/>
            <a:chOff x="203999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203999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3CA175EC-2FE8-4F66-BED3-C946029E9DC8}"/>
                </a:ext>
              </a:extLst>
            </p:cNvPr>
            <p:cNvSpPr txBox="1">
              <a:spLocks noChangeArrowheads="1"/>
            </p:cNvSpPr>
            <p:nvPr userDrawn="1"/>
          </p:nvSpPr>
          <p:spPr bwMode="auto">
            <a:xfrm>
              <a:off x="207458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技术原理</a:t>
              </a:r>
            </a:p>
          </p:txBody>
        </p:sp>
      </p:gr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结果讨论</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2"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外场应用</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1"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4" name="文本框 13">
            <a:extLst>
              <a:ext uri="{FF2B5EF4-FFF2-40B4-BE49-F238E27FC236}">
                <a16:creationId xmlns:a16="http://schemas.microsoft.com/office/drawing/2014/main" id="{B8F4F6E2-CA1E-4FB4-A32F-90513A89B79F}"/>
              </a:ext>
            </a:extLst>
          </p:cNvPr>
          <p:cNvSpPr txBox="1">
            <a:spLocks noChangeArrowheads="1"/>
          </p:cNvSpPr>
          <p:nvPr userDrawn="1"/>
        </p:nvSpPr>
        <p:spPr bwMode="auto">
          <a:xfrm>
            <a:off x="5652123" y="652462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1538651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工作内容">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rgbClr val="FFFFFF"/>
                </a:solidFill>
              </a:defRPr>
            </a:lvl1pPr>
          </a:lstStyle>
          <a:p>
            <a:pPr>
              <a:defRPr/>
            </a:pPr>
            <a:fld id="{44F00EBE-B9F2-4FC9-BC8E-63B9670B47B5}" type="slidenum">
              <a:rPr lang="zh-CN" altLang="en-US" smtClean="0"/>
              <a:pPr>
                <a:defRPr/>
              </a:pPr>
              <a:t>‹#›</a:t>
            </a:fld>
            <a:r>
              <a:rPr lang="en-US" altLang="zh-CN" dirty="0"/>
              <a:t>/9</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grpSp>
        <p:nvGrpSpPr>
          <p:cNvPr id="2" name="组合 1">
            <a:extLst>
              <a:ext uri="{FF2B5EF4-FFF2-40B4-BE49-F238E27FC236}">
                <a16:creationId xmlns:a16="http://schemas.microsoft.com/office/drawing/2014/main" id="{F3099CB5-606A-4987-BA94-104A33E3375E}"/>
              </a:ext>
            </a:extLst>
          </p:cNvPr>
          <p:cNvGrpSpPr/>
          <p:nvPr userDrawn="1"/>
        </p:nvGrpSpPr>
        <p:grpSpPr>
          <a:xfrm>
            <a:off x="2879920" y="6429575"/>
            <a:ext cx="972000" cy="432000"/>
            <a:chOff x="287992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287992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14514"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结果讨论</a:t>
              </a:r>
            </a:p>
          </p:txBody>
        </p:sp>
      </p:gr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2"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外场应用</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1"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4"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4" name="文本框 13">
            <a:extLst>
              <a:ext uri="{FF2B5EF4-FFF2-40B4-BE49-F238E27FC236}">
                <a16:creationId xmlns:a16="http://schemas.microsoft.com/office/drawing/2014/main" id="{5DB40ADA-28F3-440C-A249-569DD617C5A3}"/>
              </a:ext>
            </a:extLst>
          </p:cNvPr>
          <p:cNvSpPr txBox="1">
            <a:spLocks noChangeArrowheads="1"/>
          </p:cNvSpPr>
          <p:nvPr userDrawn="1"/>
        </p:nvSpPr>
        <p:spPr bwMode="auto">
          <a:xfrm>
            <a:off x="5652120"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2985017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研究过程">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/9</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结果讨论</a:t>
            </a:r>
          </a:p>
        </p:txBody>
      </p:sp>
      <p:grpSp>
        <p:nvGrpSpPr>
          <p:cNvPr id="2" name="组合 1">
            <a:extLst>
              <a:ext uri="{FF2B5EF4-FFF2-40B4-BE49-F238E27FC236}">
                <a16:creationId xmlns:a16="http://schemas.microsoft.com/office/drawing/2014/main" id="{EEA65904-970A-43D7-A841-4D7D852D4D5A}"/>
              </a:ext>
            </a:extLst>
          </p:cNvPr>
          <p:cNvGrpSpPr/>
          <p:nvPr userDrawn="1"/>
        </p:nvGrpSpPr>
        <p:grpSpPr>
          <a:xfrm>
            <a:off x="3780000" y="6429575"/>
            <a:ext cx="972000" cy="432000"/>
            <a:chOff x="378000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37800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14507"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外场应用</a:t>
              </a:r>
            </a:p>
          </p:txBody>
        </p:sp>
      </p:gr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2"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5"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4" name="文本框 13">
            <a:extLst>
              <a:ext uri="{FF2B5EF4-FFF2-40B4-BE49-F238E27FC236}">
                <a16:creationId xmlns:a16="http://schemas.microsoft.com/office/drawing/2014/main" id="{08829571-CA1E-4C6B-AFB6-82BC32C03A65}"/>
              </a:ext>
            </a:extLst>
          </p:cNvPr>
          <p:cNvSpPr txBox="1">
            <a:spLocks noChangeArrowheads="1"/>
          </p:cNvSpPr>
          <p:nvPr userDrawn="1"/>
        </p:nvSpPr>
        <p:spPr bwMode="auto">
          <a:xfrm>
            <a:off x="5651256"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323538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总结展望">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/9</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结果讨论</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2"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外场应用</a:t>
            </a:r>
          </a:p>
        </p:txBody>
      </p:sp>
      <p:grpSp>
        <p:nvGrpSpPr>
          <p:cNvPr id="2" name="组合 1">
            <a:extLst>
              <a:ext uri="{FF2B5EF4-FFF2-40B4-BE49-F238E27FC236}">
                <a16:creationId xmlns:a16="http://schemas.microsoft.com/office/drawing/2014/main" id="{895B66DE-A54F-42D7-9C4E-0C5556BB2287}"/>
              </a:ext>
            </a:extLst>
          </p:cNvPr>
          <p:cNvGrpSpPr/>
          <p:nvPr userDrawn="1"/>
        </p:nvGrpSpPr>
        <p:grpSpPr>
          <a:xfrm>
            <a:off x="4672800" y="6429575"/>
            <a:ext cx="972000" cy="432000"/>
            <a:chOff x="467280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46728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0739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研究创新</a:t>
              </a:r>
            </a:p>
          </p:txBody>
        </p:sp>
      </p:gr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3" y="6525339"/>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4" name="文本框 13">
            <a:extLst>
              <a:ext uri="{FF2B5EF4-FFF2-40B4-BE49-F238E27FC236}">
                <a16:creationId xmlns:a16="http://schemas.microsoft.com/office/drawing/2014/main" id="{FC972358-3518-487D-9184-8405A02AB46F}"/>
              </a:ext>
            </a:extLst>
          </p:cNvPr>
          <p:cNvSpPr txBox="1">
            <a:spLocks noChangeArrowheads="1"/>
          </p:cNvSpPr>
          <p:nvPr userDrawn="1"/>
        </p:nvSpPr>
        <p:spPr bwMode="auto">
          <a:xfrm>
            <a:off x="5651256"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306936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722227C7-EF2E-4CD2-854E-D6236425BF14}"/>
              </a:ext>
            </a:extLst>
          </p:cNvPr>
          <p:cNvGrpSpPr/>
          <p:nvPr userDrawn="1"/>
        </p:nvGrpSpPr>
        <p:grpSpPr>
          <a:xfrm>
            <a:off x="5651286" y="6429575"/>
            <a:ext cx="972000" cy="432000"/>
            <a:chOff x="4672800" y="6429575"/>
            <a:chExt cx="972000" cy="432000"/>
          </a:xfrm>
        </p:grpSpPr>
        <p:sp>
          <p:nvSpPr>
            <p:cNvPr id="18" name="矩形 17">
              <a:extLst>
                <a:ext uri="{FF2B5EF4-FFF2-40B4-BE49-F238E27FC236}">
                  <a16:creationId xmlns:a16="http://schemas.microsoft.com/office/drawing/2014/main" id="{9B0D4E69-2EC7-4FA5-90C4-7E6B04E79A14}"/>
                </a:ext>
              </a:extLst>
            </p:cNvPr>
            <p:cNvSpPr/>
            <p:nvPr userDrawn="1"/>
          </p:nvSpPr>
          <p:spPr bwMode="auto">
            <a:xfrm>
              <a:off x="46728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C6182B20-A8F9-4258-B772-1D5D9530D11E}"/>
                </a:ext>
              </a:extLst>
            </p:cNvPr>
            <p:cNvSpPr txBox="1">
              <a:spLocks noChangeArrowheads="1"/>
            </p:cNvSpPr>
            <p:nvPr userDrawn="1"/>
          </p:nvSpPr>
          <p:spPr bwMode="auto">
            <a:xfrm>
              <a:off x="470739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竞争分析</a:t>
              </a:r>
            </a:p>
          </p:txBody>
        </p:sp>
      </p:grpSp>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/9</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结果讨论</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2"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外场应用</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1"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4"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Tree>
    <p:extLst>
      <p:ext uri="{BB962C8B-B14F-4D97-AF65-F5344CB8AC3E}">
        <p14:creationId xmlns:p14="http://schemas.microsoft.com/office/powerpoint/2010/main" val="153705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常规">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8914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介绍">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/11</a:t>
            </a:r>
          </a:p>
        </p:txBody>
      </p:sp>
      <p:grpSp>
        <p:nvGrpSpPr>
          <p:cNvPr id="2" name="组合 1">
            <a:extLst>
              <a:ext uri="{FF2B5EF4-FFF2-40B4-BE49-F238E27FC236}">
                <a16:creationId xmlns:a16="http://schemas.microsoft.com/office/drawing/2014/main" id="{14882A9E-B2EC-4749-9602-15734CC5FCC7}"/>
              </a:ext>
            </a:extLst>
          </p:cNvPr>
          <p:cNvGrpSpPr/>
          <p:nvPr userDrawn="1"/>
        </p:nvGrpSpPr>
        <p:grpSpPr>
          <a:xfrm>
            <a:off x="1116000" y="6429575"/>
            <a:ext cx="972000" cy="432000"/>
            <a:chOff x="1116000" y="6429575"/>
            <a:chExt cx="972000" cy="432000"/>
          </a:xfrm>
        </p:grpSpPr>
        <p:sp>
          <p:nvSpPr>
            <p:cNvPr id="14" name="矩形 13">
              <a:extLst>
                <a:ext uri="{FF2B5EF4-FFF2-40B4-BE49-F238E27FC236}">
                  <a16:creationId xmlns:a16="http://schemas.microsoft.com/office/drawing/2014/main" id="{6E90FF90-CCE4-4D5D-8E9F-D5BAB5104FF3}"/>
                </a:ext>
              </a:extLst>
            </p:cNvPr>
            <p:cNvSpPr/>
            <p:nvPr userDrawn="1"/>
          </p:nvSpPr>
          <p:spPr bwMode="auto">
            <a:xfrm>
              <a:off x="11160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a:spLocks noChangeArrowheads="1"/>
            </p:cNvSpPr>
            <p:nvPr userDrawn="1"/>
          </p:nvSpPr>
          <p:spPr bwMode="auto">
            <a:xfrm>
              <a:off x="1142731"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研究背景</a:t>
              </a:r>
            </a:p>
          </p:txBody>
        </p:sp>
      </p:grpSp>
      <p:sp>
        <p:nvSpPr>
          <p:cNvPr id="6" name="文本框 5">
            <a:extLst>
              <a:ext uri="{FF2B5EF4-FFF2-40B4-BE49-F238E27FC236}">
                <a16:creationId xmlns:a16="http://schemas.microsoft.com/office/drawing/2014/main" id="{3CA175EC-2FE8-4F66-BED3-C946029E9DC8}"/>
              </a:ext>
            </a:extLst>
          </p:cNvPr>
          <p:cNvSpPr txBox="1">
            <a:spLocks noChangeArrowheads="1"/>
          </p:cNvSpPr>
          <p:nvPr userDrawn="1"/>
        </p:nvSpPr>
        <p:spPr bwMode="auto">
          <a:xfrm>
            <a:off x="2080524"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8"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具体方法</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6"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实验应用</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5"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2" name="文本框 11">
            <a:extLst>
              <a:ext uri="{FF2B5EF4-FFF2-40B4-BE49-F238E27FC236}">
                <a16:creationId xmlns:a16="http://schemas.microsoft.com/office/drawing/2014/main" id="{808E3143-3864-44C1-8058-7123C8384797}"/>
              </a:ext>
            </a:extLst>
          </p:cNvPr>
          <p:cNvSpPr txBox="1">
            <a:spLocks noChangeArrowheads="1"/>
          </p:cNvSpPr>
          <p:nvPr userDrawn="1"/>
        </p:nvSpPr>
        <p:spPr bwMode="auto">
          <a:xfrm>
            <a:off x="5652122"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352773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研究现状">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/11</a:t>
            </a:r>
          </a:p>
        </p:txBody>
      </p:sp>
      <p:sp>
        <p:nvSpPr>
          <p:cNvPr id="4" name="文本框 3"/>
          <p:cNvSpPr txBox="1">
            <a:spLocks noChangeArrowheads="1"/>
          </p:cNvSpPr>
          <p:nvPr userDrawn="1"/>
        </p:nvSpPr>
        <p:spPr bwMode="auto">
          <a:xfrm>
            <a:off x="1187624" y="6525339"/>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grpSp>
        <p:nvGrpSpPr>
          <p:cNvPr id="16" name="组合 15">
            <a:extLst>
              <a:ext uri="{FF2B5EF4-FFF2-40B4-BE49-F238E27FC236}">
                <a16:creationId xmlns:a16="http://schemas.microsoft.com/office/drawing/2014/main" id="{C31DBBF7-9BF2-44AC-B483-3BD0A2A00438}"/>
              </a:ext>
            </a:extLst>
          </p:cNvPr>
          <p:cNvGrpSpPr/>
          <p:nvPr userDrawn="1"/>
        </p:nvGrpSpPr>
        <p:grpSpPr>
          <a:xfrm>
            <a:off x="1979712" y="6429575"/>
            <a:ext cx="972000" cy="432000"/>
            <a:chOff x="203999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203999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3CA175EC-2FE8-4F66-BED3-C946029E9DC8}"/>
                </a:ext>
              </a:extLst>
            </p:cNvPr>
            <p:cNvSpPr txBox="1">
              <a:spLocks noChangeArrowheads="1"/>
            </p:cNvSpPr>
            <p:nvPr userDrawn="1"/>
          </p:nvSpPr>
          <p:spPr bwMode="auto">
            <a:xfrm>
              <a:off x="207458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技术原理</a:t>
              </a:r>
            </a:p>
          </p:txBody>
        </p:sp>
      </p:gr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5" name="文本框 14">
            <a:extLst>
              <a:ext uri="{FF2B5EF4-FFF2-40B4-BE49-F238E27FC236}">
                <a16:creationId xmlns:a16="http://schemas.microsoft.com/office/drawing/2014/main" id="{FE1A706D-DF26-499E-B410-3498410C0608}"/>
              </a:ext>
            </a:extLst>
          </p:cNvPr>
          <p:cNvSpPr txBox="1">
            <a:spLocks noChangeArrowheads="1"/>
          </p:cNvSpPr>
          <p:nvPr userDrawn="1"/>
        </p:nvSpPr>
        <p:spPr bwMode="auto">
          <a:xfrm>
            <a:off x="2973428"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具体方法</a:t>
            </a:r>
          </a:p>
        </p:txBody>
      </p:sp>
      <p:sp>
        <p:nvSpPr>
          <p:cNvPr id="17" name="文本框 16">
            <a:extLst>
              <a:ext uri="{FF2B5EF4-FFF2-40B4-BE49-F238E27FC236}">
                <a16:creationId xmlns:a16="http://schemas.microsoft.com/office/drawing/2014/main" id="{A7F1E04D-2382-4381-B67E-A334B28FA85E}"/>
              </a:ext>
            </a:extLst>
          </p:cNvPr>
          <p:cNvSpPr txBox="1">
            <a:spLocks noChangeArrowheads="1"/>
          </p:cNvSpPr>
          <p:nvPr userDrawn="1"/>
        </p:nvSpPr>
        <p:spPr bwMode="auto">
          <a:xfrm>
            <a:off x="3866326"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实验应用</a:t>
            </a:r>
          </a:p>
        </p:txBody>
      </p:sp>
      <p:sp>
        <p:nvSpPr>
          <p:cNvPr id="18" name="文本框 17">
            <a:extLst>
              <a:ext uri="{FF2B5EF4-FFF2-40B4-BE49-F238E27FC236}">
                <a16:creationId xmlns:a16="http://schemas.microsoft.com/office/drawing/2014/main" id="{A9A9DED9-20FB-476B-B255-D60119BBE2A5}"/>
              </a:ext>
            </a:extLst>
          </p:cNvPr>
          <p:cNvSpPr txBox="1">
            <a:spLocks noChangeArrowheads="1"/>
          </p:cNvSpPr>
          <p:nvPr userDrawn="1"/>
        </p:nvSpPr>
        <p:spPr bwMode="auto">
          <a:xfrm>
            <a:off x="4759225"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9" name="文本框 18">
            <a:extLst>
              <a:ext uri="{FF2B5EF4-FFF2-40B4-BE49-F238E27FC236}">
                <a16:creationId xmlns:a16="http://schemas.microsoft.com/office/drawing/2014/main" id="{50F2EF5E-7306-4A85-AA87-3C68BA2AF431}"/>
              </a:ext>
            </a:extLst>
          </p:cNvPr>
          <p:cNvSpPr txBox="1">
            <a:spLocks noChangeArrowheads="1"/>
          </p:cNvSpPr>
          <p:nvPr userDrawn="1"/>
        </p:nvSpPr>
        <p:spPr bwMode="auto">
          <a:xfrm>
            <a:off x="5652122"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272258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工作内容">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rgbClr val="FFFFFF"/>
                </a:solidFill>
              </a:defRPr>
            </a:lvl1pPr>
          </a:lstStyle>
          <a:p>
            <a:pPr>
              <a:defRPr/>
            </a:pPr>
            <a:fld id="{44F00EBE-B9F2-4FC9-BC8E-63B9670B47B5}" type="slidenum">
              <a:rPr lang="zh-CN" altLang="en-US" smtClean="0"/>
              <a:pPr>
                <a:defRPr/>
              </a:pPr>
              <a:t>‹#›</a:t>
            </a:fld>
            <a:r>
              <a:rPr lang="en-US" altLang="zh-CN" dirty="0"/>
              <a:t>/11</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grpSp>
        <p:nvGrpSpPr>
          <p:cNvPr id="2" name="组合 1">
            <a:extLst>
              <a:ext uri="{FF2B5EF4-FFF2-40B4-BE49-F238E27FC236}">
                <a16:creationId xmlns:a16="http://schemas.microsoft.com/office/drawing/2014/main" id="{F3099CB5-606A-4987-BA94-104A33E3375E}"/>
              </a:ext>
            </a:extLst>
          </p:cNvPr>
          <p:cNvGrpSpPr/>
          <p:nvPr userDrawn="1"/>
        </p:nvGrpSpPr>
        <p:grpSpPr>
          <a:xfrm>
            <a:off x="2879920" y="6429575"/>
            <a:ext cx="972000" cy="432000"/>
            <a:chOff x="287992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287992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1451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具体方法</a:t>
              </a:r>
            </a:p>
          </p:txBody>
        </p:sp>
      </p:gr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4"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5" name="文本框 14">
            <a:extLst>
              <a:ext uri="{FF2B5EF4-FFF2-40B4-BE49-F238E27FC236}">
                <a16:creationId xmlns:a16="http://schemas.microsoft.com/office/drawing/2014/main" id="{38BBDD30-1F16-4A84-9DE7-F31FFD6FB179}"/>
              </a:ext>
            </a:extLst>
          </p:cNvPr>
          <p:cNvSpPr txBox="1">
            <a:spLocks noChangeArrowheads="1"/>
          </p:cNvSpPr>
          <p:nvPr userDrawn="1"/>
        </p:nvSpPr>
        <p:spPr bwMode="auto">
          <a:xfrm>
            <a:off x="3866326"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实验应用</a:t>
            </a:r>
          </a:p>
        </p:txBody>
      </p:sp>
      <p:sp>
        <p:nvSpPr>
          <p:cNvPr id="16" name="文本框 15">
            <a:extLst>
              <a:ext uri="{FF2B5EF4-FFF2-40B4-BE49-F238E27FC236}">
                <a16:creationId xmlns:a16="http://schemas.microsoft.com/office/drawing/2014/main" id="{21CAA98C-301D-4002-9D99-257BDDF40C5D}"/>
              </a:ext>
            </a:extLst>
          </p:cNvPr>
          <p:cNvSpPr txBox="1">
            <a:spLocks noChangeArrowheads="1"/>
          </p:cNvSpPr>
          <p:nvPr userDrawn="1"/>
        </p:nvSpPr>
        <p:spPr bwMode="auto">
          <a:xfrm>
            <a:off x="4759225"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8" name="文本框 17">
            <a:extLst>
              <a:ext uri="{FF2B5EF4-FFF2-40B4-BE49-F238E27FC236}">
                <a16:creationId xmlns:a16="http://schemas.microsoft.com/office/drawing/2014/main" id="{FC79694C-B0AE-4CF1-A4FE-0065B387C577}"/>
              </a:ext>
            </a:extLst>
          </p:cNvPr>
          <p:cNvSpPr txBox="1">
            <a:spLocks noChangeArrowheads="1"/>
          </p:cNvSpPr>
          <p:nvPr userDrawn="1"/>
        </p:nvSpPr>
        <p:spPr bwMode="auto">
          <a:xfrm>
            <a:off x="5652122"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31850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过程">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/11</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4"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具体方法</a:t>
            </a:r>
          </a:p>
        </p:txBody>
      </p:sp>
      <p:grpSp>
        <p:nvGrpSpPr>
          <p:cNvPr id="2" name="组合 1">
            <a:extLst>
              <a:ext uri="{FF2B5EF4-FFF2-40B4-BE49-F238E27FC236}">
                <a16:creationId xmlns:a16="http://schemas.microsoft.com/office/drawing/2014/main" id="{EEA65904-970A-43D7-A841-4D7D852D4D5A}"/>
              </a:ext>
            </a:extLst>
          </p:cNvPr>
          <p:cNvGrpSpPr/>
          <p:nvPr userDrawn="1"/>
        </p:nvGrpSpPr>
        <p:grpSpPr>
          <a:xfrm>
            <a:off x="3780000" y="6429575"/>
            <a:ext cx="972000" cy="432000"/>
            <a:chOff x="378000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37800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14508"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实验应用</a:t>
              </a:r>
            </a:p>
          </p:txBody>
        </p:sp>
      </p:gr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2"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5" y="6525339"/>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4" name="文本框 13">
            <a:extLst>
              <a:ext uri="{FF2B5EF4-FFF2-40B4-BE49-F238E27FC236}">
                <a16:creationId xmlns:a16="http://schemas.microsoft.com/office/drawing/2014/main" id="{08829571-CA1E-4C6B-AFB6-82BC32C03A65}"/>
              </a:ext>
            </a:extLst>
          </p:cNvPr>
          <p:cNvSpPr txBox="1">
            <a:spLocks noChangeArrowheads="1"/>
          </p:cNvSpPr>
          <p:nvPr userDrawn="1"/>
        </p:nvSpPr>
        <p:spPr bwMode="auto">
          <a:xfrm>
            <a:off x="5651256"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422504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总结展望">
    <p:spTree>
      <p:nvGrpSpPr>
        <p:cNvPr id="1" name=""/>
        <p:cNvGrpSpPr/>
        <p:nvPr/>
      </p:nvGrpSpPr>
      <p:grpSpPr>
        <a:xfrm>
          <a:off x="0" y="0"/>
          <a:ext cx="0" cy="0"/>
          <a:chOff x="0" y="0"/>
          <a:chExt cx="0" cy="0"/>
        </a:xfrm>
      </p:grpSpPr>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/11</a:t>
            </a:r>
          </a:p>
        </p:txBody>
      </p:sp>
      <p:sp>
        <p:nvSpPr>
          <p:cNvPr id="4" name="文本框 3"/>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8" name="文本框 7">
            <a:extLst>
              <a:ext uri="{FF2B5EF4-FFF2-40B4-BE49-F238E27FC236}">
                <a16:creationId xmlns:a16="http://schemas.microsoft.com/office/drawing/2014/main" id="{F3E27298-837E-4B71-95E3-F04076010CCB}"/>
              </a:ext>
            </a:extLst>
          </p:cNvPr>
          <p:cNvSpPr txBox="1">
            <a:spLocks noChangeArrowheads="1"/>
          </p:cNvSpPr>
          <p:nvPr userDrawn="1"/>
        </p:nvSpPr>
        <p:spPr bwMode="auto">
          <a:xfrm>
            <a:off x="29734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具体方法</a:t>
            </a:r>
          </a:p>
        </p:txBody>
      </p:sp>
      <p:sp>
        <p:nvSpPr>
          <p:cNvPr id="9" name="文本框 8">
            <a:extLst>
              <a:ext uri="{FF2B5EF4-FFF2-40B4-BE49-F238E27FC236}">
                <a16:creationId xmlns:a16="http://schemas.microsoft.com/office/drawing/2014/main" id="{802552FA-A52D-449D-A47C-942FA7A4EB8B}"/>
              </a:ext>
            </a:extLst>
          </p:cNvPr>
          <p:cNvSpPr txBox="1">
            <a:spLocks noChangeArrowheads="1"/>
          </p:cNvSpPr>
          <p:nvPr userDrawn="1"/>
        </p:nvSpPr>
        <p:spPr bwMode="auto">
          <a:xfrm>
            <a:off x="38663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实验应用</a:t>
            </a:r>
          </a:p>
        </p:txBody>
      </p:sp>
      <p:grpSp>
        <p:nvGrpSpPr>
          <p:cNvPr id="2" name="组合 1">
            <a:extLst>
              <a:ext uri="{FF2B5EF4-FFF2-40B4-BE49-F238E27FC236}">
                <a16:creationId xmlns:a16="http://schemas.microsoft.com/office/drawing/2014/main" id="{895B66DE-A54F-42D7-9C4E-0C5556BB2287}"/>
              </a:ext>
            </a:extLst>
          </p:cNvPr>
          <p:cNvGrpSpPr/>
          <p:nvPr userDrawn="1"/>
        </p:nvGrpSpPr>
        <p:grpSpPr>
          <a:xfrm>
            <a:off x="4672800" y="6429575"/>
            <a:ext cx="972000" cy="432000"/>
            <a:chOff x="4672800" y="6429575"/>
            <a:chExt cx="972000" cy="432000"/>
          </a:xfrm>
        </p:grpSpPr>
        <p:sp>
          <p:nvSpPr>
            <p:cNvPr id="12" name="矩形 11">
              <a:extLst>
                <a:ext uri="{FF2B5EF4-FFF2-40B4-BE49-F238E27FC236}">
                  <a16:creationId xmlns:a16="http://schemas.microsoft.com/office/drawing/2014/main" id="{572FE881-A07E-4013-9966-23836684342A}"/>
                </a:ext>
              </a:extLst>
            </p:cNvPr>
            <p:cNvSpPr/>
            <p:nvPr userDrawn="1"/>
          </p:nvSpPr>
          <p:spPr bwMode="auto">
            <a:xfrm>
              <a:off x="46728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0739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研究创新</a:t>
              </a:r>
            </a:p>
          </p:txBody>
        </p:sp>
      </p:gr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7" name="文本框 16">
            <a:extLst>
              <a:ext uri="{FF2B5EF4-FFF2-40B4-BE49-F238E27FC236}">
                <a16:creationId xmlns:a16="http://schemas.microsoft.com/office/drawing/2014/main" id="{61A28BA4-F56C-41DD-8746-D93DDEC821AF}"/>
              </a:ext>
            </a:extLst>
          </p:cNvPr>
          <p:cNvSpPr txBox="1">
            <a:spLocks noChangeArrowheads="1"/>
          </p:cNvSpPr>
          <p:nvPr userDrawn="1"/>
        </p:nvSpPr>
        <p:spPr bwMode="auto">
          <a:xfrm>
            <a:off x="2080523" y="6525339"/>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
        <p:nvSpPr>
          <p:cNvPr id="14" name="文本框 13">
            <a:extLst>
              <a:ext uri="{FF2B5EF4-FFF2-40B4-BE49-F238E27FC236}">
                <a16:creationId xmlns:a16="http://schemas.microsoft.com/office/drawing/2014/main" id="{FC972358-3518-487D-9184-8405A02AB46F}"/>
              </a:ext>
            </a:extLst>
          </p:cNvPr>
          <p:cNvSpPr txBox="1">
            <a:spLocks noChangeArrowheads="1"/>
          </p:cNvSpPr>
          <p:nvPr userDrawn="1"/>
        </p:nvSpPr>
        <p:spPr bwMode="auto">
          <a:xfrm>
            <a:off x="5651256"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竞争分析</a:t>
            </a:r>
          </a:p>
        </p:txBody>
      </p:sp>
    </p:spTree>
    <p:extLst>
      <p:ext uri="{BB962C8B-B14F-4D97-AF65-F5344CB8AC3E}">
        <p14:creationId xmlns:p14="http://schemas.microsoft.com/office/powerpoint/2010/main" val="264487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722227C7-EF2E-4CD2-854E-D6236425BF14}"/>
              </a:ext>
            </a:extLst>
          </p:cNvPr>
          <p:cNvGrpSpPr/>
          <p:nvPr userDrawn="1"/>
        </p:nvGrpSpPr>
        <p:grpSpPr>
          <a:xfrm>
            <a:off x="5651286" y="6429575"/>
            <a:ext cx="972000" cy="432000"/>
            <a:chOff x="4672800" y="6429575"/>
            <a:chExt cx="972000" cy="432000"/>
          </a:xfrm>
        </p:grpSpPr>
        <p:sp>
          <p:nvSpPr>
            <p:cNvPr id="18" name="矩形 17">
              <a:extLst>
                <a:ext uri="{FF2B5EF4-FFF2-40B4-BE49-F238E27FC236}">
                  <a16:creationId xmlns:a16="http://schemas.microsoft.com/office/drawing/2014/main" id="{9B0D4E69-2EC7-4FA5-90C4-7E6B04E79A14}"/>
                </a:ext>
              </a:extLst>
            </p:cNvPr>
            <p:cNvSpPr/>
            <p:nvPr userDrawn="1"/>
          </p:nvSpPr>
          <p:spPr bwMode="auto">
            <a:xfrm>
              <a:off x="4672800" y="6429575"/>
              <a:ext cx="972000" cy="432000"/>
            </a:xfrm>
            <a:prstGeom prst="rect">
              <a:avLst/>
            </a:prstGeom>
            <a:solidFill>
              <a:srgbClr val="FFFFFF"/>
            </a:solidFill>
            <a:ln w="9525" cap="flat" cmpd="sng" algn="ctr">
              <a:noFill/>
              <a:prstDash val="solid"/>
              <a:round/>
              <a:headEnd type="none" w="med" len="med"/>
              <a:tailEnd type="none" w="med" len="med"/>
            </a:ln>
            <a:effectLst>
              <a:innerShdw blurRad="63500" dist="50800" dir="8100000">
                <a:srgbClr val="2F328B">
                  <a:alpha val="50000"/>
                </a:srgb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C6182B20-A8F9-4258-B772-1D5D9530D11E}"/>
                </a:ext>
              </a:extLst>
            </p:cNvPr>
            <p:cNvSpPr txBox="1">
              <a:spLocks noChangeArrowheads="1"/>
            </p:cNvSpPr>
            <p:nvPr userDrawn="1"/>
          </p:nvSpPr>
          <p:spPr bwMode="auto">
            <a:xfrm>
              <a:off x="4707395" y="6491687"/>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400" b="1" dirty="0">
                  <a:solidFill>
                    <a:srgbClr val="2F328B"/>
                  </a:solidFill>
                  <a:latin typeface="+mn-lt"/>
                  <a:ea typeface="微软雅黑" panose="020B0503020204020204" pitchFamily="34" charset="-122"/>
                  <a:cs typeface="Times New Roman" panose="02020603050405020304" pitchFamily="18" charset="0"/>
                </a:rPr>
                <a:t>竞争分析</a:t>
              </a:r>
            </a:p>
          </p:txBody>
        </p:sp>
      </p:grpSp>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79388" y="6524625"/>
            <a:ext cx="647700" cy="268288"/>
          </a:xfrm>
          <a:prstGeom prst="rect">
            <a:avLst/>
          </a:prstGeom>
        </p:spPr>
        <p:txBody>
          <a:bodyPr/>
          <a:lstStyle>
            <a:lvl1pPr>
              <a:defRPr sz="1100">
                <a:solidFill>
                  <a:schemeClr val="bg1"/>
                </a:solidFill>
              </a:defRPr>
            </a:lvl1pPr>
          </a:lstStyle>
          <a:p>
            <a:pPr>
              <a:defRPr/>
            </a:pPr>
            <a:fld id="{44F00EBE-B9F2-4FC9-BC8E-63B9670B47B5}" type="slidenum">
              <a:rPr lang="zh-CN" altLang="en-US" smtClean="0"/>
              <a:pPr>
                <a:defRPr/>
              </a:pPr>
              <a:t>‹#›</a:t>
            </a:fld>
            <a:r>
              <a:rPr lang="en-US" altLang="zh-CN" dirty="0"/>
              <a:t>/11</a:t>
            </a:r>
          </a:p>
        </p:txBody>
      </p:sp>
      <p:sp>
        <p:nvSpPr>
          <p:cNvPr id="10" name="文本框 9">
            <a:extLst>
              <a:ext uri="{FF2B5EF4-FFF2-40B4-BE49-F238E27FC236}">
                <a16:creationId xmlns:a16="http://schemas.microsoft.com/office/drawing/2014/main" id="{47A6BED8-1B61-4D71-B303-60F4014760E9}"/>
              </a:ext>
            </a:extLst>
          </p:cNvPr>
          <p:cNvSpPr txBox="1">
            <a:spLocks noChangeArrowheads="1"/>
          </p:cNvSpPr>
          <p:nvPr userDrawn="1"/>
        </p:nvSpPr>
        <p:spPr bwMode="auto">
          <a:xfrm>
            <a:off x="4759221"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研究创新</a:t>
            </a:r>
          </a:p>
        </p:txBody>
      </p:sp>
      <p:sp>
        <p:nvSpPr>
          <p:cNvPr id="13" name="内容占位符 2">
            <a:extLst>
              <a:ext uri="{FF2B5EF4-FFF2-40B4-BE49-F238E27FC236}">
                <a16:creationId xmlns:a16="http://schemas.microsoft.com/office/drawing/2014/main" id="{F57E05E2-6D39-4011-A31A-6CC91829B239}"/>
              </a:ext>
            </a:extLst>
          </p:cNvPr>
          <p:cNvSpPr>
            <a:spLocks noGrp="1"/>
          </p:cNvSpPr>
          <p:nvPr userDrawn="1">
            <p:ph idx="11" hasCustomPrompt="1"/>
          </p:nvPr>
        </p:nvSpPr>
        <p:spPr>
          <a:xfrm>
            <a:off x="503238" y="998673"/>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14" name="文本框 13">
            <a:extLst>
              <a:ext uri="{FF2B5EF4-FFF2-40B4-BE49-F238E27FC236}">
                <a16:creationId xmlns:a16="http://schemas.microsoft.com/office/drawing/2014/main" id="{01893CFE-04BD-4293-BABF-64090BDA7A17}"/>
              </a:ext>
            </a:extLst>
          </p:cNvPr>
          <p:cNvSpPr txBox="1">
            <a:spLocks noChangeArrowheads="1"/>
          </p:cNvSpPr>
          <p:nvPr userDrawn="1"/>
        </p:nvSpPr>
        <p:spPr bwMode="auto">
          <a:xfrm>
            <a:off x="1187625"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研究背景</a:t>
            </a:r>
          </a:p>
        </p:txBody>
      </p:sp>
      <p:sp>
        <p:nvSpPr>
          <p:cNvPr id="15" name="文本框 14">
            <a:extLst>
              <a:ext uri="{FF2B5EF4-FFF2-40B4-BE49-F238E27FC236}">
                <a16:creationId xmlns:a16="http://schemas.microsoft.com/office/drawing/2014/main" id="{A2F77AC6-8956-41DC-A95C-6E4DB67DA71C}"/>
              </a:ext>
            </a:extLst>
          </p:cNvPr>
          <p:cNvSpPr txBox="1">
            <a:spLocks noChangeArrowheads="1"/>
          </p:cNvSpPr>
          <p:nvPr userDrawn="1"/>
        </p:nvSpPr>
        <p:spPr bwMode="auto">
          <a:xfrm>
            <a:off x="29734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具体方法</a:t>
            </a:r>
          </a:p>
        </p:txBody>
      </p:sp>
      <p:sp>
        <p:nvSpPr>
          <p:cNvPr id="20" name="文本框 19">
            <a:extLst>
              <a:ext uri="{FF2B5EF4-FFF2-40B4-BE49-F238E27FC236}">
                <a16:creationId xmlns:a16="http://schemas.microsoft.com/office/drawing/2014/main" id="{5C83440B-6778-4138-9C05-B1FDDDE8038E}"/>
              </a:ext>
            </a:extLst>
          </p:cNvPr>
          <p:cNvSpPr txBox="1">
            <a:spLocks noChangeArrowheads="1"/>
          </p:cNvSpPr>
          <p:nvPr userDrawn="1"/>
        </p:nvSpPr>
        <p:spPr bwMode="auto">
          <a:xfrm>
            <a:off x="3866323" y="652543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实验应用</a:t>
            </a:r>
          </a:p>
        </p:txBody>
      </p:sp>
      <p:sp>
        <p:nvSpPr>
          <p:cNvPr id="21" name="文本框 20">
            <a:extLst>
              <a:ext uri="{FF2B5EF4-FFF2-40B4-BE49-F238E27FC236}">
                <a16:creationId xmlns:a16="http://schemas.microsoft.com/office/drawing/2014/main" id="{DB3A8909-BB2A-481B-AA1F-5B03AA03125E}"/>
              </a:ext>
            </a:extLst>
          </p:cNvPr>
          <p:cNvSpPr txBox="1">
            <a:spLocks noChangeArrowheads="1"/>
          </p:cNvSpPr>
          <p:nvPr userDrawn="1"/>
        </p:nvSpPr>
        <p:spPr bwMode="auto">
          <a:xfrm>
            <a:off x="2080523" y="6525339"/>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1200" b="0" dirty="0">
                <a:solidFill>
                  <a:srgbClr val="C9CBCA"/>
                </a:solidFill>
                <a:latin typeface="+mn-lt"/>
                <a:ea typeface="微软雅黑" panose="020B0503020204020204" pitchFamily="34" charset="-122"/>
                <a:cs typeface="Times New Roman" panose="02020603050405020304" pitchFamily="18" charset="0"/>
              </a:rPr>
              <a:t>技术原理</a:t>
            </a:r>
          </a:p>
        </p:txBody>
      </p:sp>
    </p:spTree>
    <p:extLst>
      <p:ext uri="{BB962C8B-B14F-4D97-AF65-F5344CB8AC3E}">
        <p14:creationId xmlns:p14="http://schemas.microsoft.com/office/powerpoint/2010/main" val="158425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常规">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67519" y="1010308"/>
            <a:ext cx="8229600" cy="5173663"/>
          </a:xfrm>
          <a:prstGeom prst="rect">
            <a:avLst/>
          </a:prstGeom>
        </p:spPr>
        <p:txBody>
          <a:bodyPr/>
          <a:lstStyle>
            <a:lvl1pPr>
              <a:buClr>
                <a:srgbClr val="FFC000"/>
              </a:buClr>
              <a:defRPr b="1" baseline="0">
                <a:effectLst/>
                <a:latin typeface="Times New Roman" panose="02020603050405020304" pitchFamily="18" charset="0"/>
                <a:ea typeface="微软雅黑" panose="020B0503020204020204" pitchFamily="34" charset="-122"/>
                <a:cs typeface="Times New Roman" panose="02020603050405020304" pitchFamily="18" charset="0"/>
              </a:defRPr>
            </a:lvl1pPr>
            <a:lvl2pPr>
              <a:buClr>
                <a:srgbClr val="FFC000"/>
              </a:buClr>
              <a:defRPr b="0" baseline="0">
                <a:latin typeface="Times New Roman" panose="02020603050405020304" pitchFamily="18" charset="0"/>
                <a:ea typeface="微软雅黑" panose="020B0503020204020204" pitchFamily="34" charset="-122"/>
                <a:cs typeface="Times New Roman" panose="02020603050405020304" pitchFamily="18" charset="0"/>
              </a:defRPr>
            </a:lvl2pPr>
            <a:lvl3pPr>
              <a:defRPr baseline="0">
                <a:latin typeface="Times New Roman" panose="02020603050405020304" pitchFamily="18" charset="0"/>
                <a:ea typeface="微软雅黑" panose="020B0503020204020204" pitchFamily="34" charset="-122"/>
                <a:cs typeface="Times New Roman" panose="02020603050405020304" pitchFamily="18" charset="0"/>
              </a:defRPr>
            </a:lvl3pPr>
            <a:lvl4pPr>
              <a:defRPr baseline="0">
                <a:latin typeface="Times New Roman" panose="02020603050405020304" pitchFamily="18" charset="0"/>
                <a:ea typeface="微软雅黑" panose="020B0503020204020204" pitchFamily="34" charset="-122"/>
                <a:cs typeface="Times New Roman" panose="02020603050405020304" pitchFamily="18" charset="0"/>
              </a:defRPr>
            </a:lvl4pPr>
            <a:lvl5pPr>
              <a:defRPr baseline="0">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dirty="0"/>
              <a:t>编辑母版文本样式</a:t>
            </a:r>
            <a:r>
              <a:rPr lang="en-US" altLang="zh-CN" dirty="0" err="1"/>
              <a:t>aaa</a:t>
            </a:r>
            <a:endParaRPr lang="zh-CN" altLang="en-US" dirty="0"/>
          </a:p>
          <a:p>
            <a:pPr lvl="1"/>
            <a:r>
              <a:rPr lang="zh-CN" altLang="en-US" dirty="0"/>
              <a:t>第二级</a:t>
            </a:r>
            <a:r>
              <a:rPr lang="en-US" altLang="zh-CN" dirty="0" err="1"/>
              <a:t>aaa</a:t>
            </a:r>
            <a:endParaRPr lang="zh-CN" altLang="en-US" dirty="0"/>
          </a:p>
          <a:p>
            <a:pPr lvl="2"/>
            <a:r>
              <a:rPr lang="zh-CN" altLang="en-US" dirty="0"/>
              <a:t>第三级</a:t>
            </a:r>
            <a:r>
              <a:rPr lang="en-US" altLang="zh-CN" dirty="0" err="1"/>
              <a:t>aaa</a:t>
            </a:r>
            <a:endParaRPr lang="zh-CN" altLang="en-US" dirty="0"/>
          </a:p>
          <a:p>
            <a:pPr lvl="3"/>
            <a:r>
              <a:rPr lang="zh-CN" altLang="en-US" dirty="0"/>
              <a:t>第四级</a:t>
            </a:r>
            <a:r>
              <a:rPr lang="en-US" altLang="zh-CN" dirty="0" err="1"/>
              <a:t>aaa</a:t>
            </a:r>
            <a:endParaRPr lang="zh-CN" altLang="en-US" dirty="0"/>
          </a:p>
          <a:p>
            <a:pPr lvl="4"/>
            <a:r>
              <a:rPr lang="zh-CN" altLang="en-US" dirty="0"/>
              <a:t>第五级</a:t>
            </a:r>
            <a:r>
              <a:rPr lang="en-US" altLang="zh-CN" dirty="0" err="1"/>
              <a:t>aaa</a:t>
            </a:r>
            <a:endParaRPr lang="zh-CN" altLang="en-US" dirty="0"/>
          </a:p>
        </p:txBody>
      </p:sp>
      <p:sp>
        <p:nvSpPr>
          <p:cNvPr id="7" name="标题 1"/>
          <p:cNvSpPr>
            <a:spLocks noGrp="1"/>
          </p:cNvSpPr>
          <p:nvPr>
            <p:ph type="title"/>
          </p:nvPr>
        </p:nvSpPr>
        <p:spPr>
          <a:xfrm>
            <a:off x="188852" y="267816"/>
            <a:ext cx="8775636" cy="496888"/>
          </a:xfrm>
          <a:prstGeom prst="rect">
            <a:avLst/>
          </a:prstGeom>
        </p:spPr>
        <p:txBody>
          <a:bodyPr/>
          <a:lstStyle>
            <a:lvl1pPr>
              <a:defRPr baseline="0">
                <a:latin typeface="Century Gothic" panose="020B0502020202020204" pitchFamily="34" charset="0"/>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09064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15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68313" y="981075"/>
            <a:ext cx="822960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第一级 1st class</a:t>
            </a:r>
          </a:p>
          <a:p>
            <a:pPr lvl="1"/>
            <a:r>
              <a:rPr lang="zh-CN" altLang="zh-CN" dirty="0"/>
              <a:t>第二级 2nd class</a:t>
            </a:r>
          </a:p>
          <a:p>
            <a:pPr lvl="2"/>
            <a:r>
              <a:rPr lang="zh-CN" altLang="zh-CN" dirty="0"/>
              <a:t>第三级 3rd class</a:t>
            </a:r>
          </a:p>
          <a:p>
            <a:pPr lvl="3"/>
            <a:r>
              <a:rPr lang="zh-CN" altLang="zh-CN" dirty="0"/>
              <a:t>第四级 4th class</a:t>
            </a:r>
          </a:p>
          <a:p>
            <a:pPr lvl="4"/>
            <a:r>
              <a:rPr lang="zh-CN" altLang="zh-CN" dirty="0"/>
              <a:t>第五级 5th class</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1658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BA222A1-4BED-4732-9B02-EA917C30F599}" type="slidenum">
              <a:rPr lang="zh-CN" altLang="en-US"/>
              <a:pPr>
                <a:defRPr/>
              </a:pPr>
              <a:t>‹#›</a:t>
            </a:fld>
            <a:endParaRPr lang="en-US" altLang="zh-CN"/>
          </a:p>
        </p:txBody>
      </p:sp>
      <p:sp>
        <p:nvSpPr>
          <p:cNvPr id="1032" name="Rectangle 8"/>
          <p:cNvSpPr>
            <a:spLocks noChangeArrowheads="1"/>
          </p:cNvSpPr>
          <p:nvPr userDrawn="1"/>
        </p:nvSpPr>
        <p:spPr bwMode="auto">
          <a:xfrm>
            <a:off x="0" y="6430963"/>
            <a:ext cx="9159875" cy="431800"/>
          </a:xfrm>
          <a:prstGeom prst="rect">
            <a:avLst/>
          </a:prstGeom>
          <a:solidFill>
            <a:srgbClr val="2F328B"/>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Rectangle 10"/>
          <p:cNvSpPr>
            <a:spLocks noChangeArrowheads="1"/>
          </p:cNvSpPr>
          <p:nvPr userDrawn="1"/>
        </p:nvSpPr>
        <p:spPr bwMode="auto">
          <a:xfrm>
            <a:off x="0" y="855663"/>
            <a:ext cx="9140825" cy="36512"/>
          </a:xfrm>
          <a:prstGeom prst="rect">
            <a:avLst/>
          </a:prstGeom>
          <a:solidFill>
            <a:srgbClr val="2F328B"/>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33" name="Picture 11" descr="http://www.hust.edu.cn/_upload/tpl/00/0b/11/template11/images/logo.png"/>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7453313" y="6484938"/>
            <a:ext cx="16017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3" r:id="rId1"/>
    <p:sldLayoutId id="2147483717" r:id="rId2"/>
    <p:sldLayoutId id="2147483714" r:id="rId3"/>
    <p:sldLayoutId id="2147483718" r:id="rId4"/>
    <p:sldLayoutId id="2147483719" r:id="rId5"/>
    <p:sldLayoutId id="2147483720" r:id="rId6"/>
    <p:sldLayoutId id="2147483721" r:id="rId7"/>
    <p:sldLayoutId id="2147483715" r:id="rId8"/>
  </p:sldLayoutIdLst>
  <p:hf hdr="0" ftr="0" dt="0"/>
  <p:txStyles>
    <p:titleStyle>
      <a:lvl1pPr algn="l" rtl="0" eaLnBrk="0" fontAlgn="base" hangingPunct="0">
        <a:lnSpc>
          <a:spcPct val="80000"/>
        </a:lnSpc>
        <a:spcBef>
          <a:spcPct val="0"/>
        </a:spcBef>
        <a:spcAft>
          <a:spcPct val="0"/>
        </a:spcAft>
        <a:defRPr sz="3200" kern="1200">
          <a:solidFill>
            <a:schemeClr val="tx2"/>
          </a:solidFill>
          <a:latin typeface="+mj-lt"/>
          <a:ea typeface="+mj-ea"/>
          <a:cs typeface="+mj-cs"/>
        </a:defRPr>
      </a:lvl1pPr>
      <a:lvl2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2pPr>
      <a:lvl3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3pPr>
      <a:lvl4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4pPr>
      <a:lvl5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5pPr>
      <a:lvl6pPr marL="4572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6pPr>
      <a:lvl7pPr marL="9144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7pPr>
      <a:lvl8pPr marL="13716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8pPr>
      <a:lvl9pPr marL="18288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9pPr>
    </p:titleStyle>
    <p:bodyStyle>
      <a:lvl1pPr marL="342900" indent="-342900" algn="just" rtl="0" eaLnBrk="0" fontAlgn="base" hangingPunct="0">
        <a:spcBef>
          <a:spcPct val="20000"/>
        </a:spcBef>
        <a:spcAft>
          <a:spcPct val="0"/>
        </a:spcAft>
        <a:buClr>
          <a:srgbClr val="FF0000"/>
        </a:buClr>
        <a:buSzPct val="100000"/>
        <a:buFont typeface="Wingdings" panose="05000000000000000000" pitchFamily="2" charset="2"/>
        <a:buChar char="l"/>
        <a:defRPr sz="2800" b="1" kern="1200" baseline="0">
          <a:solidFill>
            <a:schemeClr val="tx1"/>
          </a:solidFill>
          <a:latin typeface="Century Gothic" panose="020B0502020202020204" pitchFamily="34" charset="0"/>
          <a:ea typeface="微软雅黑" panose="020B0503020204020204" pitchFamily="34" charset="-122"/>
          <a:cs typeface="+mn-cs"/>
        </a:defRPr>
      </a:lvl1pPr>
      <a:lvl2pPr marL="742950" indent="-285750" algn="just" rtl="0" eaLnBrk="0" fontAlgn="base" hangingPunct="0">
        <a:spcBef>
          <a:spcPct val="20000"/>
        </a:spcBef>
        <a:spcAft>
          <a:spcPct val="0"/>
        </a:spcAft>
        <a:buClr>
          <a:srgbClr val="FF0000"/>
        </a:buClr>
        <a:buSzPct val="100000"/>
        <a:buFont typeface="Wingdings" panose="05000000000000000000" pitchFamily="2" charset="2"/>
        <a:buChar char="Ø"/>
        <a:defRPr sz="2400" b="1" kern="1200" baseline="0">
          <a:solidFill>
            <a:schemeClr val="tx1"/>
          </a:solidFill>
          <a:latin typeface="Century Gothic" panose="020B0502020202020204" pitchFamily="34" charset="0"/>
          <a:ea typeface="微软雅黑" panose="020B0503020204020204" pitchFamily="34" charset="-122"/>
          <a:cs typeface="+mn-cs"/>
        </a:defRPr>
      </a:lvl2pPr>
      <a:lvl3pPr marL="11430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3pPr>
      <a:lvl4pPr marL="16002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4pPr>
      <a:lvl5pPr marL="20574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1181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Lst>
  <p:hf hdr="0" ftr="0" dt="0"/>
  <p:txStyles>
    <p:titleStyle>
      <a:lvl1pPr algn="l" rtl="0" eaLnBrk="0" fontAlgn="base" hangingPunct="0">
        <a:lnSpc>
          <a:spcPct val="80000"/>
        </a:lnSpc>
        <a:spcBef>
          <a:spcPct val="0"/>
        </a:spcBef>
        <a:spcAft>
          <a:spcPct val="0"/>
        </a:spcAft>
        <a:defRPr sz="3200" kern="1200">
          <a:solidFill>
            <a:schemeClr val="tx2"/>
          </a:solidFill>
          <a:latin typeface="+mj-lt"/>
          <a:ea typeface="+mj-ea"/>
          <a:cs typeface="+mj-cs"/>
        </a:defRPr>
      </a:lvl1pPr>
      <a:lvl2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2pPr>
      <a:lvl3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3pPr>
      <a:lvl4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4pPr>
      <a:lvl5pPr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5pPr>
      <a:lvl6pPr marL="4572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6pPr>
      <a:lvl7pPr marL="9144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7pPr>
      <a:lvl8pPr marL="13716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8pPr>
      <a:lvl9pPr marL="1828800" algn="l" rtl="0" eaLnBrk="0" fontAlgn="base" hangingPunct="0">
        <a:lnSpc>
          <a:spcPct val="80000"/>
        </a:lnSpc>
        <a:spcBef>
          <a:spcPct val="0"/>
        </a:spcBef>
        <a:spcAft>
          <a:spcPct val="0"/>
        </a:spcAft>
        <a:defRPr sz="3200">
          <a:solidFill>
            <a:schemeClr val="tx2"/>
          </a:solidFill>
          <a:latin typeface="黑体" panose="02010609060101010101" pitchFamily="49" charset="-122"/>
          <a:ea typeface="黑体" panose="02010609060101010101" pitchFamily="49" charset="-122"/>
        </a:defRPr>
      </a:lvl9pPr>
    </p:titleStyle>
    <p:bodyStyle>
      <a:lvl1pPr marL="342900" indent="-342900" algn="just" rtl="0" eaLnBrk="0" fontAlgn="base" hangingPunct="0">
        <a:spcBef>
          <a:spcPct val="20000"/>
        </a:spcBef>
        <a:spcAft>
          <a:spcPct val="0"/>
        </a:spcAft>
        <a:buClr>
          <a:srgbClr val="FF0000"/>
        </a:buClr>
        <a:buSzPct val="100000"/>
        <a:buFont typeface="Wingdings" panose="05000000000000000000" pitchFamily="2" charset="2"/>
        <a:buChar char="l"/>
        <a:defRPr sz="2800" b="1" kern="1200" baseline="0">
          <a:solidFill>
            <a:schemeClr val="tx1"/>
          </a:solidFill>
          <a:latin typeface="Century Gothic" panose="020B0502020202020204" pitchFamily="34" charset="0"/>
          <a:ea typeface="微软雅黑" panose="020B0503020204020204" pitchFamily="34" charset="-122"/>
          <a:cs typeface="+mn-cs"/>
        </a:defRPr>
      </a:lvl1pPr>
      <a:lvl2pPr marL="742950" indent="-285750" algn="just" rtl="0" eaLnBrk="0" fontAlgn="base" hangingPunct="0">
        <a:spcBef>
          <a:spcPct val="20000"/>
        </a:spcBef>
        <a:spcAft>
          <a:spcPct val="0"/>
        </a:spcAft>
        <a:buClr>
          <a:srgbClr val="FF0000"/>
        </a:buClr>
        <a:buSzPct val="100000"/>
        <a:buFont typeface="Wingdings" panose="05000000000000000000" pitchFamily="2" charset="2"/>
        <a:buChar char="Ø"/>
        <a:defRPr sz="2400" b="1" kern="1200" baseline="0">
          <a:solidFill>
            <a:schemeClr val="tx1"/>
          </a:solidFill>
          <a:latin typeface="Century Gothic" panose="020B0502020202020204" pitchFamily="34" charset="0"/>
          <a:ea typeface="微软雅黑" panose="020B0503020204020204" pitchFamily="34" charset="-122"/>
          <a:cs typeface="+mn-cs"/>
        </a:defRPr>
      </a:lvl2pPr>
      <a:lvl3pPr marL="11430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3pPr>
      <a:lvl4pPr marL="16002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4pPr>
      <a:lvl5pPr marL="2057400" indent="-228600" algn="just" rtl="0" eaLnBrk="0" fontAlgn="base" hangingPunct="0">
        <a:spcBef>
          <a:spcPct val="20000"/>
        </a:spcBef>
        <a:spcAft>
          <a:spcPct val="0"/>
        </a:spcAft>
        <a:buClr>
          <a:srgbClr val="FF0000"/>
        </a:buClr>
        <a:buSzPct val="50000"/>
        <a:buFont typeface="Wingdings" panose="05000000000000000000" pitchFamily="2" charset="2"/>
        <a:buChar char="l"/>
        <a:defRPr sz="2000" kern="1200" baseline="0">
          <a:solidFill>
            <a:schemeClr val="tx1"/>
          </a:solidFill>
          <a:latin typeface="Century Gothic" panose="020B0502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46798"/>
            <a:ext cx="9144000" cy="3446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 Box 8"/>
          <p:cNvSpPr txBox="1">
            <a:spLocks noChangeArrowheads="1"/>
          </p:cNvSpPr>
          <p:nvPr/>
        </p:nvSpPr>
        <p:spPr bwMode="auto">
          <a:xfrm>
            <a:off x="3203848" y="4795882"/>
            <a:ext cx="3168352" cy="1456809"/>
          </a:xfrm>
          <a:prstGeom prst="rect">
            <a:avLst/>
          </a:prstGeom>
          <a:noFill/>
          <a:ln w="9525">
            <a:noFill/>
            <a:miter lim="800000"/>
            <a:headEnd/>
            <a:tailEnd/>
          </a:ln>
        </p:spPr>
        <p:txBody>
          <a:bodyPr wrap="square">
            <a:spAutoFit/>
          </a:bodyPr>
          <a:lstStyle/>
          <a:p>
            <a:pPr>
              <a:spcBef>
                <a:spcPts val="450"/>
              </a:spcBef>
              <a:spcAft>
                <a:spcPts val="450"/>
              </a:spcAft>
            </a:pP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答辩人：</a:t>
            </a:r>
            <a:r>
              <a:rPr kumimoji="1" lang="zh-CN" altLang="en-US" sz="2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董佳骐</a:t>
            </a:r>
            <a:endParaRPr kumimoji="1" lang="en-US" altLang="zh-CN"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a:spcBef>
                <a:spcPts val="450"/>
              </a:spcBef>
              <a:spcAft>
                <a:spcPts val="450"/>
              </a:spcAft>
            </a:pP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组   别：第</a:t>
            </a:r>
            <a:r>
              <a:rPr kumimoji="1" lang="en-US" altLang="zh-CN" sz="2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3</a:t>
            </a: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组</a:t>
            </a:r>
            <a:endParaRPr kumimoji="1" lang="en-US" altLang="zh-CN"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a:spcBef>
                <a:spcPts val="450"/>
              </a:spcBef>
              <a:spcAft>
                <a:spcPts val="450"/>
              </a:spcAft>
            </a:pP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日   期：</a:t>
            </a:r>
            <a:r>
              <a:rPr kumimoji="1" lang="en-US" altLang="zh-CN" sz="2400" b="1" dirty="0">
                <a:solidFill>
                  <a:srgbClr val="002060"/>
                </a:solidFill>
                <a:ea typeface="微软雅黑" panose="020B0503020204020204" pitchFamily="34" charset="-122"/>
                <a:cs typeface="Arial" panose="020B0604020202020204" pitchFamily="34" charset="0"/>
              </a:rPr>
              <a:t>2023</a:t>
            </a: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2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9</a:t>
            </a:r>
            <a:r>
              <a:rPr kumimoji="1" lang="zh-CN" altLang="en-US" sz="24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月</a:t>
            </a:r>
            <a:endParaRPr kumimoji="1" lang="zh-CN" altLang="en-US" sz="2100" b="1"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Picture 1" descr="C:\Documents and Settings\Administrator\Application Data\Tencent\Users\349466786\QQ\WinTemp\RichOle\_{W7YKODFH]1MAOUW15{$$P.jpg"/>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9" name="矩形 8"/>
          <p:cNvSpPr/>
          <p:nvPr/>
        </p:nvSpPr>
        <p:spPr>
          <a:xfrm>
            <a:off x="0" y="1126634"/>
            <a:ext cx="9144000" cy="3167082"/>
          </a:xfrm>
          <a:prstGeom prst="rect">
            <a:avLst/>
          </a:prstGeom>
          <a:solidFill>
            <a:srgbClr val="13346E"/>
          </a:solidFill>
          <a:ln>
            <a:noFill/>
          </a:ln>
        </p:spPr>
        <p:txBody>
          <a:bodyPr wrap="none" lIns="63651" tIns="31826" rIns="63651" bIns="31826" anchor="ctr"/>
          <a:lstStyle/>
          <a:p>
            <a:pPr algn="ctr" eaLnBrk="1" hangingPunct="1"/>
            <a:endParaRPr lang="zh-CN" altLang="en-US" sz="1350" b="1">
              <a:solidFill>
                <a:schemeClr val="bg1"/>
              </a:solidFill>
              <a:cs typeface="+mn-ea"/>
            </a:endParaRPr>
          </a:p>
        </p:txBody>
      </p:sp>
      <p:pic>
        <p:nvPicPr>
          <p:cNvPr id="6" name="图片 5"/>
          <p:cNvPicPr>
            <a:picLocks noChangeAspect="1"/>
          </p:cNvPicPr>
          <p:nvPr/>
        </p:nvPicPr>
        <p:blipFill>
          <a:blip r:embed="rId4" cstate="screen">
            <a:duotone>
              <a:schemeClr val="accent2">
                <a:shade val="45000"/>
                <a:satMod val="135000"/>
              </a:schemeClr>
              <a:prstClr val="white"/>
            </a:duotone>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1063535" y="197089"/>
            <a:ext cx="2500353" cy="500071"/>
          </a:xfrm>
          <a:prstGeom prst="rect">
            <a:avLst/>
          </a:prstGeom>
        </p:spPr>
      </p:pic>
      <p:pic>
        <p:nvPicPr>
          <p:cNvPr id="13" name="图片 12"/>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34975" y="163332"/>
            <a:ext cx="791580" cy="580654"/>
          </a:xfrm>
          <a:prstGeom prst="rect">
            <a:avLst/>
          </a:prstGeom>
        </p:spPr>
      </p:pic>
      <p:sp>
        <p:nvSpPr>
          <p:cNvPr id="11" name="标题 1">
            <a:extLst>
              <a:ext uri="{FF2B5EF4-FFF2-40B4-BE49-F238E27FC236}">
                <a16:creationId xmlns:a16="http://schemas.microsoft.com/office/drawing/2014/main" id="{74DCB8C8-F03F-462B-AA7A-CA9FC4791F49}"/>
              </a:ext>
            </a:extLst>
          </p:cNvPr>
          <p:cNvSpPr>
            <a:spLocks noGrp="1"/>
          </p:cNvSpPr>
          <p:nvPr>
            <p:ph type="ctrTitle" idx="4294967295"/>
          </p:nvPr>
        </p:nvSpPr>
        <p:spPr>
          <a:xfrm>
            <a:off x="232724" y="1723405"/>
            <a:ext cx="8678552" cy="625475"/>
          </a:xfrm>
          <a:prstGeom prst="rect">
            <a:avLst/>
          </a:prstGeom>
        </p:spPr>
        <p:txBody>
          <a:bodyPr/>
          <a:lstStyle/>
          <a:p>
            <a:pPr algn="ctr">
              <a:lnSpc>
                <a:spcPct val="125000"/>
              </a:lnSpc>
            </a:pPr>
            <a:r>
              <a:rPr lang="zh-CN" altLang="en-US" sz="2800" b="1" dirty="0">
                <a:solidFill>
                  <a:srgbClr val="FFFF00"/>
                </a:solidFill>
                <a:latin typeface="微软雅黑" panose="020B0503020204020204" pitchFamily="34" charset="-122"/>
                <a:ea typeface="微软雅黑" panose="020B0503020204020204" pitchFamily="34" charset="-122"/>
                <a:cs typeface="+mn-cs"/>
              </a:rPr>
              <a:t>招商证券人工智能软件工程训练营</a:t>
            </a:r>
            <a:r>
              <a:rPr lang="en-US" altLang="zh-CN" sz="2800" b="1" dirty="0">
                <a:solidFill>
                  <a:srgbClr val="FFFF00"/>
                </a:solidFill>
                <a:latin typeface="微软雅黑" panose="020B0503020204020204" pitchFamily="34" charset="-122"/>
                <a:ea typeface="微软雅黑" panose="020B0503020204020204" pitchFamily="34" charset="-122"/>
                <a:cs typeface="+mn-cs"/>
              </a:rPr>
              <a:t>——</a:t>
            </a:r>
            <a:br>
              <a:rPr lang="en-US" altLang="zh-CN" sz="2800" b="1" dirty="0">
                <a:solidFill>
                  <a:srgbClr val="FFFF00"/>
                </a:solidFill>
                <a:latin typeface="微软雅黑" panose="020B0503020204020204" pitchFamily="34" charset="-122"/>
                <a:ea typeface="微软雅黑" panose="020B0503020204020204" pitchFamily="34" charset="-122"/>
                <a:cs typeface="+mn-cs"/>
              </a:rPr>
            </a:br>
            <a:r>
              <a:rPr lang="zh-CN" altLang="en-US" sz="2800" b="1" dirty="0">
                <a:solidFill>
                  <a:srgbClr val="FFFF00"/>
                </a:solidFill>
                <a:latin typeface="微软雅黑" panose="020B0503020204020204" pitchFamily="34" charset="-122"/>
                <a:ea typeface="微软雅黑" panose="020B0503020204020204" pitchFamily="34" charset="-122"/>
                <a:cs typeface="+mn-cs"/>
              </a:rPr>
              <a:t>基于</a:t>
            </a:r>
            <a:r>
              <a:rPr lang="en-US" altLang="zh-CN" sz="2800" b="1" dirty="0">
                <a:solidFill>
                  <a:srgbClr val="FFFF00"/>
                </a:solidFill>
                <a:latin typeface="微软雅黑" panose="020B0503020204020204" pitchFamily="34" charset="-122"/>
                <a:ea typeface="微软雅黑" panose="020B0503020204020204" pitchFamily="34" charset="-122"/>
                <a:cs typeface="+mn-cs"/>
              </a:rPr>
              <a:t>YOLO</a:t>
            </a:r>
            <a:r>
              <a:rPr lang="zh-CN" altLang="en-US" sz="2800" b="1" dirty="0">
                <a:solidFill>
                  <a:srgbClr val="FFFF00"/>
                </a:solidFill>
                <a:latin typeface="微软雅黑" panose="020B0503020204020204" pitchFamily="34" charset="-122"/>
                <a:ea typeface="微软雅黑" panose="020B0503020204020204" pitchFamily="34" charset="-122"/>
                <a:cs typeface="+mn-cs"/>
              </a:rPr>
              <a:t>和</a:t>
            </a:r>
            <a:r>
              <a:rPr lang="en-US" altLang="zh-CN" sz="2800" b="1" dirty="0">
                <a:solidFill>
                  <a:srgbClr val="FFFF00"/>
                </a:solidFill>
                <a:latin typeface="微软雅黑" panose="020B0503020204020204" pitchFamily="34" charset="-122"/>
                <a:ea typeface="微软雅黑" panose="020B0503020204020204" pitchFamily="34" charset="-122"/>
                <a:cs typeface="+mn-cs"/>
              </a:rPr>
              <a:t>DeepSort</a:t>
            </a:r>
            <a:r>
              <a:rPr lang="zh-CN" altLang="en-US" sz="2800" b="1" dirty="0">
                <a:solidFill>
                  <a:srgbClr val="FFFF00"/>
                </a:solidFill>
                <a:latin typeface="微软雅黑" panose="020B0503020204020204" pitchFamily="34" charset="-122"/>
                <a:ea typeface="微软雅黑" panose="020B0503020204020204" pitchFamily="34" charset="-122"/>
                <a:cs typeface="+mn-cs"/>
              </a:rPr>
              <a:t>的人体识别与跟踪</a:t>
            </a:r>
          </a:p>
        </p:txBody>
      </p:sp>
      <p:sp>
        <p:nvSpPr>
          <p:cNvPr id="12" name="文本框 3">
            <a:extLst>
              <a:ext uri="{FF2B5EF4-FFF2-40B4-BE49-F238E27FC236}">
                <a16:creationId xmlns:a16="http://schemas.microsoft.com/office/drawing/2014/main" id="{4B368282-D4A5-43DD-A751-033BC27FF2E9}"/>
              </a:ext>
            </a:extLst>
          </p:cNvPr>
          <p:cNvSpPr txBox="1">
            <a:spLocks noChangeArrowheads="1"/>
          </p:cNvSpPr>
          <p:nvPr/>
        </p:nvSpPr>
        <p:spPr bwMode="auto">
          <a:xfrm>
            <a:off x="1727684" y="3274154"/>
            <a:ext cx="568863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dirty="0">
                <a:solidFill>
                  <a:srgbClr val="FFFF00"/>
                </a:solidFill>
                <a:latin typeface="楷体" panose="02010609060101010101" pitchFamily="49" charset="-122"/>
                <a:ea typeface="楷体" panose="02010609060101010101" pitchFamily="49" charset="-122"/>
              </a:rPr>
              <a:t>团队成员：董佳骐 廖书志 彭凌刚 张书健</a:t>
            </a:r>
            <a:endParaRPr lang="en-US" altLang="zh-CN"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7821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846798"/>
            <a:ext cx="9144000" cy="3446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Picture 1" descr="C:\Documents and Settings\Administrator\Application Data\Tencent\Users\349466786\QQ\WinTemp\RichOle\_{W7YKODFH]1MAOUW15{$$P.jpg"/>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9" name="矩形 8"/>
          <p:cNvSpPr/>
          <p:nvPr/>
        </p:nvSpPr>
        <p:spPr>
          <a:xfrm>
            <a:off x="0" y="1700808"/>
            <a:ext cx="9144000" cy="3167082"/>
          </a:xfrm>
          <a:prstGeom prst="rect">
            <a:avLst/>
          </a:prstGeom>
          <a:solidFill>
            <a:srgbClr val="13346E"/>
          </a:solidFill>
          <a:ln>
            <a:noFill/>
          </a:ln>
        </p:spPr>
        <p:txBody>
          <a:bodyPr wrap="none" lIns="63651" tIns="31826" rIns="63651" bIns="31826" anchor="ctr"/>
          <a:lstStyle/>
          <a:p>
            <a:pPr algn="ctr" eaLnBrk="1" hangingPunct="1"/>
            <a:endParaRPr lang="zh-CN" altLang="en-US" sz="1350" b="1">
              <a:solidFill>
                <a:schemeClr val="bg1"/>
              </a:solidFill>
              <a:cs typeface="+mn-ea"/>
            </a:endParaRPr>
          </a:p>
        </p:txBody>
      </p:sp>
      <p:pic>
        <p:nvPicPr>
          <p:cNvPr id="6" name="图片 5"/>
          <p:cNvPicPr>
            <a:picLocks noChangeAspect="1"/>
          </p:cNvPicPr>
          <p:nvPr/>
        </p:nvPicPr>
        <p:blipFill>
          <a:blip r:embed="rId4" cstate="screen">
            <a:duotone>
              <a:schemeClr val="accent2">
                <a:shade val="45000"/>
                <a:satMod val="135000"/>
              </a:schemeClr>
              <a:prstClr val="white"/>
            </a:duotone>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1063535" y="197089"/>
            <a:ext cx="2500353" cy="500071"/>
          </a:xfrm>
          <a:prstGeom prst="rect">
            <a:avLst/>
          </a:prstGeom>
        </p:spPr>
      </p:pic>
      <p:pic>
        <p:nvPicPr>
          <p:cNvPr id="13" name="图片 12"/>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34975" y="163332"/>
            <a:ext cx="791580" cy="580654"/>
          </a:xfrm>
          <a:prstGeom prst="rect">
            <a:avLst/>
          </a:prstGeom>
        </p:spPr>
      </p:pic>
      <p:sp>
        <p:nvSpPr>
          <p:cNvPr id="11" name="标题 1">
            <a:extLst>
              <a:ext uri="{FF2B5EF4-FFF2-40B4-BE49-F238E27FC236}">
                <a16:creationId xmlns:a16="http://schemas.microsoft.com/office/drawing/2014/main" id="{74DCB8C8-F03F-462B-AA7A-CA9FC4791F49}"/>
              </a:ext>
            </a:extLst>
          </p:cNvPr>
          <p:cNvSpPr>
            <a:spLocks noGrp="1"/>
          </p:cNvSpPr>
          <p:nvPr>
            <p:ph type="ctrTitle" idx="4294967295"/>
          </p:nvPr>
        </p:nvSpPr>
        <p:spPr>
          <a:xfrm>
            <a:off x="232724" y="2040606"/>
            <a:ext cx="8678552" cy="625475"/>
          </a:xfrm>
          <a:prstGeom prst="rect">
            <a:avLst/>
          </a:prstGeom>
        </p:spPr>
        <p:txBody>
          <a:bodyPr/>
          <a:lstStyle/>
          <a:p>
            <a:pPr algn="ctr">
              <a:lnSpc>
                <a:spcPct val="125000"/>
              </a:lnSpc>
            </a:pPr>
            <a:r>
              <a:rPr lang="zh-CN" altLang="en-US" sz="2800" b="1" dirty="0">
                <a:solidFill>
                  <a:srgbClr val="FFFF00"/>
                </a:solidFill>
                <a:latin typeface="微软雅黑" panose="020B0503020204020204" pitchFamily="34" charset="-122"/>
                <a:ea typeface="微软雅黑" panose="020B0503020204020204" pitchFamily="34" charset="-122"/>
                <a:cs typeface="+mn-cs"/>
              </a:rPr>
              <a:t>招商证券人工智能软件工程训练营</a:t>
            </a:r>
            <a:r>
              <a:rPr lang="en-US" altLang="zh-CN" sz="2800" b="1" dirty="0">
                <a:solidFill>
                  <a:srgbClr val="FFFF00"/>
                </a:solidFill>
                <a:latin typeface="微软雅黑" panose="020B0503020204020204" pitchFamily="34" charset="-122"/>
                <a:ea typeface="微软雅黑" panose="020B0503020204020204" pitchFamily="34" charset="-122"/>
                <a:cs typeface="+mn-cs"/>
              </a:rPr>
              <a:t>——</a:t>
            </a:r>
            <a:br>
              <a:rPr lang="en-US" altLang="zh-CN" sz="2800" b="1" dirty="0">
                <a:solidFill>
                  <a:srgbClr val="FFFF00"/>
                </a:solidFill>
                <a:latin typeface="微软雅黑" panose="020B0503020204020204" pitchFamily="34" charset="-122"/>
                <a:ea typeface="微软雅黑" panose="020B0503020204020204" pitchFamily="34" charset="-122"/>
                <a:cs typeface="+mn-cs"/>
              </a:rPr>
            </a:br>
            <a:r>
              <a:rPr lang="zh-CN" altLang="en-US" sz="2800" b="1" dirty="0">
                <a:solidFill>
                  <a:srgbClr val="FFFF00"/>
                </a:solidFill>
                <a:latin typeface="微软雅黑" panose="020B0503020204020204" pitchFamily="34" charset="-122"/>
                <a:ea typeface="微软雅黑" panose="020B0503020204020204" pitchFamily="34" charset="-122"/>
                <a:cs typeface="+mn-cs"/>
              </a:rPr>
              <a:t>基于</a:t>
            </a:r>
            <a:r>
              <a:rPr lang="en-US" altLang="zh-CN" sz="2800" b="1" dirty="0">
                <a:solidFill>
                  <a:srgbClr val="FFFF00"/>
                </a:solidFill>
                <a:latin typeface="微软雅黑" panose="020B0503020204020204" pitchFamily="34" charset="-122"/>
                <a:ea typeface="微软雅黑" panose="020B0503020204020204" pitchFamily="34" charset="-122"/>
                <a:cs typeface="+mn-cs"/>
              </a:rPr>
              <a:t>YOLO</a:t>
            </a:r>
            <a:r>
              <a:rPr lang="zh-CN" altLang="en-US" sz="2800" b="1" dirty="0">
                <a:solidFill>
                  <a:srgbClr val="FFFF00"/>
                </a:solidFill>
                <a:latin typeface="微软雅黑" panose="020B0503020204020204" pitchFamily="34" charset="-122"/>
                <a:ea typeface="微软雅黑" panose="020B0503020204020204" pitchFamily="34" charset="-122"/>
                <a:cs typeface="+mn-cs"/>
              </a:rPr>
              <a:t>和</a:t>
            </a:r>
            <a:r>
              <a:rPr lang="en-US" altLang="zh-CN" sz="2800" b="1" dirty="0">
                <a:solidFill>
                  <a:srgbClr val="FFFF00"/>
                </a:solidFill>
                <a:latin typeface="微软雅黑" panose="020B0503020204020204" pitchFamily="34" charset="-122"/>
                <a:ea typeface="微软雅黑" panose="020B0503020204020204" pitchFamily="34" charset="-122"/>
                <a:cs typeface="+mn-cs"/>
              </a:rPr>
              <a:t>DeepSort</a:t>
            </a:r>
            <a:r>
              <a:rPr lang="zh-CN" altLang="en-US" sz="2800" b="1" dirty="0">
                <a:solidFill>
                  <a:srgbClr val="FFFF00"/>
                </a:solidFill>
                <a:latin typeface="微软雅黑" panose="020B0503020204020204" pitchFamily="34" charset="-122"/>
                <a:ea typeface="微软雅黑" panose="020B0503020204020204" pitchFamily="34" charset="-122"/>
                <a:cs typeface="+mn-cs"/>
              </a:rPr>
              <a:t>的人体识别与跟踪</a:t>
            </a:r>
          </a:p>
        </p:txBody>
      </p:sp>
      <p:sp>
        <p:nvSpPr>
          <p:cNvPr id="12" name="文本框 3">
            <a:extLst>
              <a:ext uri="{FF2B5EF4-FFF2-40B4-BE49-F238E27FC236}">
                <a16:creationId xmlns:a16="http://schemas.microsoft.com/office/drawing/2014/main" id="{4B368282-D4A5-43DD-A751-033BC27FF2E9}"/>
              </a:ext>
            </a:extLst>
          </p:cNvPr>
          <p:cNvSpPr txBox="1">
            <a:spLocks noChangeArrowheads="1"/>
          </p:cNvSpPr>
          <p:nvPr/>
        </p:nvSpPr>
        <p:spPr bwMode="auto">
          <a:xfrm>
            <a:off x="1727684" y="3647315"/>
            <a:ext cx="5688632" cy="10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800" dirty="0">
                <a:solidFill>
                  <a:srgbClr val="FFFF00"/>
                </a:solidFill>
                <a:latin typeface="微软雅黑" panose="020B0503020204020204" pitchFamily="34" charset="-122"/>
                <a:ea typeface="微软雅黑" panose="020B0503020204020204" pitchFamily="34" charset="-122"/>
              </a:rPr>
              <a:t>感谢老师、助教、各位同学！</a:t>
            </a:r>
          </a:p>
          <a:p>
            <a:pPr algn="ctr" eaLnBrk="1" hangingPunct="1">
              <a:lnSpc>
                <a:spcPct val="150000"/>
              </a:lnSpc>
            </a:pPr>
            <a:endParaRPr lang="en-US" altLang="zh-CN"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1373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1</a:t>
            </a:r>
            <a:r>
              <a:rPr lang="en-US" altLang="zh-CN" sz="2800" b="1" dirty="0">
                <a:solidFill>
                  <a:srgbClr val="2F328B"/>
                </a:solidFill>
              </a:rPr>
              <a:t> </a:t>
            </a:r>
            <a:r>
              <a:rPr lang="zh-CN" altLang="en-US" sz="2800" b="1" dirty="0">
                <a:solidFill>
                  <a:srgbClr val="2F328B"/>
                </a:solidFill>
              </a:rPr>
              <a:t>项目简介</a:t>
            </a:r>
          </a:p>
        </p:txBody>
      </p:sp>
      <p:sp>
        <p:nvSpPr>
          <p:cNvPr id="22" name="矩形 21">
            <a:extLst>
              <a:ext uri="{FF2B5EF4-FFF2-40B4-BE49-F238E27FC236}">
                <a16:creationId xmlns:a16="http://schemas.microsoft.com/office/drawing/2014/main" id="{EDCA9C61-8612-49C7-8C80-6F736173E487}"/>
              </a:ext>
            </a:extLst>
          </p:cNvPr>
          <p:cNvSpPr/>
          <p:nvPr/>
        </p:nvSpPr>
        <p:spPr bwMode="auto">
          <a:xfrm>
            <a:off x="503238" y="2499690"/>
            <a:ext cx="2695397" cy="2360474"/>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文本框 22">
            <a:extLst>
              <a:ext uri="{FF2B5EF4-FFF2-40B4-BE49-F238E27FC236}">
                <a16:creationId xmlns:a16="http://schemas.microsoft.com/office/drawing/2014/main" id="{38A37775-B151-4248-81CB-7A3C870AB86D}"/>
              </a:ext>
            </a:extLst>
          </p:cNvPr>
          <p:cNvSpPr txBox="1"/>
          <p:nvPr/>
        </p:nvSpPr>
        <p:spPr>
          <a:xfrm>
            <a:off x="508642" y="5411177"/>
            <a:ext cx="8239165" cy="728982"/>
          </a:xfrm>
          <a:prstGeom prst="rect">
            <a:avLst/>
          </a:prstGeom>
          <a:noFill/>
        </p:spPr>
        <p:txBody>
          <a:bodyPr wrap="square" rtlCol="0">
            <a:spAutoFit/>
          </a:bodyPr>
          <a:lstStyle/>
          <a:p>
            <a:pPr algn="just">
              <a:lnSpc>
                <a:spcPct val="120000"/>
              </a:lnSpc>
            </a:pPr>
            <a:r>
              <a:rPr lang="zh-CN" altLang="en-US" dirty="0">
                <a:solidFill>
                  <a:srgbClr val="2F328B"/>
                </a:solidFill>
                <a:latin typeface="微软雅黑" panose="020B0503020204020204" pitchFamily="34" charset="-122"/>
                <a:ea typeface="微软雅黑" panose="020B0503020204020204" pitchFamily="34" charset="-122"/>
              </a:rPr>
              <a:t>本项目具有一定难度，但完全实现目标要求，并拓展实现多目标跟踪的功能，经多次检测能够正常运行</a:t>
            </a:r>
            <a:endParaRPr lang="en-US" altLang="zh-CN" dirty="0">
              <a:solidFill>
                <a:srgbClr val="2F328B"/>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C8CFC0A-58C5-4EF1-B6D9-97F9480EB357}"/>
              </a:ext>
            </a:extLst>
          </p:cNvPr>
          <p:cNvSpPr txBox="1"/>
          <p:nvPr/>
        </p:nvSpPr>
        <p:spPr>
          <a:xfrm>
            <a:off x="582439" y="2611659"/>
            <a:ext cx="2462904" cy="1249188"/>
          </a:xfrm>
          <a:prstGeom prst="rect">
            <a:avLst/>
          </a:prstGeom>
          <a:noFill/>
        </p:spPr>
        <p:txBody>
          <a:bodyPr wrap="square" rtlCol="0">
            <a:spAutoFit/>
          </a:bodyPr>
          <a:lstStyle/>
          <a:p>
            <a:pPr algn="just">
              <a:lnSpc>
                <a:spcPct val="120000"/>
              </a:lnSpc>
              <a:spcBef>
                <a:spcPts val="400"/>
              </a:spcBef>
            </a:pPr>
            <a:r>
              <a:rPr lang="en-US" altLang="zh-CN" sz="1600" dirty="0">
                <a:solidFill>
                  <a:schemeClr val="accent6"/>
                </a:solidFill>
                <a:latin typeface="微软雅黑" panose="020B0503020204020204" pitchFamily="34" charset="-122"/>
                <a:ea typeface="微软雅黑" panose="020B0503020204020204" pitchFamily="34" charset="-122"/>
              </a:rPr>
              <a:t>01 </a:t>
            </a:r>
            <a:r>
              <a:rPr lang="zh-CN" altLang="en-US" sz="1600" dirty="0">
                <a:solidFill>
                  <a:schemeClr val="accent6"/>
                </a:solidFill>
                <a:latin typeface="微软雅黑" panose="020B0503020204020204" pitchFamily="34" charset="-122"/>
                <a:ea typeface="微软雅黑" panose="020B0503020204020204" pitchFamily="34" charset="-122"/>
              </a:rPr>
              <a:t>基于</a:t>
            </a:r>
            <a:r>
              <a:rPr lang="en-US" altLang="zh-CN" sz="1600" dirty="0">
                <a:solidFill>
                  <a:schemeClr val="accent6"/>
                </a:solidFill>
                <a:latin typeface="微软雅黑" panose="020B0503020204020204" pitchFamily="34" charset="-122"/>
                <a:ea typeface="微软雅黑" panose="020B0503020204020204" pitchFamily="34" charset="-122"/>
              </a:rPr>
              <a:t>OpenCV</a:t>
            </a:r>
            <a:r>
              <a:rPr lang="zh-CN" altLang="en-US" sz="1600" dirty="0">
                <a:solidFill>
                  <a:schemeClr val="accent6"/>
                </a:solidFill>
                <a:latin typeface="微软雅黑" panose="020B0503020204020204" pitchFamily="34" charset="-122"/>
                <a:ea typeface="微软雅黑" panose="020B0503020204020204" pitchFamily="34" charset="-122"/>
              </a:rPr>
              <a:t>读取摄像头显示画面，利用</a:t>
            </a:r>
            <a:r>
              <a:rPr lang="en-US" altLang="zh-CN" sz="1600" dirty="0">
                <a:solidFill>
                  <a:schemeClr val="accent6"/>
                </a:solidFill>
                <a:latin typeface="微软雅黑" panose="020B0503020204020204" pitchFamily="34" charset="-122"/>
                <a:ea typeface="微软雅黑" panose="020B0503020204020204" pitchFamily="34" charset="-122"/>
              </a:rPr>
              <a:t>YOLO</a:t>
            </a:r>
            <a:r>
              <a:rPr lang="zh-CN" altLang="en-US" sz="1600" dirty="0">
                <a:solidFill>
                  <a:schemeClr val="accent6"/>
                </a:solidFill>
                <a:latin typeface="微软雅黑" panose="020B0503020204020204" pitchFamily="34" charset="-122"/>
                <a:ea typeface="微软雅黑" panose="020B0503020204020204" pitchFamily="34" charset="-122"/>
              </a:rPr>
              <a:t>实现摄像头人体识别</a:t>
            </a:r>
            <a:endParaRPr lang="en-US" altLang="zh-CN" sz="1600" dirty="0">
              <a:solidFill>
                <a:schemeClr val="accent6"/>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0047B51E-0F39-4643-83AF-268F56894417}"/>
              </a:ext>
            </a:extLst>
          </p:cNvPr>
          <p:cNvSpPr txBox="1"/>
          <p:nvPr/>
        </p:nvSpPr>
        <p:spPr>
          <a:xfrm>
            <a:off x="570309" y="1012666"/>
            <a:ext cx="8329780" cy="400110"/>
          </a:xfrm>
          <a:prstGeom prst="rect">
            <a:avLst/>
          </a:prstGeom>
          <a:noFill/>
        </p:spPr>
        <p:txBody>
          <a:bodyPr wrap="square" rtlCol="0">
            <a:spAutoFit/>
          </a:bodyPr>
          <a:lstStyle/>
          <a:p>
            <a:r>
              <a:rPr lang="zh-CN" altLang="en-US" sz="2000" dirty="0">
                <a:solidFill>
                  <a:srgbClr val="EB5A21"/>
                </a:solidFill>
                <a:latin typeface="微软雅黑" panose="020B0503020204020204" pitchFamily="34" charset="-122"/>
                <a:ea typeface="微软雅黑" panose="020B0503020204020204" pitchFamily="34" charset="-122"/>
              </a:rPr>
              <a:t>基于</a:t>
            </a:r>
            <a:r>
              <a:rPr lang="en-US" altLang="zh-CN" sz="2000" dirty="0">
                <a:solidFill>
                  <a:srgbClr val="EB5A21"/>
                </a:solidFill>
                <a:latin typeface="微软雅黑" panose="020B0503020204020204" pitchFamily="34" charset="-122"/>
                <a:ea typeface="微软雅黑" panose="020B0503020204020204" pitchFamily="34" charset="-122"/>
              </a:rPr>
              <a:t>YOLOV5</a:t>
            </a:r>
            <a:r>
              <a:rPr lang="zh-CN" altLang="en-US" sz="2000" dirty="0">
                <a:solidFill>
                  <a:srgbClr val="EB5A21"/>
                </a:solidFill>
                <a:latin typeface="微软雅黑" panose="020B0503020204020204" pitchFamily="34" charset="-122"/>
                <a:ea typeface="微软雅黑" panose="020B0503020204020204" pitchFamily="34" charset="-122"/>
              </a:rPr>
              <a:t>和</a:t>
            </a:r>
            <a:r>
              <a:rPr lang="en-US" altLang="zh-CN" sz="2000" dirty="0">
                <a:solidFill>
                  <a:srgbClr val="EB5A21"/>
                </a:solidFill>
                <a:latin typeface="微软雅黑" panose="020B0503020204020204" pitchFamily="34" charset="-122"/>
                <a:ea typeface="微软雅黑" panose="020B0503020204020204" pitchFamily="34" charset="-122"/>
              </a:rPr>
              <a:t>DeepSort</a:t>
            </a:r>
            <a:r>
              <a:rPr lang="zh-CN" altLang="en-US" sz="2000" dirty="0">
                <a:solidFill>
                  <a:srgbClr val="EB5A21"/>
                </a:solidFill>
                <a:latin typeface="微软雅黑" panose="020B0503020204020204" pitchFamily="34" charset="-122"/>
                <a:ea typeface="微软雅黑" panose="020B0503020204020204" pitchFamily="34" charset="-122"/>
              </a:rPr>
              <a:t>的人体识别与跟踪</a:t>
            </a:r>
            <a:endParaRPr lang="zh-CN" altLang="en-US" sz="2000" b="0" dirty="0">
              <a:solidFill>
                <a:srgbClr val="EB5A21"/>
              </a:solidFill>
              <a:latin typeface="微软雅黑" panose="020B0503020204020204" pitchFamily="34" charset="-122"/>
              <a:ea typeface="微软雅黑" panose="020B0503020204020204" pitchFamily="34" charset="-122"/>
            </a:endParaRPr>
          </a:p>
        </p:txBody>
      </p:sp>
      <p:sp>
        <p:nvSpPr>
          <p:cNvPr id="26" name="平行四边形 25">
            <a:extLst>
              <a:ext uri="{FF2B5EF4-FFF2-40B4-BE49-F238E27FC236}">
                <a16:creationId xmlns:a16="http://schemas.microsoft.com/office/drawing/2014/main" id="{C10946EC-7367-4446-AC23-85D34A2AC02D}"/>
              </a:ext>
            </a:extLst>
          </p:cNvPr>
          <p:cNvSpPr/>
          <p:nvPr/>
        </p:nvSpPr>
        <p:spPr bwMode="auto">
          <a:xfrm>
            <a:off x="496414" y="1069766"/>
            <a:ext cx="67758" cy="250588"/>
          </a:xfrm>
          <a:prstGeom prst="parallelogram">
            <a:avLst/>
          </a:prstGeom>
          <a:solidFill>
            <a:srgbClr val="EB5A21"/>
          </a:solidFill>
          <a:ln w="9525" cap="flat" cmpd="sng" algn="ctr">
            <a:solidFill>
              <a:srgbClr val="EB5A2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2F328B"/>
              </a:solidFill>
              <a:effectLst/>
            </a:endParaRPr>
          </a:p>
        </p:txBody>
      </p:sp>
      <p:sp>
        <p:nvSpPr>
          <p:cNvPr id="30" name="矩形 29">
            <a:extLst>
              <a:ext uri="{FF2B5EF4-FFF2-40B4-BE49-F238E27FC236}">
                <a16:creationId xmlns:a16="http://schemas.microsoft.com/office/drawing/2014/main" id="{8CB84272-F293-45AE-9794-3778B72467C8}"/>
              </a:ext>
            </a:extLst>
          </p:cNvPr>
          <p:cNvSpPr/>
          <p:nvPr/>
        </p:nvSpPr>
        <p:spPr>
          <a:xfrm>
            <a:off x="626587" y="4111778"/>
            <a:ext cx="2418756" cy="600164"/>
          </a:xfrm>
          <a:prstGeom prst="rect">
            <a:avLst/>
          </a:prstGeom>
        </p:spPr>
        <p:txBody>
          <a:bodyPr wrap="square">
            <a:spAutoFit/>
          </a:bodyPr>
          <a:lstStyle/>
          <a:p>
            <a:pPr marL="288000" indent="-285750" algn="just">
              <a:spcBef>
                <a:spcPts val="600"/>
              </a:spcBef>
              <a:buFont typeface="微软雅黑" panose="020B0503020204020204" pitchFamily="34" charset="-122"/>
              <a:buChar char="◇"/>
            </a:pPr>
            <a:r>
              <a:rPr lang="zh-CN" altLang="en-US" sz="1400" b="0" dirty="0">
                <a:latin typeface="微软雅黑" panose="020B0503020204020204" pitchFamily="34" charset="-122"/>
                <a:ea typeface="微软雅黑" panose="020B0503020204020204" pitchFamily="34" charset="-122"/>
                <a:cs typeface="Arial" panose="020B0604020202020204" pitchFamily="34" charset="0"/>
              </a:rPr>
              <a:t>可导入图片或视频</a:t>
            </a:r>
          </a:p>
          <a:p>
            <a:pPr marL="288000" indent="-285750" algn="just">
              <a:spcBef>
                <a:spcPts val="600"/>
              </a:spcBef>
              <a:buFont typeface="微软雅黑" panose="020B0503020204020204" pitchFamily="34" charset="-122"/>
              <a:buChar char="◇"/>
            </a:pPr>
            <a:r>
              <a:rPr lang="zh-CN" altLang="en-US" sz="1400" b="0" dirty="0">
                <a:latin typeface="微软雅黑" panose="020B0503020204020204" pitchFamily="34" charset="-122"/>
                <a:ea typeface="微软雅黑" panose="020B0503020204020204" pitchFamily="34" charset="-122"/>
                <a:cs typeface="Arial" panose="020B0604020202020204" pitchFamily="34" charset="0"/>
              </a:rPr>
              <a:t>可实时读取摄像头</a:t>
            </a:r>
            <a:endParaRPr lang="en-US" altLang="zh-CN" sz="1400" b="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矩形 16">
            <a:extLst>
              <a:ext uri="{FF2B5EF4-FFF2-40B4-BE49-F238E27FC236}">
                <a16:creationId xmlns:a16="http://schemas.microsoft.com/office/drawing/2014/main" id="{B3A71F0C-B48A-4CB9-A4EC-28A3C6F3C29B}"/>
              </a:ext>
            </a:extLst>
          </p:cNvPr>
          <p:cNvSpPr/>
          <p:nvPr/>
        </p:nvSpPr>
        <p:spPr bwMode="auto">
          <a:xfrm>
            <a:off x="3290290" y="2495054"/>
            <a:ext cx="2695397" cy="2360474"/>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矩形 17">
            <a:extLst>
              <a:ext uri="{FF2B5EF4-FFF2-40B4-BE49-F238E27FC236}">
                <a16:creationId xmlns:a16="http://schemas.microsoft.com/office/drawing/2014/main" id="{0B82C776-87F3-42AE-90A1-4C8AECE409D1}"/>
              </a:ext>
            </a:extLst>
          </p:cNvPr>
          <p:cNvSpPr/>
          <p:nvPr/>
        </p:nvSpPr>
        <p:spPr bwMode="auto">
          <a:xfrm>
            <a:off x="6084168" y="2495052"/>
            <a:ext cx="2695397" cy="2360474"/>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A40B92CB-CDFD-43EC-97E9-3BBA6AF2F6D7}"/>
              </a:ext>
            </a:extLst>
          </p:cNvPr>
          <p:cNvSpPr txBox="1"/>
          <p:nvPr/>
        </p:nvSpPr>
        <p:spPr>
          <a:xfrm>
            <a:off x="3419996" y="2616535"/>
            <a:ext cx="2462904" cy="1249188"/>
          </a:xfrm>
          <a:prstGeom prst="rect">
            <a:avLst/>
          </a:prstGeom>
          <a:noFill/>
        </p:spPr>
        <p:txBody>
          <a:bodyPr wrap="square" rtlCol="0">
            <a:spAutoFit/>
          </a:bodyPr>
          <a:lstStyle/>
          <a:p>
            <a:pPr algn="just">
              <a:lnSpc>
                <a:spcPct val="120000"/>
              </a:lnSpc>
              <a:spcBef>
                <a:spcPts val="400"/>
              </a:spcBef>
            </a:pPr>
            <a:r>
              <a:rPr lang="en-US" altLang="zh-CN" sz="1600" dirty="0">
                <a:solidFill>
                  <a:schemeClr val="accent6"/>
                </a:solidFill>
                <a:latin typeface="微软雅黑" panose="020B0503020204020204" pitchFamily="34" charset="-122"/>
                <a:ea typeface="微软雅黑" panose="020B0503020204020204" pitchFamily="34" charset="-122"/>
              </a:rPr>
              <a:t>02 </a:t>
            </a:r>
            <a:r>
              <a:rPr lang="zh-CN" altLang="en-US" sz="1600" dirty="0">
                <a:solidFill>
                  <a:schemeClr val="accent6"/>
                </a:solidFill>
                <a:latin typeface="微软雅黑" panose="020B0503020204020204" pitchFamily="34" charset="-122"/>
                <a:ea typeface="微软雅黑" panose="020B0503020204020204" pitchFamily="34" charset="-122"/>
              </a:rPr>
              <a:t>在</a:t>
            </a:r>
            <a:r>
              <a:rPr lang="en-US" altLang="zh-CN" sz="1600" dirty="0">
                <a:solidFill>
                  <a:schemeClr val="accent6"/>
                </a:solidFill>
                <a:latin typeface="微软雅黑" panose="020B0503020204020204" pitchFamily="34" charset="-122"/>
                <a:ea typeface="微软雅黑" panose="020B0503020204020204" pitchFamily="34" charset="-122"/>
              </a:rPr>
              <a:t>GUI</a:t>
            </a:r>
            <a:r>
              <a:rPr lang="zh-CN" altLang="en-US" sz="1600" dirty="0">
                <a:solidFill>
                  <a:schemeClr val="accent6"/>
                </a:solidFill>
                <a:latin typeface="微软雅黑" panose="020B0503020204020204" pitchFamily="34" charset="-122"/>
                <a:ea typeface="微软雅黑" panose="020B0503020204020204" pitchFamily="34" charset="-122"/>
              </a:rPr>
              <a:t>界面中实时显示识别的结果，点击某一个人，可以实现对这个人的跟踪</a:t>
            </a:r>
          </a:p>
        </p:txBody>
      </p:sp>
      <p:sp>
        <p:nvSpPr>
          <p:cNvPr id="20" name="文本框 19">
            <a:extLst>
              <a:ext uri="{FF2B5EF4-FFF2-40B4-BE49-F238E27FC236}">
                <a16:creationId xmlns:a16="http://schemas.microsoft.com/office/drawing/2014/main" id="{D1DB348B-08CE-482E-9768-9ED5FD7B5E25}"/>
              </a:ext>
            </a:extLst>
          </p:cNvPr>
          <p:cNvSpPr txBox="1"/>
          <p:nvPr/>
        </p:nvSpPr>
        <p:spPr>
          <a:xfrm>
            <a:off x="6177560" y="2611659"/>
            <a:ext cx="2462904" cy="953723"/>
          </a:xfrm>
          <a:prstGeom prst="rect">
            <a:avLst/>
          </a:prstGeom>
          <a:noFill/>
        </p:spPr>
        <p:txBody>
          <a:bodyPr wrap="square" rtlCol="0">
            <a:spAutoFit/>
          </a:bodyPr>
          <a:lstStyle/>
          <a:p>
            <a:pPr algn="just">
              <a:lnSpc>
                <a:spcPct val="120000"/>
              </a:lnSpc>
              <a:spcBef>
                <a:spcPts val="400"/>
              </a:spcBef>
            </a:pPr>
            <a:r>
              <a:rPr lang="en-US" altLang="zh-CN" sz="1600" dirty="0">
                <a:solidFill>
                  <a:schemeClr val="accent6"/>
                </a:solidFill>
                <a:latin typeface="微软雅黑" panose="020B0503020204020204" pitchFamily="34" charset="-122"/>
                <a:ea typeface="微软雅黑" panose="020B0503020204020204" pitchFamily="34" charset="-122"/>
              </a:rPr>
              <a:t>03</a:t>
            </a:r>
            <a:r>
              <a:rPr lang="zh-CN" altLang="en-US" sz="1600" dirty="0">
                <a:solidFill>
                  <a:schemeClr val="accent6"/>
                </a:solidFill>
                <a:latin typeface="微软雅黑" panose="020B0503020204020204" pitchFamily="34" charset="-122"/>
                <a:ea typeface="微软雅黑" panose="020B0503020204020204" pitchFamily="34" charset="-122"/>
              </a:rPr>
              <a:t>有一个按钮可以取消跟踪，当被跟踪的人离开画面时，自动取消跟踪</a:t>
            </a:r>
          </a:p>
        </p:txBody>
      </p:sp>
      <p:sp>
        <p:nvSpPr>
          <p:cNvPr id="29" name="矩形 28">
            <a:extLst>
              <a:ext uri="{FF2B5EF4-FFF2-40B4-BE49-F238E27FC236}">
                <a16:creationId xmlns:a16="http://schemas.microsoft.com/office/drawing/2014/main" id="{3CDA95C9-5E2E-4700-BD01-D4C3CC45DA03}"/>
              </a:ext>
            </a:extLst>
          </p:cNvPr>
          <p:cNvSpPr/>
          <p:nvPr/>
        </p:nvSpPr>
        <p:spPr>
          <a:xfrm>
            <a:off x="3396599" y="4052040"/>
            <a:ext cx="2509697" cy="738664"/>
          </a:xfrm>
          <a:prstGeom prst="rect">
            <a:avLst/>
          </a:prstGeom>
        </p:spPr>
        <p:txBody>
          <a:bodyPr wrap="square">
            <a:spAutoFit/>
          </a:bodyPr>
          <a:lstStyle/>
          <a:p>
            <a:pPr marL="288000" indent="-285750" algn="just">
              <a:spcBef>
                <a:spcPts val="600"/>
              </a:spcBef>
              <a:buFont typeface="微软雅黑" panose="020B0503020204020204" pitchFamily="34" charset="-122"/>
              <a:buChar char="◇"/>
            </a:pPr>
            <a:r>
              <a:rPr lang="zh-CN" altLang="en-US" sz="1400" b="0" dirty="0">
                <a:latin typeface="微软雅黑" panose="020B0503020204020204" pitchFamily="34" charset="-122"/>
                <a:ea typeface="微软雅黑" panose="020B0503020204020204" pitchFamily="34" charset="-122"/>
                <a:cs typeface="Arial" panose="020B0604020202020204" pitchFamily="34" charset="0"/>
              </a:rPr>
              <a:t>点击这个人的</a:t>
            </a:r>
            <a:r>
              <a:rPr lang="en-US" altLang="zh-CN" sz="1400" b="0" dirty="0">
                <a:latin typeface="微软雅黑" panose="020B0503020204020204" pitchFamily="34" charset="-122"/>
                <a:ea typeface="微软雅黑" panose="020B0503020204020204" pitchFamily="34" charset="-122"/>
                <a:cs typeface="Arial" panose="020B0604020202020204" pitchFamily="34" charset="0"/>
              </a:rPr>
              <a:t>bounding box</a:t>
            </a:r>
            <a:r>
              <a:rPr lang="zh-CN" altLang="en-US" sz="1400" b="0" dirty="0">
                <a:latin typeface="微软雅黑" panose="020B0503020204020204" pitchFamily="34" charset="-122"/>
                <a:ea typeface="微软雅黑" panose="020B0503020204020204" pitchFamily="34" charset="-122"/>
                <a:cs typeface="Arial" panose="020B0604020202020204" pitchFamily="34" charset="0"/>
              </a:rPr>
              <a:t>，他的颜色和剩下的将不一样</a:t>
            </a:r>
            <a:endParaRPr lang="en-US" altLang="zh-CN" sz="1400" b="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6">
            <a:extLst>
              <a:ext uri="{FF2B5EF4-FFF2-40B4-BE49-F238E27FC236}">
                <a16:creationId xmlns:a16="http://schemas.microsoft.com/office/drawing/2014/main" id="{CD521C6D-1C1A-48A9-8A71-691165D25678}"/>
              </a:ext>
            </a:extLst>
          </p:cNvPr>
          <p:cNvSpPr>
            <a:spLocks noGrp="1"/>
          </p:cNvSpPr>
          <p:nvPr>
            <p:ph type="sldNum" sz="quarter" idx="10"/>
          </p:nvPr>
        </p:nvSpPr>
        <p:spPr/>
        <p:txBody>
          <a:bodyPr/>
          <a:lstStyle/>
          <a:p>
            <a:pPr>
              <a:defRPr/>
            </a:pPr>
            <a:fld id="{44F00EBE-B9F2-4FC9-BC8E-63B9670B47B5}" type="slidenum">
              <a:rPr lang="zh-CN" altLang="en-US" smtClean="0"/>
              <a:pPr>
                <a:defRPr/>
              </a:pPr>
              <a:t>1</a:t>
            </a:fld>
            <a:r>
              <a:rPr lang="en-US" altLang="zh-CN"/>
              <a:t>/11</a:t>
            </a:r>
            <a:endParaRPr lang="en-US" altLang="zh-CN" dirty="0"/>
          </a:p>
        </p:txBody>
      </p:sp>
      <p:pic>
        <p:nvPicPr>
          <p:cNvPr id="5" name="Picture 1" descr="C:\Documents and Settings\Administrator\Application Data\Tencent\Users\349466786\QQ\WinTemp\RichOle\_{W7YKODFH]1MAOUW15{$$P.jpg">
            <a:extLst>
              <a:ext uri="{FF2B5EF4-FFF2-40B4-BE49-F238E27FC236}">
                <a16:creationId xmlns:a16="http://schemas.microsoft.com/office/drawing/2014/main" id="{7E880F2C-7384-0CC1-54A0-1A97AA942BAE}"/>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11" name="矩形 10">
            <a:extLst>
              <a:ext uri="{FF2B5EF4-FFF2-40B4-BE49-F238E27FC236}">
                <a16:creationId xmlns:a16="http://schemas.microsoft.com/office/drawing/2014/main" id="{B8639ADB-9911-630F-8AE4-43D2DD750F7F}"/>
              </a:ext>
            </a:extLst>
          </p:cNvPr>
          <p:cNvSpPr/>
          <p:nvPr/>
        </p:nvSpPr>
        <p:spPr>
          <a:xfrm>
            <a:off x="6130767" y="4052040"/>
            <a:ext cx="2509697" cy="523220"/>
          </a:xfrm>
          <a:prstGeom prst="rect">
            <a:avLst/>
          </a:prstGeom>
        </p:spPr>
        <p:txBody>
          <a:bodyPr wrap="square">
            <a:spAutoFit/>
          </a:bodyPr>
          <a:lstStyle/>
          <a:p>
            <a:pPr marL="288000" indent="-285750" algn="just">
              <a:spcBef>
                <a:spcPts val="600"/>
              </a:spcBef>
              <a:buFont typeface="微软雅黑" panose="020B0503020204020204" pitchFamily="34" charset="-122"/>
              <a:buChar char="◇"/>
            </a:pPr>
            <a:r>
              <a:rPr lang="zh-CN" altLang="en-US" sz="1400" b="0" dirty="0">
                <a:latin typeface="微软雅黑" panose="020B0503020204020204" pitchFamily="34" charset="-122"/>
                <a:ea typeface="微软雅黑" panose="020B0503020204020204" pitchFamily="34" charset="-122"/>
                <a:cs typeface="Arial" panose="020B0604020202020204" pitchFamily="34" charset="0"/>
              </a:rPr>
              <a:t>多目标跟踪，可以在界面上选择多个人就行跟踪</a:t>
            </a:r>
            <a:endParaRPr lang="en-US" altLang="zh-CN" sz="1400" b="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6903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2</a:t>
            </a:r>
            <a:r>
              <a:rPr lang="en-US" altLang="zh-CN" sz="2800" b="1" dirty="0">
                <a:solidFill>
                  <a:srgbClr val="2F328B"/>
                </a:solidFill>
              </a:rPr>
              <a:t> </a:t>
            </a:r>
            <a:r>
              <a:rPr lang="zh-CN" altLang="en-US" sz="2800" b="1" dirty="0">
                <a:solidFill>
                  <a:srgbClr val="2F328B"/>
                </a:solidFill>
              </a:rPr>
              <a:t>项目意义</a:t>
            </a:r>
          </a:p>
        </p:txBody>
      </p:sp>
      <p:sp>
        <p:nvSpPr>
          <p:cNvPr id="22" name="矩形 21">
            <a:extLst>
              <a:ext uri="{FF2B5EF4-FFF2-40B4-BE49-F238E27FC236}">
                <a16:creationId xmlns:a16="http://schemas.microsoft.com/office/drawing/2014/main" id="{EDCA9C61-8612-49C7-8C80-6F736173E487}"/>
              </a:ext>
            </a:extLst>
          </p:cNvPr>
          <p:cNvSpPr/>
          <p:nvPr/>
        </p:nvSpPr>
        <p:spPr bwMode="auto">
          <a:xfrm>
            <a:off x="393704" y="1844824"/>
            <a:ext cx="3960440" cy="3641279"/>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文本框 22">
            <a:extLst>
              <a:ext uri="{FF2B5EF4-FFF2-40B4-BE49-F238E27FC236}">
                <a16:creationId xmlns:a16="http://schemas.microsoft.com/office/drawing/2014/main" id="{38A37775-B151-4248-81CB-7A3C870AB86D}"/>
              </a:ext>
            </a:extLst>
          </p:cNvPr>
          <p:cNvSpPr txBox="1"/>
          <p:nvPr/>
        </p:nvSpPr>
        <p:spPr>
          <a:xfrm>
            <a:off x="4755156" y="1990006"/>
            <a:ext cx="3487294" cy="1393779"/>
          </a:xfrm>
          <a:prstGeom prst="rect">
            <a:avLst/>
          </a:prstGeom>
          <a:noFill/>
        </p:spPr>
        <p:txBody>
          <a:bodyPr wrap="square" rtlCol="0">
            <a:spAutoFit/>
          </a:bodyPr>
          <a:lstStyle/>
          <a:p>
            <a:pPr algn="just">
              <a:lnSpc>
                <a:spcPct val="120000"/>
              </a:lnSpc>
            </a:pPr>
            <a:r>
              <a:rPr lang="zh-CN" altLang="en-US" sz="1800" dirty="0">
                <a:solidFill>
                  <a:schemeClr val="accent6"/>
                </a:solidFill>
                <a:latin typeface="微软雅黑" panose="020B0503020204020204" pitchFamily="34" charset="-122"/>
                <a:ea typeface="微软雅黑" panose="020B0503020204020204" pitchFamily="34" charset="-122"/>
              </a:rPr>
              <a:t>项目意义</a:t>
            </a:r>
            <a:endParaRPr lang="en-US" altLang="zh-CN" sz="1800" dirty="0">
              <a:solidFill>
                <a:schemeClr val="accent6"/>
              </a:solidFill>
              <a:latin typeface="微软雅黑" panose="020B0503020204020204" pitchFamily="34" charset="-122"/>
              <a:ea typeface="微软雅黑" panose="020B0503020204020204" pitchFamily="34" charset="-122"/>
            </a:endParaRPr>
          </a:p>
          <a:p>
            <a:pPr algn="just">
              <a:lnSpc>
                <a:spcPct val="120000"/>
              </a:lnSpc>
            </a:pPr>
            <a:r>
              <a:rPr lang="zh-CN" altLang="en-US" sz="1800" dirty="0">
                <a:solidFill>
                  <a:schemeClr val="accent6"/>
                </a:solidFill>
                <a:latin typeface="微软雅黑" panose="020B0503020204020204" pitchFamily="34" charset="-122"/>
                <a:ea typeface="微软雅黑" panose="020B0503020204020204" pitchFamily="34" charset="-122"/>
              </a:rPr>
              <a:t>在</a:t>
            </a:r>
            <a:r>
              <a:rPr lang="zh-CN" altLang="en-US" sz="1800" dirty="0">
                <a:solidFill>
                  <a:srgbClr val="C00000"/>
                </a:solidFill>
                <a:latin typeface="微软雅黑" panose="020B0503020204020204" pitchFamily="34" charset="-122"/>
                <a:ea typeface="微软雅黑" panose="020B0503020204020204" pitchFamily="34" charset="-122"/>
              </a:rPr>
              <a:t>交通管理、监控系统、自动驾驶和机器人导航</a:t>
            </a:r>
            <a:r>
              <a:rPr lang="zh-CN" altLang="en-US" sz="1800" dirty="0">
                <a:solidFill>
                  <a:schemeClr val="accent6"/>
                </a:solidFill>
                <a:latin typeface="微软雅黑" panose="020B0503020204020204" pitchFamily="34" charset="-122"/>
                <a:ea typeface="微软雅黑" panose="020B0503020204020204" pitchFamily="34" charset="-122"/>
              </a:rPr>
              <a:t>等领域有着广泛应用。</a:t>
            </a:r>
            <a:endParaRPr lang="en-US" altLang="zh-CN" dirty="0">
              <a:solidFill>
                <a:srgbClr val="2F328B"/>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C8CFC0A-58C5-4EF1-B6D9-97F9480EB357}"/>
              </a:ext>
            </a:extLst>
          </p:cNvPr>
          <p:cNvSpPr txBox="1"/>
          <p:nvPr/>
        </p:nvSpPr>
        <p:spPr>
          <a:xfrm>
            <a:off x="532025" y="1988840"/>
            <a:ext cx="3683798" cy="3073277"/>
          </a:xfrm>
          <a:prstGeom prst="rect">
            <a:avLst/>
          </a:prstGeom>
          <a:noFill/>
        </p:spPr>
        <p:txBody>
          <a:bodyPr wrap="square" rtlCol="0">
            <a:spAutoFit/>
          </a:bodyPr>
          <a:lstStyle/>
          <a:p>
            <a:pPr algn="just">
              <a:lnSpc>
                <a:spcPct val="120000"/>
              </a:lnSpc>
              <a:spcBef>
                <a:spcPts val="400"/>
              </a:spcBef>
            </a:pPr>
            <a:r>
              <a:rPr lang="zh-CN" altLang="en-US" sz="1600" dirty="0">
                <a:solidFill>
                  <a:schemeClr val="accent6"/>
                </a:solidFill>
                <a:latin typeface="微软雅黑" panose="020B0503020204020204" pitchFamily="34" charset="-122"/>
                <a:ea typeface="微软雅黑" panose="020B0503020204020204" pitchFamily="34" charset="-122"/>
              </a:rPr>
              <a:t>项目背景</a:t>
            </a:r>
            <a:endParaRPr lang="en-US" altLang="zh-CN" sz="1600" dirty="0">
              <a:solidFill>
                <a:schemeClr val="accent6"/>
              </a:solidFill>
              <a:latin typeface="微软雅黑" panose="020B0503020204020204" pitchFamily="34" charset="-122"/>
              <a:ea typeface="微软雅黑" panose="020B0503020204020204" pitchFamily="34" charset="-122"/>
            </a:endParaRPr>
          </a:p>
          <a:p>
            <a:pPr algn="just">
              <a:lnSpc>
                <a:spcPct val="120000"/>
              </a:lnSpc>
              <a:spcBef>
                <a:spcPts val="400"/>
              </a:spcBef>
            </a:pPr>
            <a:r>
              <a:rPr lang="zh-CN" altLang="en-US" sz="1600" dirty="0">
                <a:solidFill>
                  <a:schemeClr val="accent6"/>
                </a:solidFill>
                <a:latin typeface="微软雅黑" panose="020B0503020204020204" pitchFamily="34" charset="-122"/>
                <a:ea typeface="微软雅黑" panose="020B0503020204020204" pitchFamily="34" charset="-122"/>
              </a:rPr>
              <a:t>随着人工智能和计算机视觉的发展</a:t>
            </a:r>
            <a:r>
              <a:rPr lang="en-US" altLang="zh-CN" sz="1600" dirty="0">
                <a:solidFill>
                  <a:schemeClr val="accent6"/>
                </a:solidFill>
                <a:latin typeface="微软雅黑" panose="020B0503020204020204" pitchFamily="34" charset="-122"/>
                <a:ea typeface="微软雅黑" panose="020B0503020204020204" pitchFamily="34" charset="-122"/>
              </a:rPr>
              <a:t>,</a:t>
            </a:r>
            <a:r>
              <a:rPr lang="zh-CN" altLang="en-US" sz="1600" dirty="0">
                <a:solidFill>
                  <a:schemeClr val="accent6"/>
                </a:solidFill>
                <a:latin typeface="微软雅黑" panose="020B0503020204020204" pitchFamily="34" charset="-122"/>
                <a:ea typeface="微软雅黑" panose="020B0503020204020204" pitchFamily="34" charset="-122"/>
              </a:rPr>
              <a:t>视频中目标跟踪这一领域得到快速发展</a:t>
            </a:r>
            <a:r>
              <a:rPr lang="en-US" altLang="zh-CN" sz="1600" dirty="0">
                <a:solidFill>
                  <a:schemeClr val="accent6"/>
                </a:solidFill>
                <a:latin typeface="微软雅黑" panose="020B0503020204020204" pitchFamily="34" charset="-122"/>
                <a:ea typeface="微软雅黑" panose="020B0503020204020204" pitchFamily="34" charset="-122"/>
              </a:rPr>
              <a:t>,</a:t>
            </a:r>
            <a:r>
              <a:rPr lang="zh-CN" altLang="en-US" sz="1600" dirty="0">
                <a:solidFill>
                  <a:schemeClr val="accent6"/>
                </a:solidFill>
                <a:latin typeface="微软雅黑" panose="020B0503020204020204" pitchFamily="34" charset="-122"/>
                <a:ea typeface="微软雅黑" panose="020B0503020204020204" pitchFamily="34" charset="-122"/>
              </a:rPr>
              <a:t>尤其是人体多目标跟踪。国内外研究人员在目标跟踪领域取得不错的成绩，基于深度学习的实时目标检测和跟踪算法在人体目标跟踪中逐渐成为研究的热点。本项目根据实际应用需求</a:t>
            </a:r>
            <a:r>
              <a:rPr lang="en-US" altLang="zh-CN" sz="1600" dirty="0">
                <a:solidFill>
                  <a:schemeClr val="accent6"/>
                </a:solidFill>
                <a:latin typeface="微软雅黑" panose="020B0503020204020204" pitchFamily="34" charset="-122"/>
                <a:ea typeface="微软雅黑" panose="020B0503020204020204" pitchFamily="34" charset="-122"/>
              </a:rPr>
              <a:t>,</a:t>
            </a:r>
            <a:r>
              <a:rPr lang="zh-CN" altLang="en-US" sz="1600" dirty="0">
                <a:solidFill>
                  <a:schemeClr val="accent6"/>
                </a:solidFill>
                <a:latin typeface="微软雅黑" panose="020B0503020204020204" pitchFamily="34" charset="-122"/>
                <a:ea typeface="微软雅黑" panose="020B0503020204020204" pitchFamily="34" charset="-122"/>
              </a:rPr>
              <a:t>设计并实现了基于改进</a:t>
            </a:r>
            <a:r>
              <a:rPr lang="en-US" altLang="zh-CN" sz="1600" dirty="0">
                <a:solidFill>
                  <a:schemeClr val="accent6"/>
                </a:solidFill>
                <a:latin typeface="微软雅黑" panose="020B0503020204020204" pitchFamily="34" charset="-122"/>
                <a:ea typeface="微软雅黑" panose="020B0503020204020204" pitchFamily="34" charset="-122"/>
              </a:rPr>
              <a:t>YOLOV5</a:t>
            </a:r>
            <a:r>
              <a:rPr lang="zh-CN" altLang="en-US" sz="1600" dirty="0">
                <a:solidFill>
                  <a:schemeClr val="accent6"/>
                </a:solidFill>
                <a:latin typeface="微软雅黑" panose="020B0503020204020204" pitchFamily="34" charset="-122"/>
                <a:ea typeface="微软雅黑" panose="020B0503020204020204" pitchFamily="34" charset="-122"/>
              </a:rPr>
              <a:t>结合</a:t>
            </a:r>
            <a:r>
              <a:rPr lang="en-US" altLang="zh-CN" sz="1600" dirty="0">
                <a:solidFill>
                  <a:schemeClr val="accent6"/>
                </a:solidFill>
                <a:latin typeface="微软雅黑" panose="020B0503020204020204" pitchFamily="34" charset="-122"/>
                <a:ea typeface="微软雅黑" panose="020B0503020204020204" pitchFamily="34" charset="-122"/>
              </a:rPr>
              <a:t>Deepsort</a:t>
            </a:r>
            <a:r>
              <a:rPr lang="zh-CN" altLang="en-US" sz="1600" dirty="0">
                <a:solidFill>
                  <a:schemeClr val="accent6"/>
                </a:solidFill>
                <a:latin typeface="微软雅黑" panose="020B0503020204020204" pitchFamily="34" charset="-122"/>
                <a:ea typeface="微软雅黑" panose="020B0503020204020204" pitchFamily="34" charset="-122"/>
              </a:rPr>
              <a:t>的多目标跟踪系统。</a:t>
            </a:r>
            <a:endParaRPr lang="en-US" altLang="zh-CN" sz="1600" dirty="0">
              <a:solidFill>
                <a:schemeClr val="accent6"/>
              </a:solidFill>
              <a:latin typeface="微软雅黑" panose="020B0503020204020204" pitchFamily="34" charset="-122"/>
              <a:ea typeface="微软雅黑" panose="020B0503020204020204" pitchFamily="34" charset="-122"/>
            </a:endParaRPr>
          </a:p>
        </p:txBody>
      </p:sp>
      <p:pic>
        <p:nvPicPr>
          <p:cNvPr id="5" name="Picture 1" descr="C:\Documents and Settings\Administrator\Application Data\Tencent\Users\349466786\QQ\WinTemp\RichOle\_{W7YKODFH]1MAOUW15{$$P.jpg">
            <a:extLst>
              <a:ext uri="{FF2B5EF4-FFF2-40B4-BE49-F238E27FC236}">
                <a16:creationId xmlns:a16="http://schemas.microsoft.com/office/drawing/2014/main" id="{7E880F2C-7384-0CC1-54A0-1A97AA942BAE}"/>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13" name="矩形 12">
            <a:extLst>
              <a:ext uri="{FF2B5EF4-FFF2-40B4-BE49-F238E27FC236}">
                <a16:creationId xmlns:a16="http://schemas.microsoft.com/office/drawing/2014/main" id="{2B239934-5C3A-DADD-F2AC-09413BA0AF02}"/>
              </a:ext>
            </a:extLst>
          </p:cNvPr>
          <p:cNvSpPr/>
          <p:nvPr/>
        </p:nvSpPr>
        <p:spPr bwMode="auto">
          <a:xfrm>
            <a:off x="9316739" y="4909824"/>
            <a:ext cx="1253100" cy="774632"/>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498D3A31-F5D7-B7C3-9A37-6250DF29614C}"/>
              </a:ext>
            </a:extLst>
          </p:cNvPr>
          <p:cNvSpPr txBox="1"/>
          <p:nvPr/>
        </p:nvSpPr>
        <p:spPr>
          <a:xfrm>
            <a:off x="570309" y="1012666"/>
            <a:ext cx="8329780" cy="400110"/>
          </a:xfrm>
          <a:prstGeom prst="rect">
            <a:avLst/>
          </a:prstGeom>
          <a:noFill/>
        </p:spPr>
        <p:txBody>
          <a:bodyPr wrap="square" rtlCol="0">
            <a:spAutoFit/>
          </a:bodyPr>
          <a:lstStyle/>
          <a:p>
            <a:r>
              <a:rPr lang="zh-CN" altLang="en-US" sz="2000" dirty="0">
                <a:solidFill>
                  <a:srgbClr val="EB5A21"/>
                </a:solidFill>
                <a:latin typeface="微软雅黑" panose="020B0503020204020204" pitchFamily="34" charset="-122"/>
                <a:ea typeface="微软雅黑" panose="020B0503020204020204" pitchFamily="34" charset="-122"/>
              </a:rPr>
              <a:t>基于</a:t>
            </a:r>
            <a:r>
              <a:rPr lang="en-US" altLang="zh-CN" sz="2000" dirty="0">
                <a:solidFill>
                  <a:srgbClr val="EB5A21"/>
                </a:solidFill>
                <a:latin typeface="微软雅黑" panose="020B0503020204020204" pitchFamily="34" charset="-122"/>
                <a:ea typeface="微软雅黑" panose="020B0503020204020204" pitchFamily="34" charset="-122"/>
              </a:rPr>
              <a:t>YOLOV5</a:t>
            </a:r>
            <a:r>
              <a:rPr lang="zh-CN" altLang="en-US" sz="2000" dirty="0">
                <a:solidFill>
                  <a:srgbClr val="EB5A21"/>
                </a:solidFill>
                <a:latin typeface="微软雅黑" panose="020B0503020204020204" pitchFamily="34" charset="-122"/>
                <a:ea typeface="微软雅黑" panose="020B0503020204020204" pitchFamily="34" charset="-122"/>
              </a:rPr>
              <a:t>和</a:t>
            </a:r>
            <a:r>
              <a:rPr lang="en-US" altLang="zh-CN" sz="2000" dirty="0">
                <a:solidFill>
                  <a:srgbClr val="EB5A21"/>
                </a:solidFill>
                <a:latin typeface="微软雅黑" panose="020B0503020204020204" pitchFamily="34" charset="-122"/>
                <a:ea typeface="微软雅黑" panose="020B0503020204020204" pitchFamily="34" charset="-122"/>
              </a:rPr>
              <a:t>DeepSort</a:t>
            </a:r>
            <a:r>
              <a:rPr lang="zh-CN" altLang="en-US" sz="2000" dirty="0">
                <a:solidFill>
                  <a:srgbClr val="EB5A21"/>
                </a:solidFill>
                <a:latin typeface="微软雅黑" panose="020B0503020204020204" pitchFamily="34" charset="-122"/>
                <a:ea typeface="微软雅黑" panose="020B0503020204020204" pitchFamily="34" charset="-122"/>
              </a:rPr>
              <a:t>的人体识别与跟踪</a:t>
            </a:r>
            <a:endParaRPr lang="zh-CN" altLang="en-US" sz="2000" b="0" dirty="0">
              <a:solidFill>
                <a:srgbClr val="EB5A21"/>
              </a:solidFill>
              <a:latin typeface="微软雅黑" panose="020B0503020204020204" pitchFamily="34" charset="-122"/>
              <a:ea typeface="微软雅黑" panose="020B0503020204020204" pitchFamily="34" charset="-122"/>
            </a:endParaRPr>
          </a:p>
        </p:txBody>
      </p:sp>
      <p:pic>
        <p:nvPicPr>
          <p:cNvPr id="1026" name="Picture 2" descr="基于YOLOV3与DeepSort的行人多目标跟踪">
            <a:extLst>
              <a:ext uri="{FF2B5EF4-FFF2-40B4-BE49-F238E27FC236}">
                <a16:creationId xmlns:a16="http://schemas.microsoft.com/office/drawing/2014/main" id="{DE791800-095F-C607-C46F-8C8732421CCF}"/>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004048" y="3383785"/>
            <a:ext cx="2707744" cy="2092193"/>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1BD2B1F-BBB8-B4E9-9302-FF5DB64A3624}"/>
              </a:ext>
            </a:extLst>
          </p:cNvPr>
          <p:cNvSpPr/>
          <p:nvPr/>
        </p:nvSpPr>
        <p:spPr bwMode="auto">
          <a:xfrm>
            <a:off x="4572000" y="1844824"/>
            <a:ext cx="3960440" cy="3641279"/>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749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3 </a:t>
            </a:r>
            <a:r>
              <a:rPr lang="zh-CN" altLang="en-US" sz="2800" b="1" dirty="0">
                <a:solidFill>
                  <a:srgbClr val="2F328B"/>
                </a:solidFill>
                <a:latin typeface="+mn-lt"/>
              </a:rPr>
              <a:t>项目分工</a:t>
            </a:r>
          </a:p>
        </p:txBody>
      </p:sp>
      <p:sp>
        <p:nvSpPr>
          <p:cNvPr id="20" name="矩形 19">
            <a:extLst>
              <a:ext uri="{FF2B5EF4-FFF2-40B4-BE49-F238E27FC236}">
                <a16:creationId xmlns:a16="http://schemas.microsoft.com/office/drawing/2014/main" id="{195D4382-89D8-4F69-9465-23F78AF485DC}"/>
              </a:ext>
            </a:extLst>
          </p:cNvPr>
          <p:cNvSpPr/>
          <p:nvPr/>
        </p:nvSpPr>
        <p:spPr bwMode="auto">
          <a:xfrm>
            <a:off x="323528" y="2096852"/>
            <a:ext cx="1944216" cy="2664296"/>
          </a:xfrm>
          <a:prstGeom prst="rect">
            <a:avLst/>
          </a:prstGeom>
          <a:solidFill>
            <a:schemeClr val="bg1">
              <a:lumMod val="95000"/>
              <a:alpha val="11000"/>
            </a:schemeClr>
          </a:solidFill>
          <a:ln w="19050" cap="flat" cmpd="sng" algn="ctr">
            <a:solidFill>
              <a:schemeClr val="accent2">
                <a:lumMod val="75000"/>
              </a:schemeClr>
            </a:solidFill>
            <a:prstDash val="sysDash"/>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5" name="灯片编号占位符 44">
            <a:extLst>
              <a:ext uri="{FF2B5EF4-FFF2-40B4-BE49-F238E27FC236}">
                <a16:creationId xmlns:a16="http://schemas.microsoft.com/office/drawing/2014/main" id="{46E00E81-3699-49A9-BC44-C9D78D55CF42}"/>
              </a:ext>
            </a:extLst>
          </p:cNvPr>
          <p:cNvSpPr>
            <a:spLocks noGrp="1"/>
          </p:cNvSpPr>
          <p:nvPr>
            <p:ph type="sldNum" sz="quarter" idx="10"/>
          </p:nvPr>
        </p:nvSpPr>
        <p:spPr/>
        <p:txBody>
          <a:bodyPr/>
          <a:lstStyle/>
          <a:p>
            <a:pPr>
              <a:defRPr/>
            </a:pPr>
            <a:fld id="{44F00EBE-B9F2-4FC9-BC8E-63B9670B47B5}" type="slidenum">
              <a:rPr lang="zh-CN" altLang="en-US" smtClean="0"/>
              <a:pPr>
                <a:defRPr/>
              </a:pPr>
              <a:t>3</a:t>
            </a:fld>
            <a:r>
              <a:rPr lang="en-US" altLang="zh-CN"/>
              <a:t>/11</a:t>
            </a:r>
            <a:endParaRPr lang="en-US" altLang="zh-CN" dirty="0"/>
          </a:p>
        </p:txBody>
      </p:sp>
      <p:pic>
        <p:nvPicPr>
          <p:cNvPr id="2" name="Picture 1" descr="C:\Documents and Settings\Administrator\Application Data\Tencent\Users\349466786\QQ\WinTemp\RichOle\_{W7YKODFH]1MAOUW15{$$P.jpg">
            <a:extLst>
              <a:ext uri="{FF2B5EF4-FFF2-40B4-BE49-F238E27FC236}">
                <a16:creationId xmlns:a16="http://schemas.microsoft.com/office/drawing/2014/main" id="{267696A1-4036-641B-B668-D5636CF3CDB4}"/>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4" name="文本框 3">
            <a:extLst>
              <a:ext uri="{FF2B5EF4-FFF2-40B4-BE49-F238E27FC236}">
                <a16:creationId xmlns:a16="http://schemas.microsoft.com/office/drawing/2014/main" id="{831D6B4C-A347-4CCF-D440-70A7C021555F}"/>
              </a:ext>
            </a:extLst>
          </p:cNvPr>
          <p:cNvSpPr txBox="1"/>
          <p:nvPr/>
        </p:nvSpPr>
        <p:spPr>
          <a:xfrm>
            <a:off x="683568" y="2356036"/>
            <a:ext cx="1368152" cy="2246769"/>
          </a:xfrm>
          <a:prstGeom prst="rect">
            <a:avLst/>
          </a:prstGeom>
          <a:noFill/>
        </p:spPr>
        <p:txBody>
          <a:bodyPr wrap="square" rtlCol="0">
            <a:spAutoFit/>
          </a:bodyPr>
          <a:lstStyle/>
          <a:p>
            <a:r>
              <a:rPr lang="zh-CN" altLang="en-US" sz="2000" dirty="0">
                <a:solidFill>
                  <a:srgbClr val="2A2E8E"/>
                </a:solidFill>
                <a:latin typeface="微软雅黑" panose="020B0503020204020204" pitchFamily="34" charset="-122"/>
                <a:ea typeface="微软雅黑" panose="020B0503020204020204" pitchFamily="34" charset="-122"/>
              </a:rPr>
              <a:t>董佳骐</a:t>
            </a:r>
            <a:endParaRPr lang="en-US" altLang="zh-CN" sz="200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电气</a:t>
            </a:r>
            <a:r>
              <a:rPr lang="en-US" altLang="zh-CN" sz="2000" b="0" dirty="0">
                <a:solidFill>
                  <a:srgbClr val="2A2E8E"/>
                </a:solidFill>
                <a:latin typeface="微软雅黑" panose="020B0503020204020204" pitchFamily="34" charset="-122"/>
                <a:ea typeface="微软雅黑" panose="020B0503020204020204" pitchFamily="34" charset="-122"/>
              </a:rPr>
              <a:t>2101</a:t>
            </a:r>
          </a:p>
          <a:p>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程序编写</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资料查找代码修改</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答辩</a:t>
            </a:r>
          </a:p>
        </p:txBody>
      </p:sp>
      <p:sp>
        <p:nvSpPr>
          <p:cNvPr id="12" name="矩形 11">
            <a:extLst>
              <a:ext uri="{FF2B5EF4-FFF2-40B4-BE49-F238E27FC236}">
                <a16:creationId xmlns:a16="http://schemas.microsoft.com/office/drawing/2014/main" id="{071CE5D6-FE23-8CFE-2E4A-CE4E6FAA9728}"/>
              </a:ext>
            </a:extLst>
          </p:cNvPr>
          <p:cNvSpPr/>
          <p:nvPr/>
        </p:nvSpPr>
        <p:spPr bwMode="auto">
          <a:xfrm>
            <a:off x="2627784" y="2096852"/>
            <a:ext cx="1944216" cy="2664296"/>
          </a:xfrm>
          <a:prstGeom prst="rect">
            <a:avLst/>
          </a:prstGeom>
          <a:solidFill>
            <a:schemeClr val="bg1">
              <a:lumMod val="95000"/>
              <a:alpha val="11000"/>
            </a:schemeClr>
          </a:solidFill>
          <a:ln w="19050" cap="flat" cmpd="sng" algn="ctr">
            <a:solidFill>
              <a:schemeClr val="accent2">
                <a:lumMod val="75000"/>
              </a:schemeClr>
            </a:solidFill>
            <a:prstDash val="sysDash"/>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0FF3B955-34C5-7820-683A-05F3951BF3FD}"/>
              </a:ext>
            </a:extLst>
          </p:cNvPr>
          <p:cNvSpPr txBox="1"/>
          <p:nvPr/>
        </p:nvSpPr>
        <p:spPr>
          <a:xfrm>
            <a:off x="2966244" y="2385298"/>
            <a:ext cx="1368152" cy="2246769"/>
          </a:xfrm>
          <a:prstGeom prst="rect">
            <a:avLst/>
          </a:prstGeom>
          <a:noFill/>
        </p:spPr>
        <p:txBody>
          <a:bodyPr wrap="square" rtlCol="0">
            <a:spAutoFit/>
          </a:bodyPr>
          <a:lstStyle/>
          <a:p>
            <a:r>
              <a:rPr lang="zh-CN" altLang="en-US" sz="2000" dirty="0">
                <a:solidFill>
                  <a:srgbClr val="2A2E8E"/>
                </a:solidFill>
                <a:latin typeface="微软雅黑" panose="020B0503020204020204" pitchFamily="34" charset="-122"/>
                <a:ea typeface="微软雅黑" panose="020B0503020204020204" pitchFamily="34" charset="-122"/>
              </a:rPr>
              <a:t>廖书志</a:t>
            </a:r>
            <a:endParaRPr lang="en-US" altLang="zh-CN" sz="200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电气</a:t>
            </a:r>
            <a:r>
              <a:rPr lang="en-US" altLang="zh-CN" sz="2000" b="0" dirty="0">
                <a:solidFill>
                  <a:srgbClr val="2A2E8E"/>
                </a:solidFill>
                <a:latin typeface="微软雅黑" panose="020B0503020204020204" pitchFamily="34" charset="-122"/>
                <a:ea typeface="微软雅黑" panose="020B0503020204020204" pitchFamily="34" charset="-122"/>
              </a:rPr>
              <a:t>2108</a:t>
            </a:r>
          </a:p>
          <a:p>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程序编写资料查找</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代码修改</a:t>
            </a:r>
            <a:endParaRPr lang="en-US" altLang="zh-CN" sz="2000" b="0" dirty="0">
              <a:solidFill>
                <a:srgbClr val="2A2E8E"/>
              </a:solidFill>
              <a:latin typeface="微软雅黑" panose="020B0503020204020204" pitchFamily="34" charset="-122"/>
              <a:ea typeface="微软雅黑" panose="020B0503020204020204" pitchFamily="34" charset="-122"/>
            </a:endParaRPr>
          </a:p>
          <a:p>
            <a:endParaRPr lang="zh-CN" altLang="en-US" sz="2000" b="0" dirty="0">
              <a:solidFill>
                <a:srgbClr val="2A2E8E"/>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82E4625-C7C9-57F3-8C3E-998CAC9042BB}"/>
              </a:ext>
            </a:extLst>
          </p:cNvPr>
          <p:cNvSpPr/>
          <p:nvPr/>
        </p:nvSpPr>
        <p:spPr bwMode="auto">
          <a:xfrm>
            <a:off x="4860032" y="2096852"/>
            <a:ext cx="1944216" cy="2664296"/>
          </a:xfrm>
          <a:prstGeom prst="rect">
            <a:avLst/>
          </a:prstGeom>
          <a:solidFill>
            <a:schemeClr val="bg1">
              <a:lumMod val="95000"/>
              <a:alpha val="11000"/>
            </a:schemeClr>
          </a:solidFill>
          <a:ln w="19050" cap="flat" cmpd="sng" algn="ctr">
            <a:solidFill>
              <a:schemeClr val="accent2">
                <a:lumMod val="75000"/>
              </a:schemeClr>
            </a:solidFill>
            <a:prstDash val="sysDash"/>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67767FB8-B5F1-152D-4A35-86D7D77FDA80}"/>
              </a:ext>
            </a:extLst>
          </p:cNvPr>
          <p:cNvSpPr txBox="1"/>
          <p:nvPr/>
        </p:nvSpPr>
        <p:spPr>
          <a:xfrm>
            <a:off x="5220072" y="2397812"/>
            <a:ext cx="1368152" cy="1938992"/>
          </a:xfrm>
          <a:prstGeom prst="rect">
            <a:avLst/>
          </a:prstGeom>
          <a:noFill/>
        </p:spPr>
        <p:txBody>
          <a:bodyPr wrap="square" rtlCol="0">
            <a:spAutoFit/>
          </a:bodyPr>
          <a:lstStyle/>
          <a:p>
            <a:pPr algn="just"/>
            <a:r>
              <a:rPr lang="zh-CN" altLang="en-US" sz="2000" dirty="0">
                <a:solidFill>
                  <a:srgbClr val="2A2E8E"/>
                </a:solidFill>
                <a:latin typeface="微软雅黑" panose="020B0503020204020204" pitchFamily="34" charset="-122"/>
                <a:ea typeface="微软雅黑" panose="020B0503020204020204" pitchFamily="34" charset="-122"/>
              </a:rPr>
              <a:t>彭凌刚</a:t>
            </a:r>
            <a:endParaRPr lang="en-US" altLang="zh-CN" sz="200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电气</a:t>
            </a:r>
            <a:r>
              <a:rPr lang="en-US" altLang="zh-CN" sz="2000" b="0" dirty="0">
                <a:solidFill>
                  <a:srgbClr val="2A2E8E"/>
                </a:solidFill>
                <a:latin typeface="微软雅黑" panose="020B0503020204020204" pitchFamily="34" charset="-122"/>
                <a:ea typeface="微软雅黑" panose="020B0503020204020204" pitchFamily="34" charset="-122"/>
              </a:rPr>
              <a:t>2108</a:t>
            </a:r>
          </a:p>
          <a:p>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程序编写</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资料查找</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代码修改</a:t>
            </a:r>
          </a:p>
        </p:txBody>
      </p:sp>
      <p:sp>
        <p:nvSpPr>
          <p:cNvPr id="21" name="矩形 20">
            <a:extLst>
              <a:ext uri="{FF2B5EF4-FFF2-40B4-BE49-F238E27FC236}">
                <a16:creationId xmlns:a16="http://schemas.microsoft.com/office/drawing/2014/main" id="{D65AAB4C-46DF-DD77-C070-2272B7883FE8}"/>
              </a:ext>
            </a:extLst>
          </p:cNvPr>
          <p:cNvSpPr/>
          <p:nvPr/>
        </p:nvSpPr>
        <p:spPr bwMode="auto">
          <a:xfrm>
            <a:off x="7020272" y="2096852"/>
            <a:ext cx="1944216" cy="2664296"/>
          </a:xfrm>
          <a:prstGeom prst="rect">
            <a:avLst/>
          </a:prstGeom>
          <a:solidFill>
            <a:schemeClr val="bg1">
              <a:lumMod val="95000"/>
              <a:alpha val="11000"/>
            </a:schemeClr>
          </a:solidFill>
          <a:ln w="19050" cap="flat" cmpd="sng" algn="ctr">
            <a:solidFill>
              <a:schemeClr val="accent2">
                <a:lumMod val="75000"/>
              </a:schemeClr>
            </a:solidFill>
            <a:prstDash val="sysDash"/>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2" name="文本框 21">
            <a:extLst>
              <a:ext uri="{FF2B5EF4-FFF2-40B4-BE49-F238E27FC236}">
                <a16:creationId xmlns:a16="http://schemas.microsoft.com/office/drawing/2014/main" id="{3F9D4106-7D9A-7060-F6EB-C4FE15979E92}"/>
              </a:ext>
            </a:extLst>
          </p:cNvPr>
          <p:cNvSpPr txBox="1"/>
          <p:nvPr/>
        </p:nvSpPr>
        <p:spPr>
          <a:xfrm>
            <a:off x="7308304" y="2397812"/>
            <a:ext cx="1368152" cy="1938992"/>
          </a:xfrm>
          <a:prstGeom prst="rect">
            <a:avLst/>
          </a:prstGeom>
          <a:noFill/>
        </p:spPr>
        <p:txBody>
          <a:bodyPr wrap="square" rtlCol="0">
            <a:spAutoFit/>
          </a:bodyPr>
          <a:lstStyle/>
          <a:p>
            <a:r>
              <a:rPr lang="zh-CN" altLang="en-US" sz="2000" dirty="0">
                <a:solidFill>
                  <a:srgbClr val="2A2E8E"/>
                </a:solidFill>
                <a:latin typeface="微软雅黑" panose="020B0503020204020204" pitchFamily="34" charset="-122"/>
                <a:ea typeface="微软雅黑" panose="020B0503020204020204" pitchFamily="34" charset="-122"/>
              </a:rPr>
              <a:t>张书健</a:t>
            </a:r>
            <a:endParaRPr lang="en-US" altLang="zh-CN" sz="200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电气</a:t>
            </a:r>
            <a:r>
              <a:rPr lang="en-US" altLang="zh-CN" sz="2000" b="0" dirty="0">
                <a:solidFill>
                  <a:srgbClr val="2A2E8E"/>
                </a:solidFill>
                <a:latin typeface="微软雅黑" panose="020B0503020204020204" pitchFamily="34" charset="-122"/>
                <a:ea typeface="微软雅黑" panose="020B0503020204020204" pitchFamily="34" charset="-122"/>
              </a:rPr>
              <a:t>2101</a:t>
            </a:r>
          </a:p>
          <a:p>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程序编写</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zh-CN" altLang="en-US" sz="2000" b="0" dirty="0">
                <a:solidFill>
                  <a:srgbClr val="2A2E8E"/>
                </a:solidFill>
                <a:latin typeface="微软雅黑" panose="020B0503020204020204" pitchFamily="34" charset="-122"/>
                <a:ea typeface="微软雅黑" panose="020B0503020204020204" pitchFamily="34" charset="-122"/>
              </a:rPr>
              <a:t>资料查找</a:t>
            </a:r>
            <a:endParaRPr lang="en-US" altLang="zh-CN" sz="2000" b="0" dirty="0">
              <a:solidFill>
                <a:srgbClr val="2A2E8E"/>
              </a:solidFill>
              <a:latin typeface="微软雅黑" panose="020B0503020204020204" pitchFamily="34" charset="-122"/>
              <a:ea typeface="微软雅黑" panose="020B0503020204020204" pitchFamily="34" charset="-122"/>
            </a:endParaRPr>
          </a:p>
          <a:p>
            <a:r>
              <a:rPr lang="en-US" altLang="zh-CN" sz="2000" b="0" dirty="0">
                <a:solidFill>
                  <a:srgbClr val="2A2E8E"/>
                </a:solidFill>
                <a:latin typeface="微软雅黑" panose="020B0503020204020204" pitchFamily="34" charset="-122"/>
                <a:ea typeface="微软雅黑" panose="020B0503020204020204" pitchFamily="34" charset="-122"/>
              </a:rPr>
              <a:t>PPT</a:t>
            </a:r>
            <a:r>
              <a:rPr lang="zh-CN" altLang="en-US" sz="2000" b="0" dirty="0">
                <a:solidFill>
                  <a:srgbClr val="2A2E8E"/>
                </a:solidFill>
                <a:latin typeface="微软雅黑" panose="020B0503020204020204" pitchFamily="34" charset="-122"/>
                <a:ea typeface="微软雅黑" panose="020B0503020204020204" pitchFamily="34" charset="-122"/>
              </a:rPr>
              <a:t>制作</a:t>
            </a:r>
            <a:endParaRPr lang="en-US" altLang="zh-CN" sz="2000" b="0" dirty="0">
              <a:solidFill>
                <a:srgbClr val="2A2E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29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4 </a:t>
            </a:r>
            <a:r>
              <a:rPr lang="zh-CN" altLang="en-US" sz="2800" b="1" dirty="0">
                <a:solidFill>
                  <a:srgbClr val="2F328B"/>
                </a:solidFill>
                <a:latin typeface="+mn-lt"/>
              </a:rPr>
              <a:t>项目设计</a:t>
            </a:r>
          </a:p>
        </p:txBody>
      </p:sp>
      <p:sp>
        <p:nvSpPr>
          <p:cNvPr id="11" name="灯片编号占位符 10">
            <a:extLst>
              <a:ext uri="{FF2B5EF4-FFF2-40B4-BE49-F238E27FC236}">
                <a16:creationId xmlns:a16="http://schemas.microsoft.com/office/drawing/2014/main" id="{DAEE3F22-59C0-4374-A366-97E647F8AB91}"/>
              </a:ext>
            </a:extLst>
          </p:cNvPr>
          <p:cNvSpPr>
            <a:spLocks noGrp="1"/>
          </p:cNvSpPr>
          <p:nvPr>
            <p:ph type="sldNum" sz="quarter" idx="10"/>
          </p:nvPr>
        </p:nvSpPr>
        <p:spPr/>
        <p:txBody>
          <a:bodyPr/>
          <a:lstStyle/>
          <a:p>
            <a:pPr>
              <a:defRPr/>
            </a:pPr>
            <a:fld id="{44F00EBE-B9F2-4FC9-BC8E-63B9670B47B5}" type="slidenum">
              <a:rPr lang="zh-CN" altLang="en-US" smtClean="0"/>
              <a:pPr>
                <a:defRPr/>
              </a:pPr>
              <a:t>4</a:t>
            </a:fld>
            <a:r>
              <a:rPr lang="en-US" altLang="zh-CN"/>
              <a:t>/11</a:t>
            </a:r>
            <a:endParaRPr lang="en-US" altLang="zh-CN" dirty="0"/>
          </a:p>
        </p:txBody>
      </p:sp>
      <p:sp>
        <p:nvSpPr>
          <p:cNvPr id="20" name="矩形 19">
            <a:extLst>
              <a:ext uri="{FF2B5EF4-FFF2-40B4-BE49-F238E27FC236}">
                <a16:creationId xmlns:a16="http://schemas.microsoft.com/office/drawing/2014/main" id="{195D4382-89D8-4F69-9465-23F78AF485DC}"/>
              </a:ext>
            </a:extLst>
          </p:cNvPr>
          <p:cNvSpPr/>
          <p:nvPr/>
        </p:nvSpPr>
        <p:spPr bwMode="auto">
          <a:xfrm>
            <a:off x="737941" y="1797164"/>
            <a:ext cx="3816423" cy="4248472"/>
          </a:xfrm>
          <a:prstGeom prst="rect">
            <a:avLst/>
          </a:prstGeom>
          <a:solidFill>
            <a:schemeClr val="bg1">
              <a:lumMod val="95000"/>
              <a:alpha val="11000"/>
            </a:schemeClr>
          </a:solidFill>
          <a:ln w="19050" cap="flat" cmpd="sng" algn="ctr">
            <a:solidFill>
              <a:schemeClr val="accent2">
                <a:lumMod val="75000"/>
              </a:schemeClr>
            </a:solidFill>
            <a:prstDash val="sysDash"/>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、基础功能实现：源代码获取，环境配置，库的安装</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t>2</a:t>
            </a:r>
            <a:r>
              <a:rPr lang="zh-CN" altLang="en-US" dirty="0"/>
              <a:t>、进阶功能实现：资料查找，程序编写，代码修改，实现预期功能</a:t>
            </a:r>
            <a:endParaRPr lang="en-US" altLang="zh-CN" dirty="0"/>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、拓展功能实现：多目标跟踪</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t>4</a:t>
            </a:r>
            <a:r>
              <a:rPr lang="zh-CN" altLang="en-US" dirty="0"/>
              <a:t>、测试和调试：在不同背景不同环境下对代码进行多次测试，进行必要调整优化</a:t>
            </a:r>
            <a:endParaRPr lang="en-US" altLang="zh-CN" dirty="0"/>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、性能评估和改进：对整个系统进行性能评估，进行进一步改进和优化，以提高性能与效果</a:t>
            </a:r>
          </a:p>
        </p:txBody>
      </p:sp>
      <p:pic>
        <p:nvPicPr>
          <p:cNvPr id="2" name="Picture 1" descr="C:\Documents and Settings\Administrator\Application Data\Tencent\Users\349466786\QQ\WinTemp\RichOle\_{W7YKODFH]1MAOUW15{$$P.jpg">
            <a:extLst>
              <a:ext uri="{FF2B5EF4-FFF2-40B4-BE49-F238E27FC236}">
                <a16:creationId xmlns:a16="http://schemas.microsoft.com/office/drawing/2014/main" id="{5F16DE08-B80C-DA86-788F-FF449C2B1EBD}"/>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pic>
        <p:nvPicPr>
          <p:cNvPr id="4" name="图片 3">
            <a:extLst>
              <a:ext uri="{FF2B5EF4-FFF2-40B4-BE49-F238E27FC236}">
                <a16:creationId xmlns:a16="http://schemas.microsoft.com/office/drawing/2014/main" id="{D88599B6-F36D-0C4F-F78B-EABCED8D2D01}"/>
              </a:ext>
            </a:extLst>
          </p:cNvPr>
          <p:cNvPicPr>
            <a:picLocks noChangeAspect="1"/>
          </p:cNvPicPr>
          <p:nvPr/>
        </p:nvPicPr>
        <p:blipFill rotWithShape="1">
          <a:blip r:embed="rId4"/>
          <a:srcRect l="1861" r="506"/>
          <a:stretch/>
        </p:blipFill>
        <p:spPr>
          <a:xfrm>
            <a:off x="5852694" y="1700808"/>
            <a:ext cx="2967778" cy="4248472"/>
          </a:xfrm>
          <a:prstGeom prst="rect">
            <a:avLst/>
          </a:prstGeom>
          <a:effectLst>
            <a:softEdge rad="0"/>
          </a:effectLst>
        </p:spPr>
      </p:pic>
      <p:cxnSp>
        <p:nvCxnSpPr>
          <p:cNvPr id="6" name="直接连接符 5">
            <a:extLst>
              <a:ext uri="{FF2B5EF4-FFF2-40B4-BE49-F238E27FC236}">
                <a16:creationId xmlns:a16="http://schemas.microsoft.com/office/drawing/2014/main" id="{A602D502-BF7E-3227-184B-7E60B2443187}"/>
              </a:ext>
            </a:extLst>
          </p:cNvPr>
          <p:cNvCxnSpPr>
            <a:cxnSpLocks/>
          </p:cNvCxnSpPr>
          <p:nvPr/>
        </p:nvCxnSpPr>
        <p:spPr bwMode="auto">
          <a:xfrm>
            <a:off x="6228183" y="3636811"/>
            <a:ext cx="2304256" cy="0"/>
          </a:xfrm>
          <a:prstGeom prst="line">
            <a:avLst/>
          </a:prstGeom>
          <a:solidFill>
            <a:schemeClr val="accent1"/>
          </a:solidFill>
          <a:ln w="9525" cap="flat" cmpd="sng" algn="ctr">
            <a:solidFill>
              <a:schemeClr val="bg2">
                <a:lumMod val="75000"/>
                <a:alpha val="92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a:extLst>
              <a:ext uri="{FF2B5EF4-FFF2-40B4-BE49-F238E27FC236}">
                <a16:creationId xmlns:a16="http://schemas.microsoft.com/office/drawing/2014/main" id="{60656324-5E5D-8D43-6950-2E8FDE210230}"/>
              </a:ext>
            </a:extLst>
          </p:cNvPr>
          <p:cNvSpPr txBox="1"/>
          <p:nvPr/>
        </p:nvSpPr>
        <p:spPr>
          <a:xfrm>
            <a:off x="6228184" y="2852936"/>
            <a:ext cx="2304256" cy="430887"/>
          </a:xfrm>
          <a:prstGeom prst="rect">
            <a:avLst/>
          </a:prstGeom>
          <a:noFill/>
        </p:spPr>
        <p:txBody>
          <a:bodyPr wrap="square" rtlCol="0">
            <a:spAutoFit/>
          </a:bodyPr>
          <a:lstStyle/>
          <a:p>
            <a:pPr algn="r"/>
            <a:r>
              <a:rPr lang="en-US" altLang="zh-CN" sz="2200" dirty="0">
                <a:ea typeface="微软雅黑" panose="020B0503020204020204" pitchFamily="34" charset="-122"/>
                <a:cs typeface="Arial" panose="020B0604020202020204" pitchFamily="34" charset="0"/>
              </a:rPr>
              <a:t>8.18——8.20</a:t>
            </a:r>
          </a:p>
        </p:txBody>
      </p:sp>
      <p:sp>
        <p:nvSpPr>
          <p:cNvPr id="12" name="文本框 11">
            <a:extLst>
              <a:ext uri="{FF2B5EF4-FFF2-40B4-BE49-F238E27FC236}">
                <a16:creationId xmlns:a16="http://schemas.microsoft.com/office/drawing/2014/main" id="{EC04F20C-B513-8918-8523-E7061EB04497}"/>
              </a:ext>
            </a:extLst>
          </p:cNvPr>
          <p:cNvSpPr txBox="1"/>
          <p:nvPr/>
        </p:nvSpPr>
        <p:spPr>
          <a:xfrm>
            <a:off x="6228184" y="3305750"/>
            <a:ext cx="2304256" cy="307777"/>
          </a:xfrm>
          <a:prstGeom prst="rect">
            <a:avLst/>
          </a:prstGeom>
          <a:noFill/>
        </p:spPr>
        <p:txBody>
          <a:bodyPr wrap="square" rtlCol="0">
            <a:spAutoFit/>
          </a:bodyPr>
          <a:lstStyle/>
          <a:p>
            <a:pPr marL="141750" algn="r"/>
            <a:r>
              <a:rPr lang="zh-CN" altLang="en-US" sz="1400" b="0" dirty="0">
                <a:ea typeface="微软雅黑" panose="020B0503020204020204" pitchFamily="34" charset="-122"/>
                <a:cs typeface="Arial" panose="020B0604020202020204" pitchFamily="34" charset="0"/>
              </a:rPr>
              <a:t>实现画面读取，人体识别</a:t>
            </a:r>
          </a:p>
        </p:txBody>
      </p:sp>
      <p:cxnSp>
        <p:nvCxnSpPr>
          <p:cNvPr id="13" name="直接连接符 12">
            <a:extLst>
              <a:ext uri="{FF2B5EF4-FFF2-40B4-BE49-F238E27FC236}">
                <a16:creationId xmlns:a16="http://schemas.microsoft.com/office/drawing/2014/main" id="{27B9453F-5A6B-0288-9ECB-E056FFD0CFA7}"/>
              </a:ext>
            </a:extLst>
          </p:cNvPr>
          <p:cNvCxnSpPr>
            <a:cxnSpLocks/>
          </p:cNvCxnSpPr>
          <p:nvPr/>
        </p:nvCxnSpPr>
        <p:spPr bwMode="auto">
          <a:xfrm>
            <a:off x="6228183" y="4705688"/>
            <a:ext cx="2304256" cy="0"/>
          </a:xfrm>
          <a:prstGeom prst="line">
            <a:avLst/>
          </a:prstGeom>
          <a:solidFill>
            <a:schemeClr val="accent1"/>
          </a:solidFill>
          <a:ln w="9525" cap="flat" cmpd="sng" algn="ctr">
            <a:solidFill>
              <a:schemeClr val="bg2">
                <a:lumMod val="75000"/>
                <a:alpha val="92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a:extLst>
              <a:ext uri="{FF2B5EF4-FFF2-40B4-BE49-F238E27FC236}">
                <a16:creationId xmlns:a16="http://schemas.microsoft.com/office/drawing/2014/main" id="{DA1F9518-49F1-2BD2-1024-C6907F704AC4}"/>
              </a:ext>
            </a:extLst>
          </p:cNvPr>
          <p:cNvSpPr txBox="1"/>
          <p:nvPr/>
        </p:nvSpPr>
        <p:spPr>
          <a:xfrm>
            <a:off x="5986866" y="3931983"/>
            <a:ext cx="2545574" cy="430887"/>
          </a:xfrm>
          <a:prstGeom prst="rect">
            <a:avLst/>
          </a:prstGeom>
          <a:noFill/>
        </p:spPr>
        <p:txBody>
          <a:bodyPr wrap="square" rtlCol="0">
            <a:spAutoFit/>
          </a:bodyPr>
          <a:lstStyle/>
          <a:p>
            <a:pPr algn="r"/>
            <a:r>
              <a:rPr lang="en-US" altLang="zh-CN" sz="2200" dirty="0">
                <a:ea typeface="微软雅黑" panose="020B0503020204020204" pitchFamily="34" charset="-122"/>
                <a:cs typeface="Arial" panose="020B0604020202020204" pitchFamily="34" charset="0"/>
              </a:rPr>
              <a:t>8.21——8.23</a:t>
            </a:r>
          </a:p>
        </p:txBody>
      </p:sp>
      <p:sp>
        <p:nvSpPr>
          <p:cNvPr id="19" name="文本框 18">
            <a:extLst>
              <a:ext uri="{FF2B5EF4-FFF2-40B4-BE49-F238E27FC236}">
                <a16:creationId xmlns:a16="http://schemas.microsoft.com/office/drawing/2014/main" id="{42B3BECE-5990-B21E-B074-84EEA5CDD38A}"/>
              </a:ext>
            </a:extLst>
          </p:cNvPr>
          <p:cNvSpPr txBox="1"/>
          <p:nvPr/>
        </p:nvSpPr>
        <p:spPr>
          <a:xfrm>
            <a:off x="6140727" y="4928749"/>
            <a:ext cx="2448104" cy="430887"/>
          </a:xfrm>
          <a:prstGeom prst="rect">
            <a:avLst/>
          </a:prstGeom>
          <a:noFill/>
        </p:spPr>
        <p:txBody>
          <a:bodyPr wrap="square" rtlCol="0">
            <a:spAutoFit/>
          </a:bodyPr>
          <a:lstStyle/>
          <a:p>
            <a:pPr algn="r"/>
            <a:r>
              <a:rPr lang="en-US" altLang="zh-CN" sz="2200" dirty="0">
                <a:ea typeface="微软雅黑" panose="020B0503020204020204" pitchFamily="34" charset="-122"/>
                <a:cs typeface="Arial" panose="020B0604020202020204" pitchFamily="34" charset="0"/>
              </a:rPr>
              <a:t> 8.24——8.25</a:t>
            </a:r>
          </a:p>
        </p:txBody>
      </p:sp>
      <p:sp>
        <p:nvSpPr>
          <p:cNvPr id="21" name="文本框 20">
            <a:extLst>
              <a:ext uri="{FF2B5EF4-FFF2-40B4-BE49-F238E27FC236}">
                <a16:creationId xmlns:a16="http://schemas.microsoft.com/office/drawing/2014/main" id="{76E1D38B-6FF3-9FA8-C733-87232CD86F48}"/>
              </a:ext>
            </a:extLst>
          </p:cNvPr>
          <p:cNvSpPr txBox="1"/>
          <p:nvPr/>
        </p:nvSpPr>
        <p:spPr>
          <a:xfrm>
            <a:off x="6140727" y="4363337"/>
            <a:ext cx="2391712" cy="307777"/>
          </a:xfrm>
          <a:prstGeom prst="rect">
            <a:avLst/>
          </a:prstGeom>
          <a:noFill/>
        </p:spPr>
        <p:txBody>
          <a:bodyPr wrap="square" rtlCol="0">
            <a:spAutoFit/>
          </a:bodyPr>
          <a:lstStyle/>
          <a:p>
            <a:pPr marL="141750" algn="r"/>
            <a:r>
              <a:rPr lang="zh-CN" altLang="en-US" sz="1400" b="0" dirty="0">
                <a:ea typeface="微软雅黑" panose="020B0503020204020204" pitchFamily="34" charset="-122"/>
                <a:cs typeface="Arial" panose="020B0604020202020204" pitchFamily="34" charset="0"/>
              </a:rPr>
              <a:t>实现单人追踪</a:t>
            </a:r>
          </a:p>
        </p:txBody>
      </p:sp>
      <p:sp>
        <p:nvSpPr>
          <p:cNvPr id="22" name="文本框 21">
            <a:extLst>
              <a:ext uri="{FF2B5EF4-FFF2-40B4-BE49-F238E27FC236}">
                <a16:creationId xmlns:a16="http://schemas.microsoft.com/office/drawing/2014/main" id="{A7822779-CE65-87FA-D480-C53ED44F5EF9}"/>
              </a:ext>
            </a:extLst>
          </p:cNvPr>
          <p:cNvSpPr txBox="1"/>
          <p:nvPr/>
        </p:nvSpPr>
        <p:spPr>
          <a:xfrm>
            <a:off x="5996710" y="5353471"/>
            <a:ext cx="2535729" cy="307777"/>
          </a:xfrm>
          <a:prstGeom prst="rect">
            <a:avLst/>
          </a:prstGeom>
          <a:noFill/>
        </p:spPr>
        <p:txBody>
          <a:bodyPr wrap="square" rtlCol="0">
            <a:spAutoFit/>
          </a:bodyPr>
          <a:lstStyle/>
          <a:p>
            <a:pPr marL="141750" algn="r"/>
            <a:r>
              <a:rPr lang="zh-CN" altLang="en-US" sz="1400" b="0" dirty="0">
                <a:ea typeface="微软雅黑" panose="020B0503020204020204" pitchFamily="34" charset="-122"/>
                <a:cs typeface="Arial" panose="020B0604020202020204" pitchFamily="34" charset="0"/>
              </a:rPr>
              <a:t>实现多目标跟踪及取消跟踪</a:t>
            </a:r>
          </a:p>
        </p:txBody>
      </p:sp>
      <p:sp>
        <p:nvSpPr>
          <p:cNvPr id="24" name="矩形 23">
            <a:extLst>
              <a:ext uri="{FF2B5EF4-FFF2-40B4-BE49-F238E27FC236}">
                <a16:creationId xmlns:a16="http://schemas.microsoft.com/office/drawing/2014/main" id="{D8991C20-9139-E72A-5E67-2E4146912C9E}"/>
              </a:ext>
            </a:extLst>
          </p:cNvPr>
          <p:cNvSpPr/>
          <p:nvPr/>
        </p:nvSpPr>
        <p:spPr>
          <a:xfrm>
            <a:off x="6716790" y="2204864"/>
            <a:ext cx="1806635" cy="461665"/>
          </a:xfrm>
          <a:prstGeom prst="rect">
            <a:avLst/>
          </a:prstGeom>
        </p:spPr>
        <p:txBody>
          <a:bodyPr wrap="square">
            <a:spAutoFit/>
          </a:bodyPr>
          <a:lstStyle/>
          <a:p>
            <a:pPr marL="285750" indent="-285750" algn="r">
              <a:buFont typeface="Arial" panose="020B0604020202020204" pitchFamily="34" charset="0"/>
              <a:buChar char="►"/>
            </a:pPr>
            <a:r>
              <a:rPr lang="zh-CN" altLang="en-US" sz="2400" dirty="0">
                <a:solidFill>
                  <a:srgbClr val="E7202A"/>
                </a:solidFill>
                <a:latin typeface="+mn-lt"/>
                <a:ea typeface="微软雅黑" panose="020B0503020204020204" pitchFamily="34" charset="-122"/>
              </a:rPr>
              <a:t> 项目进展</a:t>
            </a:r>
          </a:p>
        </p:txBody>
      </p:sp>
    </p:spTree>
    <p:extLst>
      <p:ext uri="{BB962C8B-B14F-4D97-AF65-F5344CB8AC3E}">
        <p14:creationId xmlns:p14="http://schemas.microsoft.com/office/powerpoint/2010/main" val="701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5 </a:t>
            </a:r>
            <a:r>
              <a:rPr lang="zh-CN" altLang="en-US" sz="2800" b="1" dirty="0">
                <a:solidFill>
                  <a:srgbClr val="2F328B"/>
                </a:solidFill>
                <a:latin typeface="+mn-lt"/>
              </a:rPr>
              <a:t>项目难点</a:t>
            </a:r>
          </a:p>
        </p:txBody>
      </p:sp>
      <p:sp>
        <p:nvSpPr>
          <p:cNvPr id="2" name="灯片编号占位符 1">
            <a:extLst>
              <a:ext uri="{FF2B5EF4-FFF2-40B4-BE49-F238E27FC236}">
                <a16:creationId xmlns:a16="http://schemas.microsoft.com/office/drawing/2014/main" id="{442B73B5-E9EB-405B-9B8E-E0B94E388EBC}"/>
              </a:ext>
            </a:extLst>
          </p:cNvPr>
          <p:cNvSpPr>
            <a:spLocks noGrp="1"/>
          </p:cNvSpPr>
          <p:nvPr>
            <p:ph type="sldNum" sz="quarter" idx="10"/>
          </p:nvPr>
        </p:nvSpPr>
        <p:spPr/>
        <p:txBody>
          <a:bodyPr/>
          <a:lstStyle/>
          <a:p>
            <a:pPr>
              <a:defRPr/>
            </a:pPr>
            <a:fld id="{44F00EBE-B9F2-4FC9-BC8E-63B9670B47B5}" type="slidenum">
              <a:rPr lang="zh-CN" altLang="en-US" smtClean="0"/>
              <a:pPr>
                <a:defRPr/>
              </a:pPr>
              <a:t>5</a:t>
            </a:fld>
            <a:r>
              <a:rPr lang="en-US" altLang="zh-CN"/>
              <a:t>/11</a:t>
            </a:r>
            <a:endParaRPr lang="en-US" altLang="zh-CN" dirty="0"/>
          </a:p>
        </p:txBody>
      </p:sp>
      <p:sp>
        <p:nvSpPr>
          <p:cNvPr id="7" name="文本框 6">
            <a:extLst>
              <a:ext uri="{FF2B5EF4-FFF2-40B4-BE49-F238E27FC236}">
                <a16:creationId xmlns:a16="http://schemas.microsoft.com/office/drawing/2014/main" id="{C3E4C448-611B-45AA-942F-7725BF841076}"/>
              </a:ext>
            </a:extLst>
          </p:cNvPr>
          <p:cNvSpPr txBox="1"/>
          <p:nvPr/>
        </p:nvSpPr>
        <p:spPr>
          <a:xfrm>
            <a:off x="570309" y="1022919"/>
            <a:ext cx="7818116" cy="400110"/>
          </a:xfrm>
          <a:prstGeom prst="rect">
            <a:avLst/>
          </a:prstGeom>
          <a:noFill/>
        </p:spPr>
        <p:txBody>
          <a:bodyPr wrap="square" rtlCol="0">
            <a:spAutoFit/>
          </a:bodyPr>
          <a:lstStyle/>
          <a:p>
            <a:r>
              <a:rPr lang="zh-CN" altLang="en-US" sz="2000" dirty="0">
                <a:solidFill>
                  <a:srgbClr val="E7202A"/>
                </a:solidFill>
                <a:latin typeface="+mn-lt"/>
                <a:ea typeface="微软雅黑" panose="020B0503020204020204" pitchFamily="34" charset="-122"/>
              </a:rPr>
              <a:t>项目实现过程中遇到不少痛点难点</a:t>
            </a:r>
          </a:p>
        </p:txBody>
      </p:sp>
      <p:sp>
        <p:nvSpPr>
          <p:cNvPr id="8" name="平行四边形 7">
            <a:extLst>
              <a:ext uri="{FF2B5EF4-FFF2-40B4-BE49-F238E27FC236}">
                <a16:creationId xmlns:a16="http://schemas.microsoft.com/office/drawing/2014/main" id="{5999526A-889D-4488-B07E-00953372D40A}"/>
              </a:ext>
            </a:extLst>
          </p:cNvPr>
          <p:cNvSpPr/>
          <p:nvPr/>
        </p:nvSpPr>
        <p:spPr bwMode="auto">
          <a:xfrm>
            <a:off x="496414" y="1080019"/>
            <a:ext cx="67758" cy="250588"/>
          </a:xfrm>
          <a:prstGeom prst="parallelogram">
            <a:avLst/>
          </a:prstGeom>
          <a:solidFill>
            <a:srgbClr val="E7202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2F328B"/>
              </a:solidFill>
              <a:effectLst/>
            </a:endParaRPr>
          </a:p>
        </p:txBody>
      </p:sp>
      <p:sp>
        <p:nvSpPr>
          <p:cNvPr id="20" name="矩形 19">
            <a:extLst>
              <a:ext uri="{FF2B5EF4-FFF2-40B4-BE49-F238E27FC236}">
                <a16:creationId xmlns:a16="http://schemas.microsoft.com/office/drawing/2014/main" id="{C3873609-15A5-492D-8FD2-6F843A20F483}"/>
              </a:ext>
            </a:extLst>
          </p:cNvPr>
          <p:cNvSpPr/>
          <p:nvPr/>
        </p:nvSpPr>
        <p:spPr>
          <a:xfrm>
            <a:off x="380087" y="1556792"/>
            <a:ext cx="5256584" cy="369332"/>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F328B"/>
                </a:solidFill>
                <a:ea typeface="微软雅黑" panose="020B0503020204020204" pitchFamily="34" charset="-122"/>
                <a:cs typeface="Arial" panose="020B0604020202020204" pitchFamily="34" charset="0"/>
              </a:rPr>
              <a:t>资料</a:t>
            </a:r>
          </a:p>
        </p:txBody>
      </p:sp>
      <p:sp>
        <p:nvSpPr>
          <p:cNvPr id="21" name="矩形 20">
            <a:extLst>
              <a:ext uri="{FF2B5EF4-FFF2-40B4-BE49-F238E27FC236}">
                <a16:creationId xmlns:a16="http://schemas.microsoft.com/office/drawing/2014/main" id="{35CC9E52-84C8-4302-93BC-06020435CF03}"/>
              </a:ext>
            </a:extLst>
          </p:cNvPr>
          <p:cNvSpPr/>
          <p:nvPr/>
        </p:nvSpPr>
        <p:spPr>
          <a:xfrm>
            <a:off x="380087" y="2729517"/>
            <a:ext cx="5256584" cy="369332"/>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F328B"/>
                </a:solidFill>
                <a:ea typeface="微软雅黑" panose="020B0503020204020204" pitchFamily="34" charset="-122"/>
                <a:cs typeface="Arial" panose="020B0604020202020204" pitchFamily="34" charset="0"/>
              </a:rPr>
              <a:t>合作</a:t>
            </a:r>
          </a:p>
        </p:txBody>
      </p:sp>
      <p:sp>
        <p:nvSpPr>
          <p:cNvPr id="35" name="矩形 34">
            <a:extLst>
              <a:ext uri="{FF2B5EF4-FFF2-40B4-BE49-F238E27FC236}">
                <a16:creationId xmlns:a16="http://schemas.microsoft.com/office/drawing/2014/main" id="{8F62F8E7-B2D0-424D-A66B-66F9608E20CF}"/>
              </a:ext>
            </a:extLst>
          </p:cNvPr>
          <p:cNvSpPr/>
          <p:nvPr/>
        </p:nvSpPr>
        <p:spPr>
          <a:xfrm>
            <a:off x="1475656" y="1556792"/>
            <a:ext cx="3672408" cy="582467"/>
          </a:xfrm>
          <a:prstGeom prst="rect">
            <a:avLst/>
          </a:prstGeom>
        </p:spPr>
        <p:txBody>
          <a:bodyPr wrap="square">
            <a:spAutoFit/>
          </a:bodyPr>
          <a:lstStyle/>
          <a:p>
            <a:pPr>
              <a:lnSpc>
                <a:spcPct val="110000"/>
              </a:lnSpc>
              <a:spcBef>
                <a:spcPts val="1000"/>
              </a:spcBef>
            </a:pP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1500" b="0" dirty="0">
                <a:latin typeface="微软雅黑" panose="020B0503020204020204" pitchFamily="34" charset="-122"/>
                <a:ea typeface="微软雅黑" panose="020B0503020204020204" pitchFamily="34" charset="-122"/>
                <a:cs typeface="Times New Roman" panose="02020603050405020304" pitchFamily="18" charset="0"/>
              </a:rPr>
              <a:t>YOLO</a:t>
            </a: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的参考资料有限，网上可以搜索的参考资料很多阅读门槛比较高</a:t>
            </a:r>
          </a:p>
        </p:txBody>
      </p:sp>
      <p:sp>
        <p:nvSpPr>
          <p:cNvPr id="39" name="矩形 38">
            <a:extLst>
              <a:ext uri="{FF2B5EF4-FFF2-40B4-BE49-F238E27FC236}">
                <a16:creationId xmlns:a16="http://schemas.microsoft.com/office/drawing/2014/main" id="{26EACC4A-2E26-4774-A150-F1763A8E00B4}"/>
              </a:ext>
            </a:extLst>
          </p:cNvPr>
          <p:cNvSpPr/>
          <p:nvPr/>
        </p:nvSpPr>
        <p:spPr>
          <a:xfrm>
            <a:off x="1475656" y="2752253"/>
            <a:ext cx="3672408" cy="1472454"/>
          </a:xfrm>
          <a:prstGeom prst="rect">
            <a:avLst/>
          </a:prstGeom>
        </p:spPr>
        <p:txBody>
          <a:bodyPr wrap="square">
            <a:spAutoFit/>
          </a:bodyPr>
          <a:lstStyle/>
          <a:p>
            <a:pPr algn="just">
              <a:lnSpc>
                <a:spcPct val="110000"/>
              </a:lnSpc>
              <a:spcBef>
                <a:spcPts val="1000"/>
              </a:spcBef>
            </a:pP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初期大家对项目都不大了解，不知道该如何做一个整体框架，所以处于各自摸索阶段， 没有一起修改一份代码</a:t>
            </a:r>
            <a:endParaRPr lang="en-US" altLang="zh-CN" sz="1500" b="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0000"/>
              </a:lnSpc>
              <a:spcBef>
                <a:spcPts val="1000"/>
              </a:spcBef>
            </a:pP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成功实现第一个功能后，以一份代码为基础一同修改，合作有序进行</a:t>
            </a:r>
            <a:endParaRPr lang="zh-CN" altLang="en-US" sz="1500" b="0" dirty="0">
              <a:latin typeface="微软雅黑" panose="020B0503020204020204" pitchFamily="34" charset="-122"/>
              <a:ea typeface="微软雅黑" panose="020B0503020204020204" pitchFamily="34" charset="-122"/>
            </a:endParaRPr>
          </a:p>
        </p:txBody>
      </p:sp>
      <p:pic>
        <p:nvPicPr>
          <p:cNvPr id="4" name="Picture 1" descr="C:\Documents and Settings\Administrator\Application Data\Tencent\Users\349466786\QQ\WinTemp\RichOle\_{W7YKODFH]1MAOUW15{$$P.jpg">
            <a:extLst>
              <a:ext uri="{FF2B5EF4-FFF2-40B4-BE49-F238E27FC236}">
                <a16:creationId xmlns:a16="http://schemas.microsoft.com/office/drawing/2014/main" id="{E1F13D19-7949-E9BB-1C6A-D1343F5800E5}"/>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5" name="矩形 4">
            <a:extLst>
              <a:ext uri="{FF2B5EF4-FFF2-40B4-BE49-F238E27FC236}">
                <a16:creationId xmlns:a16="http://schemas.microsoft.com/office/drawing/2014/main" id="{C15E7800-2D8B-7674-F295-74463D2F5E63}"/>
              </a:ext>
            </a:extLst>
          </p:cNvPr>
          <p:cNvSpPr/>
          <p:nvPr/>
        </p:nvSpPr>
        <p:spPr>
          <a:xfrm>
            <a:off x="386189" y="4479473"/>
            <a:ext cx="5256584" cy="369332"/>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F328B"/>
                </a:solidFill>
                <a:ea typeface="微软雅黑" panose="020B0503020204020204" pitchFamily="34" charset="-122"/>
                <a:cs typeface="Arial" panose="020B0604020202020204" pitchFamily="34" charset="0"/>
              </a:rPr>
              <a:t>技术</a:t>
            </a:r>
          </a:p>
        </p:txBody>
      </p:sp>
      <p:sp>
        <p:nvSpPr>
          <p:cNvPr id="6" name="矩形 5">
            <a:extLst>
              <a:ext uri="{FF2B5EF4-FFF2-40B4-BE49-F238E27FC236}">
                <a16:creationId xmlns:a16="http://schemas.microsoft.com/office/drawing/2014/main" id="{F7E5A747-12EF-0880-D075-0F5F3693D800}"/>
              </a:ext>
            </a:extLst>
          </p:cNvPr>
          <p:cNvSpPr/>
          <p:nvPr/>
        </p:nvSpPr>
        <p:spPr>
          <a:xfrm>
            <a:off x="1481758" y="4502209"/>
            <a:ext cx="3672408" cy="1726370"/>
          </a:xfrm>
          <a:prstGeom prst="rect">
            <a:avLst/>
          </a:prstGeom>
        </p:spPr>
        <p:txBody>
          <a:bodyPr wrap="square">
            <a:spAutoFit/>
          </a:bodyPr>
          <a:lstStyle/>
          <a:p>
            <a:pPr algn="just">
              <a:lnSpc>
                <a:spcPct val="110000"/>
              </a:lnSpc>
              <a:spcBef>
                <a:spcPts val="1000"/>
              </a:spcBef>
            </a:pP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对于</a:t>
            </a:r>
            <a:r>
              <a:rPr lang="en-US" altLang="zh-CN" sz="1500" b="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的一些基本语法不熟悉，对于</a:t>
            </a:r>
            <a:r>
              <a:rPr lang="en-US" altLang="zh-CN" sz="1500" b="0" dirty="0">
                <a:latin typeface="微软雅黑" panose="020B0503020204020204" pitchFamily="34" charset="-122"/>
                <a:ea typeface="微软雅黑" panose="020B0503020204020204" pitchFamily="34" charset="-122"/>
                <a:cs typeface="Times New Roman" panose="02020603050405020304" pitchFamily="18" charset="0"/>
              </a:rPr>
              <a:t>yolo</a:t>
            </a: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的一些内容不理解。电脑由于环境配置等原因导致库安装不了，从而影响代码测试</a:t>
            </a:r>
            <a:endParaRPr lang="en-US" altLang="zh-CN" sz="1500" b="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10000"/>
              </a:lnSpc>
              <a:spcBef>
                <a:spcPts val="1000"/>
              </a:spcBef>
            </a:pPr>
            <a:r>
              <a:rPr lang="zh-CN" altLang="en-US" sz="1500" b="0" dirty="0">
                <a:latin typeface="微软雅黑" panose="020B0503020204020204" pitchFamily="34" charset="-122"/>
                <a:ea typeface="微软雅黑" panose="020B0503020204020204" pitchFamily="34" charset="-122"/>
                <a:cs typeface="Times New Roman" panose="02020603050405020304" pitchFamily="18" charset="0"/>
              </a:rPr>
              <a:t>后续其他功能实现过程中，代码修改也遇到不少困难</a:t>
            </a:r>
          </a:p>
        </p:txBody>
      </p:sp>
      <p:pic>
        <p:nvPicPr>
          <p:cNvPr id="18" name="图片 17">
            <a:extLst>
              <a:ext uri="{FF2B5EF4-FFF2-40B4-BE49-F238E27FC236}">
                <a16:creationId xmlns:a16="http://schemas.microsoft.com/office/drawing/2014/main" id="{D933C6C0-BFF4-5EDF-9F32-BE992CF23CC2}"/>
              </a:ext>
            </a:extLst>
          </p:cNvPr>
          <p:cNvPicPr>
            <a:picLocks noChangeAspect="1"/>
          </p:cNvPicPr>
          <p:nvPr/>
        </p:nvPicPr>
        <p:blipFill>
          <a:blip r:embed="rId4"/>
          <a:stretch>
            <a:fillRect/>
          </a:stretch>
        </p:blipFill>
        <p:spPr>
          <a:xfrm>
            <a:off x="5532606" y="1619472"/>
            <a:ext cx="3255789" cy="1446176"/>
          </a:xfrm>
          <a:prstGeom prst="rect">
            <a:avLst/>
          </a:prstGeom>
        </p:spPr>
      </p:pic>
      <p:pic>
        <p:nvPicPr>
          <p:cNvPr id="19" name="图片 18">
            <a:extLst>
              <a:ext uri="{FF2B5EF4-FFF2-40B4-BE49-F238E27FC236}">
                <a16:creationId xmlns:a16="http://schemas.microsoft.com/office/drawing/2014/main" id="{AE88B08D-7EB6-98C4-156F-9CD867C234B8}"/>
              </a:ext>
            </a:extLst>
          </p:cNvPr>
          <p:cNvPicPr>
            <a:picLocks noChangeAspect="1"/>
          </p:cNvPicPr>
          <p:nvPr/>
        </p:nvPicPr>
        <p:blipFill>
          <a:blip r:embed="rId5"/>
          <a:stretch>
            <a:fillRect/>
          </a:stretch>
        </p:blipFill>
        <p:spPr>
          <a:xfrm>
            <a:off x="5532606" y="3262091"/>
            <a:ext cx="3225205" cy="1384453"/>
          </a:xfrm>
          <a:prstGeom prst="rect">
            <a:avLst/>
          </a:prstGeom>
        </p:spPr>
      </p:pic>
      <p:pic>
        <p:nvPicPr>
          <p:cNvPr id="2050" name="Picture 2">
            <a:extLst>
              <a:ext uri="{FF2B5EF4-FFF2-40B4-BE49-F238E27FC236}">
                <a16:creationId xmlns:a16="http://schemas.microsoft.com/office/drawing/2014/main" id="{41E0C81E-9DB5-9A53-CD49-45354E21F754}"/>
              </a:ext>
            </a:extLst>
          </p:cNvPr>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5416172" y="4861330"/>
            <a:ext cx="3373835" cy="120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3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6 </a:t>
            </a:r>
            <a:r>
              <a:rPr lang="zh-CN" altLang="en-US" sz="2800" b="1" dirty="0">
                <a:solidFill>
                  <a:srgbClr val="2F328B"/>
                </a:solidFill>
                <a:latin typeface="+mn-lt"/>
              </a:rPr>
              <a:t>项目演示</a:t>
            </a:r>
          </a:p>
        </p:txBody>
      </p:sp>
      <p:sp>
        <p:nvSpPr>
          <p:cNvPr id="2" name="灯片编号占位符 1">
            <a:extLst>
              <a:ext uri="{FF2B5EF4-FFF2-40B4-BE49-F238E27FC236}">
                <a16:creationId xmlns:a16="http://schemas.microsoft.com/office/drawing/2014/main" id="{507D341A-92BA-4E5C-8936-1639FBF65E07}"/>
              </a:ext>
            </a:extLst>
          </p:cNvPr>
          <p:cNvSpPr>
            <a:spLocks noGrp="1"/>
          </p:cNvSpPr>
          <p:nvPr>
            <p:ph type="sldNum" sz="quarter" idx="10"/>
          </p:nvPr>
        </p:nvSpPr>
        <p:spPr/>
        <p:txBody>
          <a:bodyPr/>
          <a:lstStyle/>
          <a:p>
            <a:pPr>
              <a:defRPr/>
            </a:pPr>
            <a:fld id="{44F00EBE-B9F2-4FC9-BC8E-63B9670B47B5}" type="slidenum">
              <a:rPr lang="zh-CN" altLang="en-US" smtClean="0"/>
              <a:pPr>
                <a:defRPr/>
              </a:pPr>
              <a:t>6</a:t>
            </a:fld>
            <a:r>
              <a:rPr lang="en-US" altLang="zh-CN"/>
              <a:t>/11</a:t>
            </a:r>
            <a:endParaRPr lang="en-US" altLang="zh-CN" dirty="0"/>
          </a:p>
        </p:txBody>
      </p:sp>
      <p:pic>
        <p:nvPicPr>
          <p:cNvPr id="4" name="Picture 1" descr="C:\Documents and Settings\Administrator\Application Data\Tencent\Users\349466786\QQ\WinTemp\RichOle\_{W7YKODFH]1MAOUW15{$$P.jpg">
            <a:extLst>
              <a:ext uri="{FF2B5EF4-FFF2-40B4-BE49-F238E27FC236}">
                <a16:creationId xmlns:a16="http://schemas.microsoft.com/office/drawing/2014/main" id="{E0D2C193-9D1A-D7D2-5D2B-A02B6D952BBE}"/>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pic>
        <p:nvPicPr>
          <p:cNvPr id="6" name="图片 5">
            <a:extLst>
              <a:ext uri="{FF2B5EF4-FFF2-40B4-BE49-F238E27FC236}">
                <a16:creationId xmlns:a16="http://schemas.microsoft.com/office/drawing/2014/main" id="{21B80D30-E34B-3A95-DF72-0B0F39063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08" y="1171017"/>
            <a:ext cx="8028384" cy="4515966"/>
          </a:xfrm>
          <a:prstGeom prst="rect">
            <a:avLst/>
          </a:prstGeom>
        </p:spPr>
      </p:pic>
    </p:spTree>
    <p:extLst>
      <p:ext uri="{BB962C8B-B14F-4D97-AF65-F5344CB8AC3E}">
        <p14:creationId xmlns:p14="http://schemas.microsoft.com/office/powerpoint/2010/main" val="2210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b="1" dirty="0">
                <a:solidFill>
                  <a:srgbClr val="2F328B"/>
                </a:solidFill>
                <a:latin typeface="+mn-lt"/>
              </a:rPr>
              <a:t>7 </a:t>
            </a:r>
            <a:r>
              <a:rPr lang="zh-CN" altLang="en-US" sz="2800" b="1" dirty="0">
                <a:solidFill>
                  <a:srgbClr val="2F328B"/>
                </a:solidFill>
                <a:latin typeface="+mn-lt"/>
              </a:rPr>
              <a:t>总结与收获</a:t>
            </a:r>
            <a:endParaRPr lang="zh-CN" altLang="en-US" sz="2800" b="1" dirty="0">
              <a:solidFill>
                <a:srgbClr val="2F328B"/>
              </a:solidFill>
            </a:endParaRPr>
          </a:p>
        </p:txBody>
      </p:sp>
      <p:sp>
        <p:nvSpPr>
          <p:cNvPr id="2" name="灯片编号占位符 1">
            <a:extLst>
              <a:ext uri="{FF2B5EF4-FFF2-40B4-BE49-F238E27FC236}">
                <a16:creationId xmlns:a16="http://schemas.microsoft.com/office/drawing/2014/main" id="{C99A0A67-4FA4-44C6-9D2F-5703BB0DF888}"/>
              </a:ext>
            </a:extLst>
          </p:cNvPr>
          <p:cNvSpPr>
            <a:spLocks noGrp="1"/>
          </p:cNvSpPr>
          <p:nvPr>
            <p:ph type="sldNum" sz="quarter" idx="10"/>
          </p:nvPr>
        </p:nvSpPr>
        <p:spPr/>
        <p:txBody>
          <a:bodyPr/>
          <a:lstStyle/>
          <a:p>
            <a:pPr>
              <a:defRPr/>
            </a:pPr>
            <a:fld id="{44F00EBE-B9F2-4FC9-BC8E-63B9670B47B5}" type="slidenum">
              <a:rPr lang="zh-CN" altLang="en-US" smtClean="0"/>
              <a:pPr>
                <a:defRPr/>
              </a:pPr>
              <a:t>7</a:t>
            </a:fld>
            <a:r>
              <a:rPr lang="en-US" altLang="zh-CN"/>
              <a:t>/11</a:t>
            </a:r>
            <a:endParaRPr lang="en-US" altLang="zh-CN" dirty="0"/>
          </a:p>
        </p:txBody>
      </p:sp>
      <p:pic>
        <p:nvPicPr>
          <p:cNvPr id="4" name="Picture 1" descr="C:\Documents and Settings\Administrator\Application Data\Tencent\Users\349466786\QQ\WinTemp\RichOle\_{W7YKODFH]1MAOUW15{$$P.jpg">
            <a:extLst>
              <a:ext uri="{FF2B5EF4-FFF2-40B4-BE49-F238E27FC236}">
                <a16:creationId xmlns:a16="http://schemas.microsoft.com/office/drawing/2014/main" id="{7853EB09-5FD6-9811-2575-51100B8A62B9}"/>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
        <p:nvSpPr>
          <p:cNvPr id="5" name="矩形 4">
            <a:extLst>
              <a:ext uri="{FF2B5EF4-FFF2-40B4-BE49-F238E27FC236}">
                <a16:creationId xmlns:a16="http://schemas.microsoft.com/office/drawing/2014/main" id="{A8F21BA9-8C56-1DA2-0E5F-6265BCA3713D}"/>
              </a:ext>
            </a:extLst>
          </p:cNvPr>
          <p:cNvSpPr/>
          <p:nvPr/>
        </p:nvSpPr>
        <p:spPr bwMode="auto">
          <a:xfrm>
            <a:off x="510109" y="894007"/>
            <a:ext cx="8101210" cy="5587837"/>
          </a:xfrm>
          <a:prstGeom prst="rect">
            <a:avLst/>
          </a:prstGeom>
          <a:solidFill>
            <a:schemeClr val="bg1">
              <a:lumMod val="95000"/>
              <a:alpha val="11000"/>
            </a:schemeClr>
          </a:solidFill>
          <a:ln w="3175" cap="flat" cmpd="sng" algn="ctr">
            <a:solidFill>
              <a:schemeClr val="bg1">
                <a:lumMod val="85000"/>
              </a:schemeClr>
            </a:solidFill>
            <a:prstDash val="solid"/>
            <a:round/>
            <a:headEnd type="none" w="med" len="med"/>
            <a:tailEnd type="none" w="med" len="med"/>
          </a:ln>
          <a:effectLst>
            <a:outerShdw blurRad="50800" dist="38100" dir="2700000" algn="tl" rotWithShape="0">
              <a:schemeClr val="bg1">
                <a:lumMod val="95000"/>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45897E54-64E9-D266-052A-5A5776B36337}"/>
              </a:ext>
            </a:extLst>
          </p:cNvPr>
          <p:cNvSpPr txBox="1"/>
          <p:nvPr/>
        </p:nvSpPr>
        <p:spPr>
          <a:xfrm>
            <a:off x="557957" y="997394"/>
            <a:ext cx="7611565" cy="5478423"/>
          </a:xfrm>
          <a:prstGeom prst="rect">
            <a:avLst/>
          </a:prstGeom>
          <a:noFill/>
        </p:spPr>
        <p:txBody>
          <a:bodyPr wrap="square" rtlCol="0">
            <a:spAutoFit/>
          </a:bodyPr>
          <a:lstStyle/>
          <a:p>
            <a:pPr algn="l"/>
            <a:r>
              <a:rPr lang="en-US" altLang="zh-CN" i="0" dirty="0">
                <a:solidFill>
                  <a:srgbClr val="2A2E8E"/>
                </a:solidFill>
                <a:effectLst/>
                <a:latin typeface="Abadi" panose="020B0604020202020204" pitchFamily="34" charset="0"/>
              </a:rPr>
              <a:t>1</a:t>
            </a:r>
            <a:r>
              <a:rPr lang="zh-CN" altLang="en-US" i="0" dirty="0">
                <a:solidFill>
                  <a:srgbClr val="2A2E8E"/>
                </a:solidFill>
                <a:effectLst/>
                <a:latin typeface="Abadi" panose="020B0604020202020204" pitchFamily="34" charset="0"/>
              </a:rPr>
              <a:t>、学会了如何使用两个重要的计算机视觉模型：</a:t>
            </a:r>
            <a:r>
              <a:rPr lang="en-US" altLang="zh-CN" i="0" dirty="0">
                <a:solidFill>
                  <a:srgbClr val="2A2E8E"/>
                </a:solidFill>
                <a:effectLst/>
                <a:latin typeface="Abadi" panose="020B0604020202020204" pitchFamily="34" charset="0"/>
              </a:rPr>
              <a:t>YOLOv5</a:t>
            </a:r>
            <a:r>
              <a:rPr lang="zh-CN" altLang="en-US" i="0" dirty="0">
                <a:solidFill>
                  <a:srgbClr val="2A2E8E"/>
                </a:solidFill>
                <a:effectLst/>
                <a:latin typeface="Abadi" panose="020B0604020202020204" pitchFamily="34" charset="0"/>
              </a:rPr>
              <a:t>和</a:t>
            </a:r>
            <a:r>
              <a:rPr lang="en-US" altLang="zh-CN" i="0" dirty="0">
                <a:solidFill>
                  <a:srgbClr val="2A2E8E"/>
                </a:solidFill>
                <a:effectLst/>
                <a:latin typeface="Abadi" panose="020B0604020202020204" pitchFamily="34" charset="0"/>
              </a:rPr>
              <a:t>DeepSort</a:t>
            </a:r>
            <a:r>
              <a:rPr lang="zh-CN" altLang="en-US" i="0" dirty="0">
                <a:solidFill>
                  <a:srgbClr val="2A2E8E"/>
                </a:solidFill>
                <a:effectLst/>
                <a:latin typeface="Abadi" panose="020B0604020202020204" pitchFamily="34" charset="0"/>
              </a:rPr>
              <a:t>。</a:t>
            </a:r>
            <a:endParaRPr lang="en-US" altLang="zh-CN" i="0" dirty="0">
              <a:solidFill>
                <a:srgbClr val="2A2E8E"/>
              </a:solidFill>
              <a:effectLst/>
              <a:latin typeface="Abadi" panose="020B0604020202020204" pitchFamily="34" charset="0"/>
            </a:endParaRPr>
          </a:p>
          <a:p>
            <a:pPr algn="l"/>
            <a:r>
              <a:rPr lang="en-US" altLang="zh-CN" sz="1600" b="0" i="0" dirty="0">
                <a:solidFill>
                  <a:srgbClr val="24292F"/>
                </a:solidFill>
                <a:effectLst/>
                <a:latin typeface="Abadi" panose="020B0604020202020204" pitchFamily="34" charset="0"/>
              </a:rPr>
              <a:t>YOLOv5</a:t>
            </a:r>
            <a:r>
              <a:rPr lang="zh-CN" altLang="en-US" sz="1600" b="0" i="0" dirty="0">
                <a:solidFill>
                  <a:srgbClr val="24292F"/>
                </a:solidFill>
                <a:effectLst/>
                <a:latin typeface="Abadi" panose="020B0604020202020204" pitchFamily="34" charset="0"/>
              </a:rPr>
              <a:t>是一个快速而准确的目标检测模型，它在实时性和准确性之间取得了很好的平衡。</a:t>
            </a:r>
            <a:r>
              <a:rPr lang="en-US" altLang="zh-CN" sz="1600" b="0" i="0" dirty="0">
                <a:solidFill>
                  <a:srgbClr val="24292F"/>
                </a:solidFill>
                <a:effectLst/>
                <a:latin typeface="Abadi" panose="020B0604020202020204" pitchFamily="34" charset="0"/>
              </a:rPr>
              <a:t>DeepSort</a:t>
            </a:r>
            <a:r>
              <a:rPr lang="zh-CN" altLang="en-US" sz="1600" b="0" i="0" dirty="0">
                <a:solidFill>
                  <a:srgbClr val="24292F"/>
                </a:solidFill>
                <a:effectLst/>
                <a:latin typeface="Abadi" panose="020B0604020202020204" pitchFamily="34" charset="0"/>
              </a:rPr>
              <a:t>则是一个多目标跟踪器，能够实现对检测到的人体进行可靠的追踪。通过深入研究和实践，掌握了这两个模型的原理、用法和配置方法。</a:t>
            </a:r>
            <a:endParaRPr lang="en-US" altLang="zh-CN" sz="1600" b="0" i="0" dirty="0">
              <a:solidFill>
                <a:srgbClr val="24292F"/>
              </a:solidFill>
              <a:effectLst/>
              <a:latin typeface="Abadi" panose="020B0604020202020204" pitchFamily="34" charset="0"/>
            </a:endParaRPr>
          </a:p>
          <a:p>
            <a:pPr algn="l"/>
            <a:endParaRPr lang="zh-CN" altLang="en-US" b="0" i="0" dirty="0">
              <a:solidFill>
                <a:srgbClr val="24292F"/>
              </a:solidFill>
              <a:effectLst/>
              <a:latin typeface="Abadi" panose="020B0604020202020204" pitchFamily="34" charset="0"/>
            </a:endParaRPr>
          </a:p>
          <a:p>
            <a:pPr algn="l"/>
            <a:r>
              <a:rPr lang="en-US" altLang="zh-CN" i="0" dirty="0">
                <a:solidFill>
                  <a:srgbClr val="2A2E8E"/>
                </a:solidFill>
                <a:effectLst/>
                <a:latin typeface="Abadi" panose="020B0604020202020204" pitchFamily="34" charset="0"/>
              </a:rPr>
              <a:t>2</a:t>
            </a:r>
            <a:r>
              <a:rPr lang="zh-CN" altLang="en-US" i="0" dirty="0">
                <a:solidFill>
                  <a:srgbClr val="2A2E8E"/>
                </a:solidFill>
                <a:effectLst/>
                <a:latin typeface="Abadi" panose="020B0604020202020204" pitchFamily="34" charset="0"/>
              </a:rPr>
              <a:t>、在团队合作中学会了有效的协作和沟通。</a:t>
            </a:r>
            <a:endParaRPr lang="en-US" altLang="zh-CN" i="0" dirty="0">
              <a:solidFill>
                <a:srgbClr val="2A2E8E"/>
              </a:solidFill>
              <a:effectLst/>
              <a:latin typeface="Abadi" panose="020B0604020202020204" pitchFamily="34" charset="0"/>
            </a:endParaRPr>
          </a:p>
          <a:p>
            <a:pPr algn="l"/>
            <a:r>
              <a:rPr lang="zh-CN" altLang="en-US" sz="1600" b="0" i="0" dirty="0">
                <a:solidFill>
                  <a:srgbClr val="24292F"/>
                </a:solidFill>
                <a:effectLst/>
                <a:latin typeface="Abadi" panose="020B0604020202020204" pitchFamily="34" charset="0"/>
              </a:rPr>
              <a:t>在整个项目中，我们通过明确分工、定期开会和互相交流，成功地将每个人的工作整合到一起。我们共同分享了所遇到的问题和解决方案，并及时解决了项目中的一些挑战。这种团队合作的经验对我来说非常宝贵，它不仅提高了我们的技术能力，也增强了我们的团队意识和合作能力。</a:t>
            </a:r>
            <a:endParaRPr lang="en-US" altLang="zh-CN" sz="1600" b="0" i="0" dirty="0">
              <a:solidFill>
                <a:srgbClr val="24292F"/>
              </a:solidFill>
              <a:effectLst/>
              <a:latin typeface="Abadi" panose="020B0604020202020204" pitchFamily="34" charset="0"/>
            </a:endParaRPr>
          </a:p>
          <a:p>
            <a:pPr algn="l"/>
            <a:endParaRPr lang="zh-CN" altLang="en-US" sz="1600" b="0" i="0" dirty="0">
              <a:solidFill>
                <a:srgbClr val="24292F"/>
              </a:solidFill>
              <a:effectLst/>
              <a:latin typeface="Abadi" panose="020B0604020202020204" pitchFamily="34" charset="0"/>
            </a:endParaRPr>
          </a:p>
          <a:p>
            <a:pPr algn="l"/>
            <a:r>
              <a:rPr lang="en-US" altLang="zh-CN" dirty="0">
                <a:solidFill>
                  <a:srgbClr val="2A2E8E"/>
                </a:solidFill>
                <a:latin typeface="Abadi" panose="020B0604020202020204" pitchFamily="34" charset="0"/>
              </a:rPr>
              <a:t>3</a:t>
            </a:r>
            <a:r>
              <a:rPr lang="zh-CN" altLang="en-US" dirty="0">
                <a:solidFill>
                  <a:srgbClr val="2A2E8E"/>
                </a:solidFill>
                <a:latin typeface="Abadi" panose="020B0604020202020204" pitchFamily="34" charset="0"/>
              </a:rPr>
              <a:t>、</a:t>
            </a:r>
            <a:r>
              <a:rPr lang="zh-CN" altLang="en-US" i="0" dirty="0">
                <a:solidFill>
                  <a:srgbClr val="2A2E8E"/>
                </a:solidFill>
                <a:effectLst/>
                <a:latin typeface="Abadi" panose="020B0604020202020204" pitchFamily="34" charset="0"/>
              </a:rPr>
              <a:t>了解到计算机视觉在人体识别与追踪领域的广泛应用。</a:t>
            </a:r>
            <a:endParaRPr lang="en-US" altLang="zh-CN" i="0" dirty="0">
              <a:solidFill>
                <a:srgbClr val="2A2E8E"/>
              </a:solidFill>
              <a:effectLst/>
              <a:latin typeface="Abadi" panose="020B0604020202020204" pitchFamily="34" charset="0"/>
            </a:endParaRPr>
          </a:p>
          <a:p>
            <a:pPr algn="l"/>
            <a:r>
              <a:rPr lang="zh-CN" altLang="en-US" sz="1600" b="0" i="0" dirty="0">
                <a:solidFill>
                  <a:srgbClr val="24292F"/>
                </a:solidFill>
                <a:effectLst/>
                <a:latin typeface="Abadi" panose="020B0604020202020204" pitchFamily="34" charset="0"/>
              </a:rPr>
              <a:t>这项技术可以在监控系统、智能交通、人员管理等方面发挥重要作用。项目使我们对计算机视觉和人工智能的应用有了更深入的了解，并激发了我们进一步研究和探索这个领域的兴趣。</a:t>
            </a:r>
            <a:endParaRPr lang="en-US" altLang="zh-CN" sz="1600" b="0" i="0" dirty="0">
              <a:solidFill>
                <a:srgbClr val="24292F"/>
              </a:solidFill>
              <a:effectLst/>
              <a:latin typeface="Abadi" panose="020B0604020202020204" pitchFamily="34" charset="0"/>
            </a:endParaRPr>
          </a:p>
          <a:p>
            <a:pPr algn="l"/>
            <a:endParaRPr lang="zh-CN" altLang="en-US" sz="1600" b="0" i="0" dirty="0">
              <a:solidFill>
                <a:srgbClr val="2A2E8E"/>
              </a:solidFill>
              <a:effectLst/>
              <a:latin typeface="Abadi" panose="020B0604020202020204" pitchFamily="34" charset="0"/>
            </a:endParaRPr>
          </a:p>
          <a:p>
            <a:pPr algn="l"/>
            <a:r>
              <a:rPr lang="en-US" altLang="zh-CN" b="0" dirty="0">
                <a:solidFill>
                  <a:srgbClr val="2A2E8E"/>
                </a:solidFill>
                <a:latin typeface="Abadi" panose="020B0604020202020204" pitchFamily="34" charset="0"/>
              </a:rPr>
              <a:t>4</a:t>
            </a:r>
            <a:r>
              <a:rPr lang="zh-CN" altLang="en-US" b="0" dirty="0">
                <a:solidFill>
                  <a:srgbClr val="2A2E8E"/>
                </a:solidFill>
                <a:latin typeface="Abadi" panose="020B0604020202020204" pitchFamily="34" charset="0"/>
              </a:rPr>
              <a:t>、</a:t>
            </a:r>
            <a:r>
              <a:rPr lang="zh-CN" altLang="en-US" i="0" dirty="0">
                <a:solidFill>
                  <a:srgbClr val="2A2E8E"/>
                </a:solidFill>
                <a:effectLst/>
                <a:latin typeface="Abadi" panose="020B0604020202020204" pitchFamily="34" charset="0"/>
              </a:rPr>
              <a:t>通过完成这个基于</a:t>
            </a:r>
            <a:r>
              <a:rPr lang="en-US" altLang="zh-CN" i="0" dirty="0">
                <a:solidFill>
                  <a:srgbClr val="2A2E8E"/>
                </a:solidFill>
                <a:effectLst/>
                <a:latin typeface="Abadi" panose="020B0604020202020204" pitchFamily="34" charset="0"/>
              </a:rPr>
              <a:t>YOLOv5</a:t>
            </a:r>
            <a:r>
              <a:rPr lang="zh-CN" altLang="en-US" i="0" dirty="0">
                <a:solidFill>
                  <a:srgbClr val="2A2E8E"/>
                </a:solidFill>
                <a:effectLst/>
                <a:latin typeface="Abadi" panose="020B0604020202020204" pitchFamily="34" charset="0"/>
              </a:rPr>
              <a:t>和</a:t>
            </a:r>
            <a:r>
              <a:rPr lang="en-US" altLang="zh-CN" i="0" dirty="0">
                <a:solidFill>
                  <a:srgbClr val="2A2E8E"/>
                </a:solidFill>
                <a:effectLst/>
                <a:latin typeface="Abadi" panose="020B0604020202020204" pitchFamily="34" charset="0"/>
              </a:rPr>
              <a:t>DeepSort</a:t>
            </a:r>
            <a:r>
              <a:rPr lang="zh-CN" altLang="en-US" i="0" dirty="0">
                <a:solidFill>
                  <a:srgbClr val="2A2E8E"/>
                </a:solidFill>
                <a:effectLst/>
                <a:latin typeface="Abadi" panose="020B0604020202020204" pitchFamily="34" charset="0"/>
              </a:rPr>
              <a:t>的人体识别与追踪项目，收获了知识、合作和个人成长。</a:t>
            </a:r>
            <a:endParaRPr lang="en-US" altLang="zh-CN" i="0" dirty="0">
              <a:solidFill>
                <a:srgbClr val="2A2E8E"/>
              </a:solidFill>
              <a:effectLst/>
              <a:latin typeface="Abadi" panose="020B0604020202020204" pitchFamily="34" charset="0"/>
            </a:endParaRPr>
          </a:p>
          <a:p>
            <a:pPr algn="l"/>
            <a:r>
              <a:rPr lang="zh-CN" altLang="en-US" sz="1600" b="0" i="0" dirty="0">
                <a:solidFill>
                  <a:srgbClr val="24292F"/>
                </a:solidFill>
                <a:effectLst/>
                <a:latin typeface="Abadi" panose="020B0604020202020204" pitchFamily="34" charset="0"/>
              </a:rPr>
              <a:t>我们相信这些经验将对未来学习和职业发展产生积极的影响。期待着继续在这个领域深入学习和探索，为实现更多有意义的应用而努力。</a:t>
            </a:r>
          </a:p>
          <a:p>
            <a:endParaRPr lang="zh-CN" altLang="en-US" dirty="0"/>
          </a:p>
        </p:txBody>
      </p:sp>
    </p:spTree>
    <p:extLst>
      <p:ext uri="{BB962C8B-B14F-4D97-AF65-F5344CB8AC3E}">
        <p14:creationId xmlns:p14="http://schemas.microsoft.com/office/powerpoint/2010/main" val="276319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BEC39ADF-562F-4EAA-88FE-BF1717BE2DAC}"/>
              </a:ext>
            </a:extLst>
          </p:cNvPr>
          <p:cNvSpPr/>
          <p:nvPr/>
        </p:nvSpPr>
        <p:spPr>
          <a:xfrm>
            <a:off x="3773482" y="980728"/>
            <a:ext cx="1422185" cy="576248"/>
          </a:xfrm>
          <a:prstGeom prst="rect">
            <a:avLst/>
          </a:prstGeom>
        </p:spPr>
        <p:txBody>
          <a:bodyPr wrap="none">
            <a:spAutoFit/>
          </a:bodyPr>
          <a:lstStyle/>
          <a:p>
            <a:pPr algn="ctr">
              <a:lnSpc>
                <a:spcPct val="150000"/>
              </a:lnSpc>
              <a:spcBef>
                <a:spcPts val="0"/>
              </a:spcBef>
            </a:pPr>
            <a:r>
              <a:rPr lang="zh-CN" altLang="en-US" sz="2400" dirty="0">
                <a:solidFill>
                  <a:srgbClr val="E7202A"/>
                </a:solidFill>
                <a:latin typeface="+mn-lt"/>
              </a:rPr>
              <a:t>参考资料</a:t>
            </a:r>
          </a:p>
        </p:txBody>
      </p:sp>
      <p:sp>
        <p:nvSpPr>
          <p:cNvPr id="7" name="灯片编号占位符 6">
            <a:extLst>
              <a:ext uri="{FF2B5EF4-FFF2-40B4-BE49-F238E27FC236}">
                <a16:creationId xmlns:a16="http://schemas.microsoft.com/office/drawing/2014/main" id="{BB33B5B0-F030-44C8-AD05-A55C6B84D707}"/>
              </a:ext>
            </a:extLst>
          </p:cNvPr>
          <p:cNvSpPr>
            <a:spLocks noGrp="1"/>
          </p:cNvSpPr>
          <p:nvPr>
            <p:ph type="sldNum" sz="quarter" idx="10"/>
          </p:nvPr>
        </p:nvSpPr>
        <p:spPr/>
        <p:txBody>
          <a:bodyPr/>
          <a:lstStyle/>
          <a:p>
            <a:pPr>
              <a:defRPr/>
            </a:pPr>
            <a:fld id="{44F00EBE-B9F2-4FC9-BC8E-63B9670B47B5}" type="slidenum">
              <a:rPr lang="zh-CN" altLang="en-US" smtClean="0"/>
              <a:pPr>
                <a:defRPr/>
              </a:pPr>
              <a:t>8</a:t>
            </a:fld>
            <a:r>
              <a:rPr lang="en-US" altLang="zh-CN"/>
              <a:t>/11</a:t>
            </a:r>
            <a:endParaRPr lang="en-US" altLang="zh-CN" dirty="0"/>
          </a:p>
        </p:txBody>
      </p:sp>
      <p:sp>
        <p:nvSpPr>
          <p:cNvPr id="2" name="矩形 1">
            <a:extLst>
              <a:ext uri="{FF2B5EF4-FFF2-40B4-BE49-F238E27FC236}">
                <a16:creationId xmlns:a16="http://schemas.microsoft.com/office/drawing/2014/main" id="{8DADD7AD-3463-42EF-80AE-D4ECB2CCDE39}"/>
              </a:ext>
            </a:extLst>
          </p:cNvPr>
          <p:cNvSpPr/>
          <p:nvPr/>
        </p:nvSpPr>
        <p:spPr>
          <a:xfrm>
            <a:off x="503238" y="1777752"/>
            <a:ext cx="8173218" cy="3172215"/>
          </a:xfrm>
          <a:prstGeom prst="rect">
            <a:avLst/>
          </a:prstGeom>
        </p:spPr>
        <p:txBody>
          <a:bodyPr wrap="square">
            <a:spAutoFit/>
          </a:bodyPr>
          <a:lstStyle/>
          <a:p>
            <a:pPr algn="just">
              <a:lnSpc>
                <a:spcPct val="120000"/>
              </a:lnSpc>
              <a:spcBef>
                <a:spcPts val="0"/>
              </a:spcBef>
            </a:pPr>
            <a:r>
              <a:rPr lang="zh-CN" altLang="en-US" sz="1400" b="0" dirty="0">
                <a:latin typeface="+mn-lt"/>
                <a:ea typeface="楷体" panose="02010609060101010101" pitchFamily="49" charset="-122"/>
              </a:rPr>
              <a:t>[1] </a:t>
            </a:r>
            <a:r>
              <a:rPr lang="en-US" altLang="zh-CN" sz="1400" b="0" dirty="0">
                <a:latin typeface="+mn-lt"/>
                <a:ea typeface="楷体" panose="02010609060101010101" pitchFamily="49" charset="-122"/>
              </a:rPr>
              <a:t>https://github.com/dyh/win10_yolov5_deepsort_counting</a:t>
            </a:r>
          </a:p>
          <a:p>
            <a:pPr algn="just">
              <a:lnSpc>
                <a:spcPct val="120000"/>
              </a:lnSpc>
              <a:spcBef>
                <a:spcPts val="0"/>
              </a:spcBef>
            </a:pPr>
            <a:r>
              <a:rPr lang="zh-CN" altLang="en-US" sz="1400" b="0" dirty="0">
                <a:latin typeface="+mn-lt"/>
                <a:ea typeface="楷体" panose="02010609060101010101" pitchFamily="49" charset="-122"/>
              </a:rPr>
              <a:t>[2] </a:t>
            </a:r>
            <a:r>
              <a:rPr lang="en-US" altLang="zh-CN" sz="1400" b="0" dirty="0">
                <a:latin typeface="+mn-lt"/>
                <a:ea typeface="楷体" panose="02010609060101010101" pitchFamily="49" charset="-122"/>
              </a:rPr>
              <a:t>https://github.com/MichistaLin/yolov5-deepsort-pedestraintracking</a:t>
            </a:r>
          </a:p>
          <a:p>
            <a:pPr algn="just">
              <a:lnSpc>
                <a:spcPct val="120000"/>
              </a:lnSpc>
              <a:spcBef>
                <a:spcPts val="0"/>
              </a:spcBef>
            </a:pPr>
            <a:r>
              <a:rPr lang="zh-CN" altLang="en-US" sz="1400" b="0" dirty="0">
                <a:latin typeface="+mn-lt"/>
                <a:ea typeface="楷体" panose="02010609060101010101" pitchFamily="49" charset="-122"/>
              </a:rPr>
              <a:t>[3]</a:t>
            </a:r>
            <a:r>
              <a:rPr lang="en-US" altLang="zh-CN" sz="1400" b="0" dirty="0">
                <a:latin typeface="+mn-lt"/>
                <a:ea typeface="楷体" panose="02010609060101010101" pitchFamily="49" charset="-122"/>
              </a:rPr>
              <a:t> https://blog.csdn.net/m0_57110410/article/details/126168009</a:t>
            </a:r>
          </a:p>
          <a:p>
            <a:pPr algn="just">
              <a:lnSpc>
                <a:spcPct val="120000"/>
              </a:lnSpc>
              <a:spcBef>
                <a:spcPts val="0"/>
              </a:spcBef>
            </a:pPr>
            <a:r>
              <a:rPr lang="zh-CN" altLang="en-US" sz="1400" b="0" dirty="0">
                <a:latin typeface="+mn-lt"/>
                <a:ea typeface="楷体" panose="02010609060101010101" pitchFamily="49" charset="-122"/>
              </a:rPr>
              <a:t>[4] </a:t>
            </a:r>
            <a:r>
              <a:rPr lang="en-US" altLang="zh-CN" sz="1400" b="0" dirty="0">
                <a:latin typeface="+mn-lt"/>
                <a:ea typeface="楷体" panose="02010609060101010101" pitchFamily="49" charset="-122"/>
              </a:rPr>
              <a:t>https://download.pytorch.org/whl/torch_stable.html</a:t>
            </a:r>
          </a:p>
          <a:p>
            <a:pPr algn="just">
              <a:lnSpc>
                <a:spcPct val="120000"/>
              </a:lnSpc>
              <a:spcBef>
                <a:spcPts val="0"/>
              </a:spcBef>
            </a:pPr>
            <a:r>
              <a:rPr lang="zh-CN" altLang="en-US" sz="1400" b="0" dirty="0">
                <a:latin typeface="+mn-lt"/>
                <a:ea typeface="楷体" panose="02010609060101010101" pitchFamily="49" charset="-122"/>
              </a:rPr>
              <a:t>[</a:t>
            </a:r>
            <a:r>
              <a:rPr lang="en-US" altLang="zh-CN" sz="1400" b="0" dirty="0">
                <a:latin typeface="+mn-lt"/>
                <a:ea typeface="楷体" panose="02010609060101010101" pitchFamily="49" charset="-122"/>
              </a:rPr>
              <a:t>5</a:t>
            </a:r>
            <a:r>
              <a:rPr lang="zh-CN" altLang="en-US" sz="1400" b="0" dirty="0">
                <a:latin typeface="+mn-lt"/>
                <a:ea typeface="楷体" panose="02010609060101010101" pitchFamily="49" charset="-122"/>
              </a:rPr>
              <a:t>] </a:t>
            </a:r>
            <a:r>
              <a:rPr lang="en-US" altLang="zh-CN" sz="1400" b="0" dirty="0">
                <a:latin typeface="+mn-lt"/>
                <a:ea typeface="楷体" panose="02010609060101010101" pitchFamily="49" charset="-122"/>
              </a:rPr>
              <a:t>https://juejin.cn/s/python%20typeerror%20'namespace'%20object%20is%20not%20subscriptable</a:t>
            </a:r>
          </a:p>
          <a:p>
            <a:pPr algn="just">
              <a:lnSpc>
                <a:spcPct val="120000"/>
              </a:lnSpc>
              <a:spcBef>
                <a:spcPts val="0"/>
              </a:spcBef>
            </a:pPr>
            <a:r>
              <a:rPr lang="zh-CN" altLang="en-US" sz="1400" b="0" dirty="0">
                <a:latin typeface="+mn-lt"/>
                <a:ea typeface="楷体" panose="02010609060101010101" pitchFamily="49" charset="-122"/>
              </a:rPr>
              <a:t>[</a:t>
            </a:r>
            <a:r>
              <a:rPr lang="en-US" altLang="zh-CN" sz="1400" b="0" dirty="0">
                <a:latin typeface="+mn-lt"/>
                <a:ea typeface="楷体" panose="02010609060101010101" pitchFamily="49" charset="-122"/>
              </a:rPr>
              <a:t>6</a:t>
            </a:r>
            <a:r>
              <a:rPr lang="zh-CN" altLang="en-US" sz="1400" b="0" dirty="0">
                <a:latin typeface="+mn-lt"/>
                <a:ea typeface="楷体" panose="02010609060101010101" pitchFamily="49" charset="-122"/>
              </a:rPr>
              <a:t>] 邱天衡</a:t>
            </a:r>
            <a:r>
              <a:rPr lang="en-US" altLang="zh-CN" sz="1400" b="0" dirty="0">
                <a:latin typeface="+mn-lt"/>
                <a:ea typeface="楷体" panose="02010609060101010101" pitchFamily="49" charset="-122"/>
              </a:rPr>
              <a:t>,</a:t>
            </a:r>
            <a:r>
              <a:rPr lang="zh-CN" altLang="en-US" sz="1400" b="0" dirty="0">
                <a:latin typeface="+mn-lt"/>
                <a:ea typeface="楷体" panose="02010609060101010101" pitchFamily="49" charset="-122"/>
              </a:rPr>
              <a:t>王玲</a:t>
            </a:r>
            <a:r>
              <a:rPr lang="en-US" altLang="zh-CN" sz="1400" b="0" dirty="0">
                <a:latin typeface="+mn-lt"/>
                <a:ea typeface="楷体" panose="02010609060101010101" pitchFamily="49" charset="-122"/>
              </a:rPr>
              <a:t>,</a:t>
            </a:r>
            <a:r>
              <a:rPr lang="zh-CN" altLang="en-US" sz="1400" b="0" dirty="0">
                <a:latin typeface="+mn-lt"/>
                <a:ea typeface="楷体" panose="02010609060101010101" pitchFamily="49" charset="-122"/>
              </a:rPr>
              <a:t>王鹏等</a:t>
            </a:r>
            <a:r>
              <a:rPr lang="en-US" altLang="zh-CN" sz="1400" b="0" dirty="0">
                <a:latin typeface="+mn-lt"/>
                <a:ea typeface="楷体" panose="02010609060101010101" pitchFamily="49" charset="-122"/>
              </a:rPr>
              <a:t>.</a:t>
            </a:r>
            <a:r>
              <a:rPr lang="zh-CN" altLang="en-US" sz="1400" b="0" dirty="0">
                <a:latin typeface="+mn-lt"/>
                <a:ea typeface="楷体" panose="02010609060101010101" pitchFamily="49" charset="-122"/>
              </a:rPr>
              <a:t>基于改进</a:t>
            </a:r>
            <a:r>
              <a:rPr lang="en-US" altLang="zh-CN" sz="1400" b="0" dirty="0">
                <a:latin typeface="+mn-lt"/>
                <a:ea typeface="楷体" panose="02010609060101010101" pitchFamily="49" charset="-122"/>
              </a:rPr>
              <a:t>YOLOv5</a:t>
            </a:r>
            <a:r>
              <a:rPr lang="zh-CN" altLang="en-US" sz="1400" b="0" dirty="0">
                <a:latin typeface="+mn-lt"/>
                <a:ea typeface="楷体" panose="02010609060101010101" pitchFamily="49" charset="-122"/>
              </a:rPr>
              <a:t>的目标检测算法研究</a:t>
            </a:r>
            <a:r>
              <a:rPr lang="en-US" altLang="zh-CN" sz="1400" b="0" dirty="0">
                <a:latin typeface="+mn-lt"/>
                <a:ea typeface="楷体" panose="02010609060101010101" pitchFamily="49" charset="-122"/>
              </a:rPr>
              <a:t>[J].</a:t>
            </a:r>
            <a:r>
              <a:rPr lang="zh-CN" altLang="en-US" sz="1400" b="0" dirty="0">
                <a:latin typeface="+mn-lt"/>
                <a:ea typeface="楷体" panose="02010609060101010101" pitchFamily="49" charset="-122"/>
              </a:rPr>
              <a:t>计算机工程与应用</a:t>
            </a:r>
            <a:r>
              <a:rPr lang="en-US" altLang="zh-CN" sz="1400" b="0" dirty="0">
                <a:latin typeface="+mn-lt"/>
                <a:ea typeface="楷体" panose="02010609060101010101" pitchFamily="49" charset="-122"/>
              </a:rPr>
              <a:t>,2022,58(13):63-73.</a:t>
            </a:r>
          </a:p>
          <a:p>
            <a:pPr algn="just">
              <a:lnSpc>
                <a:spcPct val="120000"/>
              </a:lnSpc>
              <a:spcBef>
                <a:spcPts val="0"/>
              </a:spcBef>
            </a:pPr>
            <a:r>
              <a:rPr lang="zh-CN" altLang="en-US" sz="1400" b="0" dirty="0">
                <a:latin typeface="+mn-lt"/>
                <a:ea typeface="楷体" panose="02010609060101010101" pitchFamily="49" charset="-122"/>
              </a:rPr>
              <a:t>[</a:t>
            </a:r>
            <a:r>
              <a:rPr lang="en-US" altLang="zh-CN" sz="1400" b="0" dirty="0">
                <a:latin typeface="+mn-lt"/>
                <a:ea typeface="楷体" panose="02010609060101010101" pitchFamily="49" charset="-122"/>
              </a:rPr>
              <a:t>7</a:t>
            </a:r>
            <a:r>
              <a:rPr lang="zh-CN" altLang="en-US" sz="1400" b="0" dirty="0">
                <a:latin typeface="+mn-lt"/>
                <a:ea typeface="楷体" panose="02010609060101010101" pitchFamily="49" charset="-122"/>
              </a:rPr>
              <a:t>] 王嘉琳</a:t>
            </a:r>
            <a:r>
              <a:rPr lang="en-US" altLang="zh-CN" sz="1400" b="0" dirty="0">
                <a:latin typeface="+mn-lt"/>
                <a:ea typeface="楷体" panose="02010609060101010101" pitchFamily="49" charset="-122"/>
              </a:rPr>
              <a:t>. </a:t>
            </a:r>
            <a:r>
              <a:rPr lang="zh-CN" altLang="en-US" sz="1400" b="0" dirty="0">
                <a:latin typeface="+mn-lt"/>
                <a:ea typeface="楷体" panose="02010609060101010101" pitchFamily="49" charset="-122"/>
              </a:rPr>
              <a:t>基于</a:t>
            </a:r>
            <a:r>
              <a:rPr lang="en-US" altLang="zh-CN" sz="1400" b="0" dirty="0">
                <a:latin typeface="+mn-lt"/>
                <a:ea typeface="楷体" panose="02010609060101010101" pitchFamily="49" charset="-122"/>
              </a:rPr>
              <a:t>YOLOv5</a:t>
            </a:r>
            <a:r>
              <a:rPr lang="zh-CN" altLang="en-US" sz="1400" b="0" dirty="0">
                <a:latin typeface="+mn-lt"/>
                <a:ea typeface="楷体" panose="02010609060101010101" pitchFamily="49" charset="-122"/>
              </a:rPr>
              <a:t>和</a:t>
            </a:r>
            <a:r>
              <a:rPr lang="en-US" altLang="zh-CN" sz="1400" b="0" dirty="0">
                <a:latin typeface="+mn-lt"/>
                <a:ea typeface="楷体" panose="02010609060101010101" pitchFamily="49" charset="-122"/>
              </a:rPr>
              <a:t>DeepSORT</a:t>
            </a:r>
            <a:r>
              <a:rPr lang="zh-CN" altLang="en-US" sz="1400" b="0" dirty="0">
                <a:latin typeface="+mn-lt"/>
                <a:ea typeface="楷体" panose="02010609060101010101" pitchFamily="49" charset="-122"/>
              </a:rPr>
              <a:t>的多目标跟踪算法研究与应用</a:t>
            </a:r>
            <a:r>
              <a:rPr lang="en-US" altLang="zh-CN" sz="1400" b="0" dirty="0">
                <a:latin typeface="+mn-lt"/>
                <a:ea typeface="楷体" panose="02010609060101010101" pitchFamily="49" charset="-122"/>
              </a:rPr>
              <a:t>[D].</a:t>
            </a:r>
            <a:r>
              <a:rPr lang="zh-CN" altLang="en-US" sz="1400" b="0" dirty="0">
                <a:latin typeface="+mn-lt"/>
                <a:ea typeface="楷体" panose="02010609060101010101" pitchFamily="49" charset="-122"/>
              </a:rPr>
              <a:t>山东大学</a:t>
            </a:r>
            <a:r>
              <a:rPr lang="en-US" altLang="zh-CN" sz="1400" b="0" dirty="0">
                <a:latin typeface="+mn-lt"/>
                <a:ea typeface="楷体" panose="02010609060101010101" pitchFamily="49" charset="-122"/>
              </a:rPr>
              <a:t>,2021.</a:t>
            </a:r>
          </a:p>
          <a:p>
            <a:pPr algn="just">
              <a:lnSpc>
                <a:spcPct val="120000"/>
              </a:lnSpc>
              <a:spcBef>
                <a:spcPts val="0"/>
              </a:spcBef>
            </a:pPr>
            <a:r>
              <a:rPr lang="zh-CN" altLang="en-US" sz="1400" b="0" dirty="0">
                <a:latin typeface="+mn-lt"/>
                <a:ea typeface="楷体" panose="02010609060101010101" pitchFamily="49" charset="-122"/>
              </a:rPr>
              <a:t>[</a:t>
            </a:r>
            <a:r>
              <a:rPr lang="en-US" altLang="zh-CN" sz="1400" b="0" dirty="0">
                <a:latin typeface="+mn-lt"/>
                <a:ea typeface="楷体" panose="02010609060101010101" pitchFamily="49" charset="-122"/>
              </a:rPr>
              <a:t>8</a:t>
            </a:r>
            <a:r>
              <a:rPr lang="zh-CN" altLang="en-US" sz="1400" b="0" dirty="0">
                <a:latin typeface="+mn-lt"/>
                <a:ea typeface="楷体" panose="02010609060101010101" pitchFamily="49" charset="-122"/>
              </a:rPr>
              <a:t>]</a:t>
            </a:r>
            <a:r>
              <a:rPr lang="en-US" altLang="zh-CN" sz="1400" b="0" dirty="0">
                <a:latin typeface="+mn-lt"/>
                <a:ea typeface="楷体" panose="02010609060101010101" pitchFamily="49" charset="-122"/>
              </a:rPr>
              <a:t>Niu H,Hu X,Li H. Improved YOLOv5 network-based object detection for anti-intrusion of gantry crane[C]//International Association of Applied Science and Engineering.Proceedings of 2021 2nd International Conference on Control, Robotics and Intelligent System.ACM,2021:155-160.DOI:10.26914/c.cnkihy.2021.029078.</a:t>
            </a:r>
          </a:p>
          <a:p>
            <a:pPr algn="just">
              <a:lnSpc>
                <a:spcPct val="120000"/>
              </a:lnSpc>
              <a:spcBef>
                <a:spcPts val="0"/>
              </a:spcBef>
            </a:pPr>
            <a:endParaRPr lang="en-US" altLang="zh-CN" sz="1400" b="0" dirty="0">
              <a:latin typeface="+mn-lt"/>
              <a:ea typeface="楷体" panose="02010609060101010101" pitchFamily="49" charset="-122"/>
            </a:endParaRPr>
          </a:p>
        </p:txBody>
      </p:sp>
      <p:pic>
        <p:nvPicPr>
          <p:cNvPr id="3" name="Picture 1" descr="C:\Documents and Settings\Administrator\Application Data\Tencent\Users\349466786\QQ\WinTemp\RichOle\_{W7YKODFH]1MAOUW15{$$P.jpg">
            <a:extLst>
              <a:ext uri="{FF2B5EF4-FFF2-40B4-BE49-F238E27FC236}">
                <a16:creationId xmlns:a16="http://schemas.microsoft.com/office/drawing/2014/main" id="{FE70F6AE-D803-C422-EF7B-810F4E74C25A}"/>
              </a:ext>
            </a:extLst>
          </p:cNvPr>
          <p:cNvPicPr>
            <a:picLocks noChangeAspect="1" noChangeArrowheads="1"/>
          </p:cNvPicPr>
          <p:nvPr/>
        </p:nvPicPr>
        <p:blipFill>
          <a:blip r:embed="rId3" cstate="print"/>
          <a:srcRect l="20950" t="17923" r="43700" b="27345"/>
          <a:stretch>
            <a:fillRect/>
          </a:stretch>
        </p:blipFill>
        <p:spPr bwMode="auto">
          <a:xfrm>
            <a:off x="5508104" y="116451"/>
            <a:ext cx="3512961" cy="627534"/>
          </a:xfrm>
          <a:prstGeom prst="rect">
            <a:avLst/>
          </a:prstGeom>
          <a:noFill/>
          <a:ln w="9525">
            <a:noFill/>
            <a:miter lim="800000"/>
            <a:headEnd/>
            <a:tailEnd/>
          </a:ln>
        </p:spPr>
      </p:pic>
    </p:spTree>
    <p:extLst>
      <p:ext uri="{BB962C8B-B14F-4D97-AF65-F5344CB8AC3E}">
        <p14:creationId xmlns:p14="http://schemas.microsoft.com/office/powerpoint/2010/main" val="2423089630"/>
      </p:ext>
    </p:extLst>
  </p:cSld>
  <p:clrMapOvr>
    <a:masterClrMapping/>
  </p:clrMapOvr>
</p:sld>
</file>

<file path=ppt/theme/theme1.xml><?xml version="1.0" encoding="utf-8"?>
<a:theme xmlns:a="http://schemas.openxmlformats.org/drawingml/2006/main" name="J-TEXT">
  <a:themeElements>
    <a:clrScheme name="J-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TEXT">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J-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TEX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TEX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TEX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TEX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TEX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TEX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TEX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TEX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TEX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TEX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TEX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J-TEXT">
  <a:themeElements>
    <a:clrScheme name="J-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TEXT">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J-TEX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TEX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TEX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TEX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TEX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TEX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TEX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TEX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TEX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TEX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TEX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TEX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4439</TotalTime>
  <Pages>0</Pages>
  <Words>1128</Words>
  <Characters>0</Characters>
  <Application>Microsoft Office PowerPoint</Application>
  <DocSecurity>0</DocSecurity>
  <PresentationFormat>全屏显示(4:3)</PresentationFormat>
  <Lines>0</Lines>
  <Paragraphs>113</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黑体</vt:lpstr>
      <vt:lpstr>Century Gothic</vt:lpstr>
      <vt:lpstr>Arial</vt:lpstr>
      <vt:lpstr>Times New Roman</vt:lpstr>
      <vt:lpstr>Wingdings</vt:lpstr>
      <vt:lpstr>Abadi</vt:lpstr>
      <vt:lpstr>微软雅黑</vt:lpstr>
      <vt:lpstr>楷体</vt:lpstr>
      <vt:lpstr>J-TEXT</vt:lpstr>
      <vt:lpstr>1_J-TEXT</vt:lpstr>
      <vt:lpstr>招商证券人工智能软件工程训练营—— 基于YOLO和DeepSort的人体识别与跟踪</vt:lpstr>
      <vt:lpstr>1 项目简介</vt:lpstr>
      <vt:lpstr>2 项目意义</vt:lpstr>
      <vt:lpstr>3 项目分工</vt:lpstr>
      <vt:lpstr>4 项目设计</vt:lpstr>
      <vt:lpstr>5 项目难点</vt:lpstr>
      <vt:lpstr>6 项目演示</vt:lpstr>
      <vt:lpstr>7 总结与收获</vt:lpstr>
      <vt:lpstr>PowerPoint 演示文稿</vt:lpstr>
      <vt:lpstr>招商证券人工智能软件工程训练营—— 基于YOLO和DeepSort的人体识别与跟踪</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马潇</dc:creator>
  <cp:keywords/>
  <dc:description/>
  <cp:lastModifiedBy>张 一行</cp:lastModifiedBy>
  <cp:revision>1194</cp:revision>
  <cp:lastPrinted>1899-12-30T00:00:00Z</cp:lastPrinted>
  <dcterms:created xsi:type="dcterms:W3CDTF">2012-05-31T16:56:29Z</dcterms:created>
  <dcterms:modified xsi:type="dcterms:W3CDTF">2023-08-25T14:22:19Z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