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706" autoAdjust="0"/>
    <p:restoredTop sz="94660"/>
  </p:normalViewPr>
  <p:slideViewPr>
    <p:cSldViewPr>
      <p:cViewPr varScale="1">
        <p:scale>
          <a:sx n="68" d="100"/>
          <a:sy n="68" d="100"/>
        </p:scale>
        <p:origin x="-148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568AD1-6650-4CD7-AFAA-6C2F992FEE3B}" type="datetimeFigureOut">
              <a:rPr lang="en-US" smtClean="0"/>
              <a:pPr/>
              <a:t>3/26/2018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F45FDE-EA79-4B16-8BEE-734E2FAF0EF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each of our assets we have a field in the Drop class so we can later refer to it. The first two lines in the create() method load the images for the raindrop and the bucket. A Texture represents a loaded image that is stored in video ram. One can usually not draw to a Texture. A Texture is loaded by passing a </a:t>
            </a:r>
            <a:r>
              <a:rPr lang="en-US" dirty="0" err="1" smtClean="0"/>
              <a:t>FileHandle</a:t>
            </a:r>
            <a:r>
              <a:rPr lang="en-US" dirty="0" smtClean="0"/>
              <a:t> to an asset file to its constructor. Such </a:t>
            </a:r>
            <a:r>
              <a:rPr lang="en-US" dirty="0" err="1" smtClean="0"/>
              <a:t>FileHandle</a:t>
            </a:r>
            <a:r>
              <a:rPr lang="en-US" dirty="0" smtClean="0"/>
              <a:t> instances are obtained through one of the methods provided by </a:t>
            </a:r>
            <a:r>
              <a:rPr lang="en-US" dirty="0" err="1" smtClean="0"/>
              <a:t>Gdx.files</a:t>
            </a:r>
            <a:r>
              <a:rPr lang="en-US" dirty="0" smtClean="0"/>
              <a:t>. There are different types of files, we use the "internal" file type here to refer to our assets. Internal files are located in the assets directory of the Android project. As seen before, the desktop and HTML5 projects reference the same directory.</a:t>
            </a:r>
          </a:p>
          <a:p>
            <a:r>
              <a:rPr lang="en-US" dirty="0" smtClean="0"/>
              <a:t>Next we load the sound effect and the background music. </a:t>
            </a:r>
            <a:r>
              <a:rPr lang="en-US" dirty="0" err="1" smtClean="0"/>
              <a:t>Libgdx</a:t>
            </a:r>
            <a:r>
              <a:rPr lang="en-US" dirty="0" smtClean="0"/>
              <a:t> differentiates between sound effects, which are stored in memory, and music, which is streamed from wherever it is stored. Music is usually too big to be kept in memory completely, hence the differentiation. As a rule of thumb, you should use a Sound instance if your sample is shorter than 10 seconds, and a Music instance for longer audio pieces.</a:t>
            </a:r>
          </a:p>
          <a:p>
            <a:r>
              <a:rPr lang="en-US" dirty="0" smtClean="0"/>
              <a:t>Loading of a Sound or Music instance is done via </a:t>
            </a:r>
            <a:r>
              <a:rPr lang="en-US" dirty="0" err="1" smtClean="0"/>
              <a:t>Gdx.audio.newSound</a:t>
            </a:r>
            <a:r>
              <a:rPr lang="en-US" dirty="0" smtClean="0"/>
              <a:t>() and </a:t>
            </a:r>
            <a:r>
              <a:rPr lang="en-US" dirty="0" err="1" smtClean="0"/>
              <a:t>Gdx.audio.newMusic</a:t>
            </a:r>
            <a:r>
              <a:rPr lang="en-US" dirty="0" smtClean="0"/>
              <a:t>(). Both of these methods take a </a:t>
            </a:r>
            <a:r>
              <a:rPr lang="en-US" dirty="0" err="1" smtClean="0"/>
              <a:t>FileHandle</a:t>
            </a:r>
            <a:r>
              <a:rPr lang="en-US" dirty="0" smtClean="0"/>
              <a:t>, just like the Texture constructor.</a:t>
            </a:r>
          </a:p>
          <a:p>
            <a:r>
              <a:rPr lang="en-US" dirty="0" smtClean="0"/>
              <a:t>At the end of the create() method we also tell the Music instance to loop and start playback immediately. If you run the application you'll see a nice pink background and hear the rain fall.</a:t>
            </a:r>
          </a:p>
          <a:p>
            <a:endParaRPr lang="en-US" dirty="0"/>
          </a:p>
        </p:txBody>
      </p:sp>
      <p:sp>
        <p:nvSpPr>
          <p:cNvPr id="4" name="Slide Number Placeholder 3"/>
          <p:cNvSpPr>
            <a:spLocks noGrp="1"/>
          </p:cNvSpPr>
          <p:nvPr>
            <p:ph type="sldNum" sz="quarter" idx="10"/>
          </p:nvPr>
        </p:nvSpPr>
        <p:spPr/>
        <p:txBody>
          <a:bodyPr/>
          <a:lstStyle/>
          <a:p>
            <a:fld id="{7BF45FDE-EA79-4B16-8BEE-734E2FAF0EFF}"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96D830B-2A0E-48A6-BB9C-3695C480392D}" type="datetimeFigureOut">
              <a:rPr lang="en-US" smtClean="0"/>
              <a:pPr/>
              <a:t>3/26/2018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2F2280D8-165F-4B3D-B059-AAFDE63FA05A}"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6D830B-2A0E-48A6-BB9C-3695C480392D}" type="datetimeFigureOut">
              <a:rPr lang="en-US" smtClean="0"/>
              <a:pPr/>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280D8-165F-4B3D-B059-AAFDE63FA05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6D830B-2A0E-48A6-BB9C-3695C480392D}" type="datetimeFigureOut">
              <a:rPr lang="en-US" smtClean="0"/>
              <a:pPr/>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280D8-165F-4B3D-B059-AAFDE63FA05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6D830B-2A0E-48A6-BB9C-3695C480392D}" type="datetimeFigureOut">
              <a:rPr lang="en-US" smtClean="0"/>
              <a:pPr/>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280D8-165F-4B3D-B059-AAFDE63FA05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96D830B-2A0E-48A6-BB9C-3695C480392D}" type="datetimeFigureOut">
              <a:rPr lang="en-US" smtClean="0"/>
              <a:pPr/>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2F2280D8-165F-4B3D-B059-AAFDE63FA05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96D830B-2A0E-48A6-BB9C-3695C480392D}" type="datetimeFigureOut">
              <a:rPr lang="en-US" smtClean="0"/>
              <a:pPr/>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280D8-165F-4B3D-B059-AAFDE63FA05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96D830B-2A0E-48A6-BB9C-3695C480392D}" type="datetimeFigureOut">
              <a:rPr lang="en-US" smtClean="0"/>
              <a:pPr/>
              <a:t>3/26/2018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2280D8-165F-4B3D-B059-AAFDE63FA05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96D830B-2A0E-48A6-BB9C-3695C480392D}" type="datetimeFigureOut">
              <a:rPr lang="en-US" smtClean="0"/>
              <a:pPr/>
              <a:t>3/26/2018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2280D8-165F-4B3D-B059-AAFDE63FA05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6D830B-2A0E-48A6-BB9C-3695C480392D}" type="datetimeFigureOut">
              <a:rPr lang="en-US" smtClean="0"/>
              <a:pPr/>
              <a:t>3/26/2018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2280D8-165F-4B3D-B059-AAFDE63FA05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96D830B-2A0E-48A6-BB9C-3695C480392D}" type="datetimeFigureOut">
              <a:rPr lang="en-US" smtClean="0"/>
              <a:pPr/>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280D8-165F-4B3D-B059-AAFDE63FA05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96D830B-2A0E-48A6-BB9C-3695C480392D}" type="datetimeFigureOut">
              <a:rPr lang="en-US" smtClean="0"/>
              <a:pPr/>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280D8-165F-4B3D-B059-AAFDE63FA05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96D830B-2A0E-48A6-BB9C-3695C480392D}" type="datetimeFigureOut">
              <a:rPr lang="en-US" smtClean="0"/>
              <a:pPr/>
              <a:t>3/26/2018</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2F2280D8-165F-4B3D-B059-AAFDE63FA05A}"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freesound.org/people/acclivity/sounds/28283/" TargetMode="External"/><Relationship Id="rId2" Type="http://schemas.openxmlformats.org/officeDocument/2006/relationships/hyperlink" Target="http://www.freesound.org/people/junggle/sounds/30341/" TargetMode="External"/><Relationship Id="rId1" Type="http://schemas.openxmlformats.org/officeDocument/2006/relationships/slideLayout" Target="../slideLayouts/slideLayout2.xml"/><Relationship Id="rId5" Type="http://schemas.openxmlformats.org/officeDocument/2006/relationships/hyperlink" Target="https://www.box.com/s/605bvdlwuqubtutbyf4x" TargetMode="External"/><Relationship Id="rId4" Type="http://schemas.openxmlformats.org/officeDocument/2006/relationships/hyperlink" Target="https://www.box.com/s/peqrdkwjl6guhpm48ni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libgdx.badlogicgames.com/documentation/gettingstarted/Creating%20Projects.html" TargetMode="External"/><Relationship Id="rId2" Type="http://schemas.openxmlformats.org/officeDocument/2006/relationships/hyperlink" Target="https://bitly.com/1i3C7i3"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Catch the drop</a:t>
            </a:r>
            <a:endParaRPr lang="en-US" dirty="0"/>
          </a:p>
        </p:txBody>
      </p:sp>
      <p:sp>
        <p:nvSpPr>
          <p:cNvPr id="3" name="Subtitle 2"/>
          <p:cNvSpPr>
            <a:spLocks noGrp="1"/>
          </p:cNvSpPr>
          <p:nvPr>
            <p:ph type="subTitle" idx="1"/>
          </p:nvPr>
        </p:nvSpPr>
        <p:spPr/>
        <p:txBody>
          <a:bodyPr/>
          <a:lstStyle/>
          <a:p>
            <a:r>
              <a:rPr lang="en-US" dirty="0" smtClean="0"/>
              <a:t>Endless game which will rejuvenate you at times of stress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r>
              <a:rPr lang="en-US" dirty="0" smtClean="0"/>
              <a:t>In the androidmanifest.xml file , change the screen orientation to LANDSCAPE .</a:t>
            </a:r>
          </a:p>
          <a:p>
            <a:endParaRPr lang="en-US" dirty="0" smtClean="0"/>
          </a:p>
          <a:p>
            <a:r>
              <a:rPr lang="en-US" dirty="0" smtClean="0"/>
              <a:t>&lt;</a:t>
            </a:r>
            <a:r>
              <a:rPr lang="en-US" b="1" dirty="0" smtClean="0"/>
              <a:t>activity</a:t>
            </a:r>
            <a:br>
              <a:rPr lang="en-US" b="1" dirty="0" smtClean="0"/>
            </a:br>
            <a:r>
              <a:rPr lang="en-US" b="1" dirty="0" smtClean="0"/>
              <a:t>    </a:t>
            </a:r>
            <a:r>
              <a:rPr lang="en-US" b="1" dirty="0" err="1" smtClean="0"/>
              <a:t>android:name</a:t>
            </a:r>
            <a:r>
              <a:rPr lang="en-US" b="1" dirty="0" smtClean="0"/>
              <a:t>="</a:t>
            </a:r>
            <a:r>
              <a:rPr lang="en-US" b="1" dirty="0" err="1" smtClean="0"/>
              <a:t>com.badlogic.drop.AndroidLauncher</a:t>
            </a:r>
            <a:r>
              <a:rPr lang="en-US" b="1" dirty="0" smtClean="0"/>
              <a:t>"</a:t>
            </a:r>
            <a:br>
              <a:rPr lang="en-US" b="1" dirty="0" smtClean="0"/>
            </a:br>
            <a:r>
              <a:rPr lang="en-US" b="1" dirty="0" smtClean="0"/>
              <a:t>    </a:t>
            </a:r>
            <a:r>
              <a:rPr lang="en-US" b="1" dirty="0" err="1" smtClean="0"/>
              <a:t>android:label</a:t>
            </a:r>
            <a:r>
              <a:rPr lang="en-US" b="1" dirty="0" smtClean="0"/>
              <a:t>="@string/</a:t>
            </a:r>
            <a:r>
              <a:rPr lang="en-US" b="1" dirty="0" err="1" smtClean="0"/>
              <a:t>app_name</a:t>
            </a:r>
            <a:r>
              <a:rPr lang="en-US" b="1" dirty="0" smtClean="0"/>
              <a:t>"</a:t>
            </a:r>
            <a:br>
              <a:rPr lang="en-US" b="1" dirty="0" smtClean="0"/>
            </a:br>
            <a:r>
              <a:rPr lang="en-US" b="1" dirty="0" smtClean="0"/>
              <a:t>    </a:t>
            </a:r>
            <a:r>
              <a:rPr lang="en-US" b="1" dirty="0" err="1" smtClean="0"/>
              <a:t>android:screenOrientation</a:t>
            </a:r>
            <a:r>
              <a:rPr lang="en-US" b="1" dirty="0" smtClean="0"/>
              <a:t>="landscape"</a:t>
            </a:r>
            <a:br>
              <a:rPr lang="en-US" b="1" dirty="0" smtClean="0"/>
            </a:br>
            <a:r>
              <a:rPr lang="en-US" b="1" dirty="0" smtClean="0"/>
              <a:t>    </a:t>
            </a:r>
            <a:r>
              <a:rPr lang="en-US" b="1" dirty="0" err="1" smtClean="0"/>
              <a:t>android:configChanges</a:t>
            </a:r>
            <a:r>
              <a:rPr lang="en-US" b="1" dirty="0" smtClean="0"/>
              <a:t>="</a:t>
            </a:r>
            <a:r>
              <a:rPr lang="en-US" b="1" dirty="0" err="1" smtClean="0"/>
              <a:t>keyboard|keyboardHidden|orientation|screenSize</a:t>
            </a:r>
            <a:r>
              <a:rPr lang="en-US" b="1" dirty="0" smtClean="0"/>
              <a:t>"</a:t>
            </a:r>
            <a:r>
              <a:rPr lang="en-US" dirty="0" smtClean="0"/>
              <a:t>&gt;</a:t>
            </a:r>
            <a:br>
              <a:rPr lang="en-US" dirty="0" smtClean="0"/>
            </a:br>
            <a:r>
              <a:rPr lang="en-US" dirty="0" smtClean="0"/>
              <a:t>    &lt;</a:t>
            </a:r>
            <a:r>
              <a:rPr lang="en-US" b="1" dirty="0" smtClean="0"/>
              <a:t>intent-filter</a:t>
            </a:r>
            <a:r>
              <a:rPr lang="en-US" dirty="0" smtClean="0"/>
              <a:t>&gt;</a:t>
            </a:r>
            <a:br>
              <a:rPr lang="en-US" dirty="0" smtClean="0"/>
            </a:br>
            <a:r>
              <a:rPr lang="en-US" dirty="0" smtClean="0"/>
              <a:t>        &lt;</a:t>
            </a:r>
            <a:r>
              <a:rPr lang="en-US" b="1" dirty="0" smtClean="0"/>
              <a:t>action </a:t>
            </a:r>
            <a:r>
              <a:rPr lang="en-US" b="1" dirty="0" err="1" smtClean="0"/>
              <a:t>android:name</a:t>
            </a:r>
            <a:r>
              <a:rPr lang="en-US" b="1" dirty="0" smtClean="0"/>
              <a:t>="</a:t>
            </a:r>
            <a:r>
              <a:rPr lang="en-US" b="1" dirty="0" err="1" smtClean="0"/>
              <a:t>android.intent.action.MAIN</a:t>
            </a:r>
            <a:r>
              <a:rPr lang="en-US" b="1" dirty="0" smtClean="0"/>
              <a:t>" </a:t>
            </a:r>
            <a:r>
              <a:rPr lang="en-US" dirty="0" smtClean="0"/>
              <a:t>/&gt;</a:t>
            </a:r>
            <a:br>
              <a:rPr lang="en-US" dirty="0" smtClean="0"/>
            </a:br>
            <a:r>
              <a:rPr lang="en-US" dirty="0" smtClean="0"/>
              <a:t>        &lt;</a:t>
            </a:r>
            <a:r>
              <a:rPr lang="en-US" b="1" dirty="0" smtClean="0"/>
              <a:t>category </a:t>
            </a:r>
            <a:r>
              <a:rPr lang="en-US" b="1" dirty="0" err="1" smtClean="0"/>
              <a:t>android:name</a:t>
            </a:r>
            <a:r>
              <a:rPr lang="en-US" b="1" dirty="0" smtClean="0"/>
              <a:t>="</a:t>
            </a:r>
            <a:r>
              <a:rPr lang="en-US" b="1" dirty="0" err="1" smtClean="0"/>
              <a:t>android.intent.category.LAUNCHER</a:t>
            </a:r>
            <a:r>
              <a:rPr lang="en-US" b="1" dirty="0" smtClean="0"/>
              <a:t>" </a:t>
            </a:r>
            <a:r>
              <a:rPr lang="en-US" dirty="0" smtClean="0"/>
              <a:t>/&gt;</a:t>
            </a:r>
            <a:br>
              <a:rPr lang="en-US" dirty="0" smtClean="0"/>
            </a:br>
            <a:r>
              <a:rPr lang="en-US" dirty="0" smtClean="0"/>
              <a:t>    &lt;/</a:t>
            </a:r>
            <a:r>
              <a:rPr lang="en-US" b="1" dirty="0" smtClean="0"/>
              <a:t>intent-filter</a:t>
            </a:r>
            <a:r>
              <a:rPr lang="en-US" dirty="0" smtClean="0"/>
              <a:t>&gt;</a:t>
            </a:r>
            <a:br>
              <a:rPr lang="en-US" dirty="0" smtClean="0"/>
            </a:br>
            <a:r>
              <a:rPr lang="en-US" dirty="0" smtClean="0"/>
              <a:t>&lt;/</a:t>
            </a:r>
            <a:r>
              <a:rPr lang="en-US" b="1" dirty="0" smtClean="0"/>
              <a:t>activity</a:t>
            </a:r>
            <a:r>
              <a:rPr lang="en-US" dirty="0" smtClean="0"/>
              <a:t>&gt;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We also want to conserve battery and disable the accelerometer and compass. We do this in the AndroidLauncher.java file in android/</a:t>
            </a:r>
            <a:r>
              <a:rPr lang="en-US" dirty="0" err="1" smtClean="0"/>
              <a:t>src</a:t>
            </a:r>
            <a:r>
              <a:rPr lang="en-US" dirty="0" smtClean="0"/>
              <a:t>/…</a:t>
            </a:r>
          </a:p>
          <a:p>
            <a:endParaRPr lang="en-US" dirty="0" smtClean="0"/>
          </a:p>
          <a:p>
            <a:r>
              <a:rPr lang="en-US" b="1" dirty="0" smtClean="0"/>
              <a:t>public class </a:t>
            </a:r>
            <a:r>
              <a:rPr lang="en-US" dirty="0" err="1" smtClean="0"/>
              <a:t>AndroidLauncher</a:t>
            </a:r>
            <a:r>
              <a:rPr lang="en-US" dirty="0" smtClean="0"/>
              <a:t> </a:t>
            </a:r>
            <a:r>
              <a:rPr lang="en-US" b="1" dirty="0" smtClean="0"/>
              <a:t>extends </a:t>
            </a:r>
            <a:r>
              <a:rPr lang="en-US" dirty="0" err="1" smtClean="0"/>
              <a:t>AndroidApplication</a:t>
            </a:r>
            <a:r>
              <a:rPr lang="en-US" dirty="0" smtClean="0"/>
              <a:t> {</a:t>
            </a:r>
            <a:br>
              <a:rPr lang="en-US" dirty="0" smtClean="0"/>
            </a:br>
            <a:r>
              <a:rPr lang="en-US" dirty="0" smtClean="0"/>
              <a:t>   @Override</a:t>
            </a:r>
            <a:br>
              <a:rPr lang="en-US" dirty="0" smtClean="0"/>
            </a:br>
            <a:r>
              <a:rPr lang="en-US" dirty="0" smtClean="0"/>
              <a:t>   </a:t>
            </a:r>
            <a:r>
              <a:rPr lang="en-US" b="1" dirty="0" smtClean="0"/>
              <a:t>protected void </a:t>
            </a:r>
            <a:r>
              <a:rPr lang="en-US" dirty="0" err="1" smtClean="0"/>
              <a:t>onCreate</a:t>
            </a:r>
            <a:r>
              <a:rPr lang="en-US" dirty="0" smtClean="0"/>
              <a:t>(Bundle </a:t>
            </a:r>
            <a:r>
              <a:rPr lang="en-US" dirty="0" err="1" smtClean="0"/>
              <a:t>savedInstanceState</a:t>
            </a:r>
            <a:r>
              <a:rPr lang="en-US" dirty="0" smtClean="0"/>
              <a:t>) {</a:t>
            </a:r>
            <a:br>
              <a:rPr lang="en-US" dirty="0" smtClean="0"/>
            </a:br>
            <a:r>
              <a:rPr lang="en-US" dirty="0" smtClean="0"/>
              <a:t>      </a:t>
            </a:r>
            <a:r>
              <a:rPr lang="en-US" b="1" dirty="0" err="1" smtClean="0"/>
              <a:t>super</a:t>
            </a:r>
            <a:r>
              <a:rPr lang="en-US" dirty="0" err="1" smtClean="0"/>
              <a:t>.onCreate</a:t>
            </a:r>
            <a:r>
              <a:rPr lang="en-US" dirty="0" smtClean="0"/>
              <a:t>(</a:t>
            </a:r>
            <a:r>
              <a:rPr lang="en-US" dirty="0" err="1" smtClean="0"/>
              <a:t>savedInstanceState</a:t>
            </a:r>
            <a:r>
              <a:rPr lang="en-US" dirty="0" smtClean="0"/>
              <a:t>);</a:t>
            </a:r>
            <a:br>
              <a:rPr lang="en-US" dirty="0" smtClean="0"/>
            </a:br>
            <a:r>
              <a:rPr lang="en-US" dirty="0" smtClean="0"/>
              <a:t>      </a:t>
            </a:r>
            <a:r>
              <a:rPr lang="en-US" dirty="0" err="1" smtClean="0"/>
              <a:t>AndroidApplicationConfiguration</a:t>
            </a:r>
            <a:r>
              <a:rPr lang="en-US" dirty="0" smtClean="0"/>
              <a:t> </a:t>
            </a:r>
            <a:r>
              <a:rPr lang="en-US" dirty="0" err="1" smtClean="0"/>
              <a:t>config</a:t>
            </a:r>
            <a:r>
              <a:rPr lang="en-US" dirty="0" smtClean="0"/>
              <a:t> = </a:t>
            </a:r>
            <a:r>
              <a:rPr lang="en-US" b="1" dirty="0" smtClean="0"/>
              <a:t>new </a:t>
            </a:r>
            <a:r>
              <a:rPr lang="en-US" dirty="0" err="1" smtClean="0"/>
              <a:t>AndroidApplicationConfiguration</a:t>
            </a:r>
            <a:r>
              <a:rPr lang="en-US" dirty="0" smtClean="0"/>
              <a:t>();</a:t>
            </a:r>
            <a:br>
              <a:rPr lang="en-US" dirty="0" smtClean="0"/>
            </a:br>
            <a:r>
              <a:rPr lang="en-US" dirty="0" smtClean="0"/>
              <a:t>      </a:t>
            </a:r>
            <a:r>
              <a:rPr lang="en-US" dirty="0" err="1" smtClean="0"/>
              <a:t>config.</a:t>
            </a:r>
            <a:r>
              <a:rPr lang="en-US" b="1" dirty="0" err="1" smtClean="0"/>
              <a:t>useAccelerometer</a:t>
            </a:r>
            <a:r>
              <a:rPr lang="en-US" b="1" dirty="0" smtClean="0"/>
              <a:t> </a:t>
            </a:r>
            <a:r>
              <a:rPr lang="en-US" dirty="0" smtClean="0"/>
              <a:t>= </a:t>
            </a:r>
            <a:r>
              <a:rPr lang="en-US" b="1" dirty="0" smtClean="0"/>
              <a:t>false</a:t>
            </a:r>
            <a:r>
              <a:rPr lang="en-US" dirty="0" smtClean="0"/>
              <a:t>;</a:t>
            </a:r>
            <a:br>
              <a:rPr lang="en-US" dirty="0" smtClean="0"/>
            </a:br>
            <a:r>
              <a:rPr lang="en-US" dirty="0" smtClean="0"/>
              <a:t>      </a:t>
            </a:r>
            <a:r>
              <a:rPr lang="en-US" dirty="0" err="1" smtClean="0"/>
              <a:t>config.</a:t>
            </a:r>
            <a:r>
              <a:rPr lang="en-US" b="1" dirty="0" err="1" smtClean="0"/>
              <a:t>useCompass</a:t>
            </a:r>
            <a:r>
              <a:rPr lang="en-US" b="1" dirty="0" smtClean="0"/>
              <a:t> </a:t>
            </a:r>
            <a:r>
              <a:rPr lang="en-US" dirty="0" smtClean="0"/>
              <a:t>= </a:t>
            </a:r>
            <a:r>
              <a:rPr lang="en-US" b="1" dirty="0" smtClean="0"/>
              <a:t>false</a:t>
            </a:r>
            <a:r>
              <a:rPr lang="en-US" dirty="0" smtClean="0"/>
              <a:t>;</a:t>
            </a:r>
            <a:br>
              <a:rPr lang="en-US" dirty="0" smtClean="0"/>
            </a:br>
            <a:r>
              <a:rPr lang="en-US" dirty="0" smtClean="0"/>
              <a:t>      initialize(</a:t>
            </a:r>
            <a:r>
              <a:rPr lang="en-US" b="1" dirty="0" smtClean="0"/>
              <a:t>new </a:t>
            </a:r>
            <a:r>
              <a:rPr lang="en-US" dirty="0" smtClean="0"/>
              <a:t>Drop(), </a:t>
            </a:r>
            <a:r>
              <a:rPr lang="en-US" dirty="0" err="1" smtClean="0"/>
              <a:t>config</a:t>
            </a:r>
            <a:r>
              <a:rPr lang="en-US" dirty="0" smtClean="0"/>
              <a:t>);</a:t>
            </a:r>
            <a:br>
              <a:rPr lang="en-US" dirty="0" smtClean="0"/>
            </a:br>
            <a:r>
              <a:rPr lang="en-US" dirty="0" smtClean="0"/>
              <a:t>   }</a:t>
            </a:r>
            <a:br>
              <a:rPr lang="en-US" dirty="0" smtClean="0"/>
            </a:br>
            <a:r>
              <a:rPr lang="en-US" dirty="0" smtClean="0"/>
              <a: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Finally we want to make sure the HTML5 project also uses a 800x480 drawing area. For this we modify the HtmlLauncher.java file in html/</a:t>
            </a:r>
            <a:r>
              <a:rPr lang="en-US" dirty="0" err="1" smtClean="0"/>
              <a:t>src</a:t>
            </a:r>
            <a:r>
              <a:rPr lang="en-US" dirty="0" smtClean="0"/>
              <a:t>/…</a:t>
            </a:r>
          </a:p>
          <a:p>
            <a:r>
              <a:rPr lang="en-US" b="1" dirty="0" smtClean="0"/>
              <a:t>public class </a:t>
            </a:r>
            <a:r>
              <a:rPr lang="en-US" dirty="0" err="1" smtClean="0"/>
              <a:t>HtmlLauncher</a:t>
            </a:r>
            <a:r>
              <a:rPr lang="en-US" dirty="0" smtClean="0"/>
              <a:t> </a:t>
            </a:r>
            <a:r>
              <a:rPr lang="en-US" b="1" dirty="0" smtClean="0"/>
              <a:t>extends </a:t>
            </a:r>
            <a:r>
              <a:rPr lang="en-US" dirty="0" err="1" smtClean="0"/>
              <a:t>GwtApplication</a:t>
            </a:r>
            <a:r>
              <a:rPr lang="en-US" dirty="0" smtClean="0"/>
              <a:t> {</a:t>
            </a:r>
            <a:br>
              <a:rPr lang="en-US" dirty="0" smtClean="0"/>
            </a:br>
            <a:r>
              <a:rPr lang="en-US" dirty="0" smtClean="0"/>
              <a:t>        @Override</a:t>
            </a:r>
            <a:br>
              <a:rPr lang="en-US" dirty="0" smtClean="0"/>
            </a:br>
            <a:r>
              <a:rPr lang="en-US" dirty="0" smtClean="0"/>
              <a:t>        </a:t>
            </a:r>
            <a:r>
              <a:rPr lang="en-US" b="1" dirty="0" smtClean="0"/>
              <a:t>public </a:t>
            </a:r>
            <a:r>
              <a:rPr lang="en-US" dirty="0" err="1" smtClean="0"/>
              <a:t>GwtApplicationConfiguration</a:t>
            </a:r>
            <a:r>
              <a:rPr lang="en-US" dirty="0" smtClean="0"/>
              <a:t> </a:t>
            </a:r>
            <a:r>
              <a:rPr lang="en-US" dirty="0" err="1" smtClean="0"/>
              <a:t>getConfig</a:t>
            </a:r>
            <a:r>
              <a:rPr lang="en-US" dirty="0" smtClean="0"/>
              <a:t> () {</a:t>
            </a:r>
            <a:br>
              <a:rPr lang="en-US" dirty="0" smtClean="0"/>
            </a:br>
            <a:r>
              <a:rPr lang="en-US" dirty="0" smtClean="0"/>
              <a:t>                </a:t>
            </a:r>
            <a:r>
              <a:rPr lang="en-US" b="1" dirty="0" smtClean="0"/>
              <a:t>return new </a:t>
            </a:r>
            <a:r>
              <a:rPr lang="en-US" dirty="0" err="1" smtClean="0"/>
              <a:t>GwtApplicationConfiguration</a:t>
            </a:r>
            <a:r>
              <a:rPr lang="en-US" dirty="0" smtClean="0"/>
              <a:t>(800, 480);</a:t>
            </a:r>
            <a:br>
              <a:rPr lang="en-US" dirty="0" smtClean="0"/>
            </a:br>
            <a:r>
              <a:rPr lang="en-US" dirty="0" smtClean="0"/>
              <a:t>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the assets</a:t>
            </a:r>
            <a:endParaRPr lang="en-US" dirty="0"/>
          </a:p>
        </p:txBody>
      </p:sp>
      <p:sp>
        <p:nvSpPr>
          <p:cNvPr id="3" name="Content Placeholder 2"/>
          <p:cNvSpPr>
            <a:spLocks noGrp="1"/>
          </p:cNvSpPr>
          <p:nvPr>
            <p:ph idx="1"/>
          </p:nvPr>
        </p:nvSpPr>
        <p:spPr/>
        <p:txBody>
          <a:bodyPr>
            <a:normAutofit/>
          </a:bodyPr>
          <a:lstStyle/>
          <a:p>
            <a:r>
              <a:rPr lang="en-US" dirty="0" smtClean="0"/>
              <a:t>We have to load the assets and store references to them.</a:t>
            </a:r>
          </a:p>
          <a:p>
            <a:r>
              <a:rPr lang="en-US" dirty="0" smtClean="0"/>
              <a:t>For that we use , </a:t>
            </a:r>
            <a:r>
              <a:rPr lang="en-US" dirty="0" err="1" smtClean="0"/>
              <a:t>ApplicationAdapter.create</a:t>
            </a:r>
            <a:r>
              <a:rPr lang="en-US" dirty="0" smtClean="0"/>
              <a:t>().</a:t>
            </a:r>
          </a:p>
          <a:p>
            <a:endParaRPr lang="en-US" dirty="0" smtClean="0"/>
          </a:p>
          <a:p>
            <a:r>
              <a:rPr lang="en-US" dirty="0" smtClean="0"/>
              <a:t>private Texture </a:t>
            </a:r>
            <a:r>
              <a:rPr lang="en-US" dirty="0" err="1" smtClean="0"/>
              <a:t>dropImage</a:t>
            </a:r>
            <a:r>
              <a:rPr lang="en-US" dirty="0" smtClean="0"/>
              <a:t>; </a:t>
            </a:r>
          </a:p>
          <a:p>
            <a:r>
              <a:rPr lang="en-US" dirty="0" smtClean="0"/>
              <a:t>private Texture </a:t>
            </a:r>
            <a:r>
              <a:rPr lang="en-US" dirty="0" err="1" smtClean="0"/>
              <a:t>bucketImage</a:t>
            </a:r>
            <a:r>
              <a:rPr lang="en-US" dirty="0" smtClean="0"/>
              <a:t>; </a:t>
            </a:r>
          </a:p>
          <a:p>
            <a:r>
              <a:rPr lang="en-US" dirty="0" smtClean="0"/>
              <a:t>private Sound </a:t>
            </a:r>
            <a:r>
              <a:rPr lang="en-US" dirty="0" err="1" smtClean="0"/>
              <a:t>dropSound</a:t>
            </a:r>
            <a:r>
              <a:rPr lang="en-US" dirty="0" smtClean="0"/>
              <a:t>;</a:t>
            </a:r>
          </a:p>
          <a:p>
            <a:r>
              <a:rPr lang="en-US" dirty="0" smtClean="0"/>
              <a:t> private Music </a:t>
            </a:r>
            <a:r>
              <a:rPr lang="en-US" dirty="0" err="1" smtClean="0"/>
              <a:t>rainMusic</a:t>
            </a:r>
            <a:r>
              <a:rPr lang="en-US" dirty="0"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81000"/>
            <a:ext cx="8229600" cy="6172200"/>
          </a:xfrm>
        </p:spPr>
        <p:txBody>
          <a:bodyPr>
            <a:normAutofit fontScale="85000" lnSpcReduction="20000"/>
          </a:bodyPr>
          <a:lstStyle/>
          <a:p>
            <a:r>
              <a:rPr lang="en-US" dirty="0" smtClean="0"/>
              <a:t> public class Drop extends </a:t>
            </a:r>
            <a:r>
              <a:rPr lang="en-US" dirty="0" err="1" smtClean="0"/>
              <a:t>ApplicationAdapter</a:t>
            </a:r>
            <a:r>
              <a:rPr lang="en-US" dirty="0" smtClean="0"/>
              <a:t> { </a:t>
            </a:r>
          </a:p>
          <a:p>
            <a:pPr>
              <a:buNone/>
            </a:pPr>
            <a:r>
              <a:rPr lang="en-US" dirty="0" smtClean="0"/>
              <a:t>     @Override public void create() </a:t>
            </a:r>
          </a:p>
          <a:p>
            <a:pPr>
              <a:buNone/>
            </a:pPr>
            <a:r>
              <a:rPr lang="en-US" dirty="0" smtClean="0"/>
              <a:t>{ // load the images for the droplet and the bucket, 64x64 pixels each</a:t>
            </a:r>
          </a:p>
          <a:p>
            <a:pPr>
              <a:buNone/>
            </a:pPr>
            <a:r>
              <a:rPr lang="en-US" dirty="0" smtClean="0"/>
              <a:t>     </a:t>
            </a:r>
            <a:r>
              <a:rPr lang="en-US" dirty="0" err="1" smtClean="0"/>
              <a:t>dropImage</a:t>
            </a:r>
            <a:r>
              <a:rPr lang="en-US" dirty="0" smtClean="0"/>
              <a:t> = new Texture(</a:t>
            </a:r>
            <a:r>
              <a:rPr lang="en-US" dirty="0" err="1" smtClean="0"/>
              <a:t>Gdx.files.internal</a:t>
            </a:r>
            <a:r>
              <a:rPr lang="en-US" dirty="0" smtClean="0"/>
              <a:t>("droplet.png")); </a:t>
            </a:r>
            <a:r>
              <a:rPr lang="en-US" dirty="0" err="1" smtClean="0"/>
              <a:t>bucketImage</a:t>
            </a:r>
            <a:r>
              <a:rPr lang="en-US" dirty="0" smtClean="0"/>
              <a:t> = new Texture(</a:t>
            </a:r>
            <a:r>
              <a:rPr lang="en-US" dirty="0" err="1" smtClean="0"/>
              <a:t>Gdx.files.internal</a:t>
            </a:r>
            <a:r>
              <a:rPr lang="en-US" dirty="0" smtClean="0"/>
              <a:t>("bucket.png")); </a:t>
            </a:r>
          </a:p>
          <a:p>
            <a:pPr>
              <a:buNone/>
            </a:pPr>
            <a:r>
              <a:rPr lang="en-US" dirty="0" smtClean="0"/>
              <a:t>      // load the drop sound effect and the rain background "music" </a:t>
            </a:r>
          </a:p>
          <a:p>
            <a:pPr>
              <a:buNone/>
            </a:pPr>
            <a:r>
              <a:rPr lang="en-US" dirty="0" smtClean="0"/>
              <a:t>      </a:t>
            </a:r>
            <a:r>
              <a:rPr lang="en-US" dirty="0" err="1" smtClean="0"/>
              <a:t>dropSound</a:t>
            </a:r>
            <a:r>
              <a:rPr lang="en-US" dirty="0" smtClean="0"/>
              <a:t> = </a:t>
            </a:r>
            <a:r>
              <a:rPr lang="en-US" dirty="0" err="1" smtClean="0"/>
              <a:t>Gdx.audio.newSound</a:t>
            </a:r>
            <a:r>
              <a:rPr lang="en-US" dirty="0" smtClean="0"/>
              <a:t>(</a:t>
            </a:r>
            <a:r>
              <a:rPr lang="en-US" dirty="0" err="1" smtClean="0"/>
              <a:t>Gdx.files.internal</a:t>
            </a:r>
            <a:r>
              <a:rPr lang="en-US" dirty="0" smtClean="0"/>
              <a:t>("drop.wav")); </a:t>
            </a:r>
            <a:r>
              <a:rPr lang="en-US" dirty="0" err="1" smtClean="0"/>
              <a:t>rainMusic</a:t>
            </a:r>
            <a:r>
              <a:rPr lang="en-US" dirty="0" smtClean="0"/>
              <a:t> = </a:t>
            </a:r>
            <a:r>
              <a:rPr lang="en-US" dirty="0" err="1" smtClean="0"/>
              <a:t>Gdx.audio.newMusic</a:t>
            </a:r>
            <a:r>
              <a:rPr lang="en-US" dirty="0" smtClean="0"/>
              <a:t>(</a:t>
            </a:r>
            <a:r>
              <a:rPr lang="en-US" dirty="0" err="1" smtClean="0"/>
              <a:t>Gdx.files.internal</a:t>
            </a:r>
            <a:r>
              <a:rPr lang="en-US" dirty="0" smtClean="0"/>
              <a:t>("rain.mp3")); // start the playback of the background music immediately</a:t>
            </a:r>
          </a:p>
          <a:p>
            <a:pPr>
              <a:buNone/>
            </a:pPr>
            <a:r>
              <a:rPr lang="en-US" dirty="0" smtClean="0"/>
              <a:t>        </a:t>
            </a:r>
            <a:r>
              <a:rPr lang="en-US" dirty="0" err="1" smtClean="0"/>
              <a:t>rainMusic.setLooping</a:t>
            </a:r>
            <a:r>
              <a:rPr lang="en-US" dirty="0" smtClean="0"/>
              <a:t>(true);</a:t>
            </a:r>
          </a:p>
          <a:p>
            <a:pPr>
              <a:buNone/>
            </a:pPr>
            <a:r>
              <a:rPr lang="en-US" dirty="0" smtClean="0"/>
              <a:t>        </a:t>
            </a:r>
            <a:r>
              <a:rPr lang="en-US" dirty="0" err="1" smtClean="0"/>
              <a:t>rainMusic.play</a:t>
            </a:r>
            <a:r>
              <a:rPr lang="en-US" dirty="0" smtClean="0"/>
              <a:t>();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Next we want to create a camera and a </a:t>
            </a:r>
            <a:r>
              <a:rPr lang="en-US" dirty="0" err="1" smtClean="0"/>
              <a:t>SpriteBatch</a:t>
            </a:r>
            <a:r>
              <a:rPr lang="en-US" dirty="0" smtClean="0"/>
              <a:t>.</a:t>
            </a:r>
          </a:p>
          <a:p>
            <a:r>
              <a:rPr lang="en-US" dirty="0" smtClean="0"/>
              <a:t>The </a:t>
            </a:r>
            <a:r>
              <a:rPr lang="en-US" dirty="0" err="1" smtClean="0"/>
              <a:t>SpriteBatch</a:t>
            </a:r>
            <a:r>
              <a:rPr lang="en-US" dirty="0" smtClean="0"/>
              <a:t> is a special class that is used to draw 2D images, like the textures we loaded.</a:t>
            </a:r>
          </a:p>
          <a:p>
            <a:r>
              <a:rPr lang="en-US" dirty="0" smtClean="0"/>
              <a:t>We add two new fields to the class, let's call them camera and batch:</a:t>
            </a:r>
          </a:p>
          <a:p>
            <a:r>
              <a:rPr lang="en-US" dirty="0" smtClean="0"/>
              <a:t>private </a:t>
            </a:r>
            <a:r>
              <a:rPr lang="en-US" dirty="0" err="1" smtClean="0"/>
              <a:t>OrthographicCamera</a:t>
            </a:r>
            <a:r>
              <a:rPr lang="en-US" dirty="0" smtClean="0"/>
              <a:t> camera; private </a:t>
            </a:r>
            <a:r>
              <a:rPr lang="en-US" dirty="0" err="1" smtClean="0"/>
              <a:t>SpriteBatch</a:t>
            </a:r>
            <a:r>
              <a:rPr lang="en-US" dirty="0" smtClean="0"/>
              <a:t> batch;</a:t>
            </a:r>
          </a:p>
          <a:p>
            <a:r>
              <a:rPr lang="en-US" dirty="0" smtClean="0"/>
              <a:t>In the create() method we first create the camera like this:</a:t>
            </a:r>
          </a:p>
          <a:p>
            <a:r>
              <a:rPr lang="en-US" dirty="0" smtClean="0"/>
              <a:t>camera = new </a:t>
            </a:r>
            <a:r>
              <a:rPr lang="en-US" dirty="0" err="1" smtClean="0"/>
              <a:t>OrthographicCamera</a:t>
            </a:r>
            <a:r>
              <a:rPr lang="en-US" dirty="0" smtClean="0"/>
              <a:t>(); </a:t>
            </a:r>
            <a:r>
              <a:rPr lang="en-US" dirty="0" err="1" smtClean="0"/>
              <a:t>camera.setToOrtho</a:t>
            </a:r>
            <a:r>
              <a:rPr lang="en-US" dirty="0" smtClean="0"/>
              <a:t>(false, 800, 480);</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Next we create the </a:t>
            </a:r>
            <a:r>
              <a:rPr lang="en-US" dirty="0" err="1" smtClean="0"/>
              <a:t>SpriteBatch</a:t>
            </a:r>
            <a:r>
              <a:rPr lang="en-US" dirty="0" smtClean="0"/>
              <a:t> (we are still in the create() method):</a:t>
            </a:r>
          </a:p>
          <a:p>
            <a:pPr>
              <a:buNone/>
            </a:pPr>
            <a:endParaRPr lang="en-US" dirty="0" smtClean="0"/>
          </a:p>
          <a:p>
            <a:r>
              <a:rPr lang="en-US" dirty="0" smtClean="0"/>
              <a:t>batch = new </a:t>
            </a:r>
            <a:r>
              <a:rPr lang="en-US" dirty="0" err="1" smtClean="0"/>
              <a:t>SpriteBatch</a:t>
            </a:r>
            <a:r>
              <a:rPr lang="en-US" dirty="0" smtClean="0"/>
              <a:t>();</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the bucket…</a:t>
            </a:r>
            <a:endParaRPr lang="en-US" dirty="0"/>
          </a:p>
        </p:txBody>
      </p:sp>
      <p:sp>
        <p:nvSpPr>
          <p:cNvPr id="3" name="Content Placeholder 2"/>
          <p:cNvSpPr>
            <a:spLocks noGrp="1"/>
          </p:cNvSpPr>
          <p:nvPr>
            <p:ph idx="1"/>
          </p:nvPr>
        </p:nvSpPr>
        <p:spPr/>
        <p:txBody>
          <a:bodyPr/>
          <a:lstStyle/>
          <a:p>
            <a:r>
              <a:rPr lang="en-US" dirty="0" smtClean="0"/>
              <a:t>To describe both the bucket and raindrops we need to store their position and size. </a:t>
            </a:r>
            <a:r>
              <a:rPr lang="en-US" dirty="0" err="1" smtClean="0"/>
              <a:t>Libgdx</a:t>
            </a:r>
            <a:r>
              <a:rPr lang="en-US" dirty="0" smtClean="0"/>
              <a:t> provides a Rectangle class which we can use for this purpose. </a:t>
            </a:r>
          </a:p>
          <a:p>
            <a:r>
              <a:rPr lang="en-US" i="1" dirty="0" smtClean="0"/>
              <a:t>import </a:t>
            </a:r>
            <a:r>
              <a:rPr lang="en-US" i="1" dirty="0" err="1" smtClean="0"/>
              <a:t>com.badlogic.gdx.math.Rectangle</a:t>
            </a:r>
            <a:r>
              <a:rPr lang="en-US" i="1" dirty="0" smtClean="0"/>
              <a:t>;</a:t>
            </a:r>
          </a:p>
          <a:p>
            <a:pPr>
              <a:buNone/>
            </a:pPr>
            <a:r>
              <a:rPr lang="en-US" i="1" dirty="0" smtClean="0"/>
              <a:t>    private Rectangle bucket;</a:t>
            </a:r>
            <a:endParaRPr lang="en-US" i="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the create() method we instantiate the Rectangle and specify its initial values. </a:t>
            </a:r>
          </a:p>
          <a:p>
            <a:endParaRPr lang="en-US" dirty="0" smtClean="0"/>
          </a:p>
          <a:p>
            <a:r>
              <a:rPr lang="en-US" dirty="0" smtClean="0"/>
              <a:t>bucket = new Rectangle(); </a:t>
            </a:r>
          </a:p>
          <a:p>
            <a:r>
              <a:rPr lang="en-US" dirty="0" err="1" smtClean="0"/>
              <a:t>bucket.x</a:t>
            </a:r>
            <a:r>
              <a:rPr lang="en-US" dirty="0" smtClean="0"/>
              <a:t> = 800 / 2 - 64 / 2; </a:t>
            </a:r>
          </a:p>
          <a:p>
            <a:r>
              <a:rPr lang="en-US" dirty="0" err="1" smtClean="0"/>
              <a:t>bucket.y</a:t>
            </a:r>
            <a:r>
              <a:rPr lang="en-US" dirty="0" smtClean="0"/>
              <a:t> = 20; </a:t>
            </a:r>
          </a:p>
          <a:p>
            <a:r>
              <a:rPr lang="en-US" dirty="0" err="1" smtClean="0"/>
              <a:t>bucket.width</a:t>
            </a:r>
            <a:r>
              <a:rPr lang="en-US" dirty="0" smtClean="0"/>
              <a:t> = 64;</a:t>
            </a:r>
          </a:p>
          <a:p>
            <a:r>
              <a:rPr lang="en-US" dirty="0" err="1" smtClean="0"/>
              <a:t>bucket.height</a:t>
            </a:r>
            <a:r>
              <a:rPr lang="en-US" dirty="0" smtClean="0"/>
              <a:t> = 64;</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Rendering the bucket…</a:t>
            </a:r>
            <a:endParaRPr lang="en-US" dirty="0"/>
          </a:p>
        </p:txBody>
      </p:sp>
      <p:sp>
        <p:nvSpPr>
          <p:cNvPr id="3" name="Content Placeholder 2"/>
          <p:cNvSpPr>
            <a:spLocks noGrp="1"/>
          </p:cNvSpPr>
          <p:nvPr>
            <p:ph idx="1"/>
          </p:nvPr>
        </p:nvSpPr>
        <p:spPr/>
        <p:txBody>
          <a:bodyPr/>
          <a:lstStyle/>
          <a:p>
            <a:r>
              <a:rPr lang="en-US" dirty="0" smtClean="0"/>
              <a:t>The first thing we want to do is to clear the screen with a dark blue color. Simply change the render() method to look like this:</a:t>
            </a:r>
          </a:p>
          <a:p>
            <a:endParaRPr lang="en-US" dirty="0" smtClean="0"/>
          </a:p>
          <a:p>
            <a:r>
              <a:rPr lang="en-US" i="1" dirty="0" smtClean="0"/>
              <a:t>@Override public void render()</a:t>
            </a:r>
          </a:p>
          <a:p>
            <a:r>
              <a:rPr lang="en-US" i="1" dirty="0" smtClean="0"/>
              <a:t> { </a:t>
            </a:r>
            <a:r>
              <a:rPr lang="en-US" i="1" dirty="0" err="1" smtClean="0"/>
              <a:t>Gdx.gl.glClearColor</a:t>
            </a:r>
            <a:r>
              <a:rPr lang="en-US" i="1" dirty="0" smtClean="0"/>
              <a:t>(0, 0, 0.2f, 1); </a:t>
            </a:r>
          </a:p>
          <a:p>
            <a:pPr>
              <a:buNone/>
            </a:pPr>
            <a:r>
              <a:rPr lang="en-US" i="1" dirty="0" err="1" smtClean="0"/>
              <a:t>Gdx.gl.glClear</a:t>
            </a:r>
            <a:r>
              <a:rPr lang="en-US" i="1" dirty="0" smtClean="0"/>
              <a:t>(GL20.GL_COLOR_BUFFER_BIT);</a:t>
            </a:r>
          </a:p>
          <a:p>
            <a:r>
              <a:rPr lang="en-US" i="1" dirty="0" smtClean="0"/>
              <a:t> }</a:t>
            </a:r>
            <a:endParaRPr lang="en-US"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Concepts</a:t>
            </a:r>
            <a:endParaRPr lang="en-US" dirty="0"/>
          </a:p>
        </p:txBody>
      </p:sp>
      <p:sp>
        <p:nvSpPr>
          <p:cNvPr id="3" name="Content Placeholder 2"/>
          <p:cNvSpPr>
            <a:spLocks noGrp="1"/>
          </p:cNvSpPr>
          <p:nvPr>
            <p:ph idx="1"/>
          </p:nvPr>
        </p:nvSpPr>
        <p:spPr/>
        <p:txBody>
          <a:bodyPr>
            <a:normAutofit fontScale="92500"/>
          </a:bodyPr>
          <a:lstStyle/>
          <a:p>
            <a:r>
              <a:rPr lang="en-US" dirty="0" smtClean="0"/>
              <a:t>The game idea is very simple:</a:t>
            </a:r>
          </a:p>
          <a:p>
            <a:r>
              <a:rPr lang="en-US" dirty="0" smtClean="0"/>
              <a:t>Catch raindrops with a bucket.</a:t>
            </a:r>
          </a:p>
          <a:p>
            <a:r>
              <a:rPr lang="en-US" dirty="0" smtClean="0"/>
              <a:t>Bucket located in the lower part of the screen</a:t>
            </a:r>
          </a:p>
          <a:p>
            <a:r>
              <a:rPr lang="en-US" dirty="0" smtClean="0"/>
              <a:t>Raindrops spawn randomly at the top of the screen every second and accelerate downwards.</a:t>
            </a:r>
          </a:p>
          <a:p>
            <a:r>
              <a:rPr lang="en-US" dirty="0" smtClean="0"/>
              <a:t>Player can drag the bucket horizontally via the mouse/touch or move it via the left and right cursor keys.</a:t>
            </a:r>
          </a:p>
          <a:p>
            <a:r>
              <a:rPr lang="en-US" dirty="0" smtClean="0"/>
              <a:t>The game has no end, think of it as a </a:t>
            </a:r>
            <a:r>
              <a:rPr lang="en-US" dirty="0" err="1" smtClean="0"/>
              <a:t>zen</a:t>
            </a:r>
            <a:r>
              <a:rPr lang="en-US" dirty="0" smtClean="0"/>
              <a:t>-like experience .</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it is generally a good practice to update the camera once per frame:</a:t>
            </a:r>
          </a:p>
          <a:p>
            <a:r>
              <a:rPr lang="en-US" dirty="0" err="1" smtClean="0"/>
              <a:t>camera.update</a:t>
            </a:r>
            <a:r>
              <a:rPr lang="en-US" dirty="0" smtClean="0"/>
              <a:t>();</a:t>
            </a:r>
          </a:p>
          <a:p>
            <a:r>
              <a:rPr lang="en-US" dirty="0" smtClean="0"/>
              <a:t>Now we can render our bucket:</a:t>
            </a:r>
          </a:p>
          <a:p>
            <a:endParaRPr lang="en-US" dirty="0" smtClean="0"/>
          </a:p>
          <a:p>
            <a:r>
              <a:rPr lang="en-US" dirty="0" err="1" smtClean="0"/>
              <a:t>batch.setProjectionMatrix</a:t>
            </a:r>
            <a:r>
              <a:rPr lang="en-US" dirty="0" smtClean="0"/>
              <a:t>(</a:t>
            </a:r>
            <a:r>
              <a:rPr lang="en-US" dirty="0" err="1" smtClean="0"/>
              <a:t>camera.combined</a:t>
            </a:r>
            <a:r>
              <a:rPr lang="en-US" dirty="0" smtClean="0"/>
              <a:t>); </a:t>
            </a:r>
            <a:r>
              <a:rPr lang="en-US" dirty="0" err="1" smtClean="0"/>
              <a:t>batch.begin</a:t>
            </a:r>
            <a:r>
              <a:rPr lang="en-US" dirty="0" smtClean="0"/>
              <a:t>(); </a:t>
            </a:r>
            <a:r>
              <a:rPr lang="en-US" dirty="0" err="1" smtClean="0"/>
              <a:t>batch.draw</a:t>
            </a:r>
            <a:r>
              <a:rPr lang="en-US" dirty="0" smtClean="0"/>
              <a:t>(</a:t>
            </a:r>
            <a:r>
              <a:rPr lang="en-US" dirty="0" err="1" smtClean="0"/>
              <a:t>bucketImage</a:t>
            </a:r>
            <a:r>
              <a:rPr lang="en-US" dirty="0" smtClean="0"/>
              <a:t>, </a:t>
            </a:r>
            <a:r>
              <a:rPr lang="en-US" dirty="0" err="1" smtClean="0"/>
              <a:t>bucket.x</a:t>
            </a:r>
            <a:r>
              <a:rPr lang="en-US" dirty="0" smtClean="0"/>
              <a:t>, </a:t>
            </a:r>
            <a:r>
              <a:rPr lang="en-US" dirty="0" err="1" smtClean="0"/>
              <a:t>bucket.y</a:t>
            </a:r>
            <a:r>
              <a:rPr lang="en-US" dirty="0" smtClean="0"/>
              <a:t>); </a:t>
            </a:r>
            <a:r>
              <a:rPr lang="en-US" dirty="0" err="1" smtClean="0"/>
              <a:t>batch.end</a:t>
            </a:r>
            <a:r>
              <a:rPr lang="en-US" dirty="0" smtClean="0"/>
              <a:t>();</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Making the bucket move…</a:t>
            </a:r>
            <a:endParaRPr lang="en-US" dirty="0"/>
          </a:p>
        </p:txBody>
      </p:sp>
      <p:sp>
        <p:nvSpPr>
          <p:cNvPr id="3" name="Content Placeholder 2"/>
          <p:cNvSpPr>
            <a:spLocks noGrp="1"/>
          </p:cNvSpPr>
          <p:nvPr>
            <p:ph idx="1"/>
          </p:nvPr>
        </p:nvSpPr>
        <p:spPr/>
        <p:txBody>
          <a:bodyPr/>
          <a:lstStyle/>
          <a:p>
            <a:r>
              <a:rPr lang="en-US" dirty="0" smtClean="0"/>
              <a:t>Time to let the user control the bucket.</a:t>
            </a:r>
          </a:p>
          <a:p>
            <a:r>
              <a:rPr lang="en-US" i="1" dirty="0" smtClean="0"/>
              <a:t>if(</a:t>
            </a:r>
            <a:r>
              <a:rPr lang="en-US" i="1" dirty="0" err="1" smtClean="0"/>
              <a:t>Gdx.input.isTouched</a:t>
            </a:r>
            <a:r>
              <a:rPr lang="en-US" i="1" dirty="0" smtClean="0"/>
              <a:t>()) </a:t>
            </a:r>
          </a:p>
          <a:p>
            <a:r>
              <a:rPr lang="en-US" i="1" dirty="0" smtClean="0"/>
              <a:t>{ </a:t>
            </a:r>
          </a:p>
          <a:p>
            <a:r>
              <a:rPr lang="en-US" i="1" dirty="0" smtClean="0"/>
              <a:t>Vector3 </a:t>
            </a:r>
            <a:r>
              <a:rPr lang="en-US" i="1" dirty="0" err="1" smtClean="0"/>
              <a:t>touchPos</a:t>
            </a:r>
            <a:r>
              <a:rPr lang="en-US" i="1" dirty="0" smtClean="0"/>
              <a:t> = new Vector3();</a:t>
            </a:r>
            <a:r>
              <a:rPr lang="en-US" i="1" dirty="0" err="1" smtClean="0"/>
              <a:t>touchPos.set</a:t>
            </a:r>
            <a:r>
              <a:rPr lang="en-US" i="1" dirty="0" smtClean="0"/>
              <a:t>(</a:t>
            </a:r>
            <a:r>
              <a:rPr lang="en-US" i="1" dirty="0" err="1" smtClean="0"/>
              <a:t>Gdx.input.getX</a:t>
            </a:r>
            <a:r>
              <a:rPr lang="en-US" i="1" dirty="0" smtClean="0"/>
              <a:t>(), </a:t>
            </a:r>
            <a:r>
              <a:rPr lang="en-US" i="1" dirty="0" err="1" smtClean="0"/>
              <a:t>Gdx.input.getY</a:t>
            </a:r>
            <a:r>
              <a:rPr lang="en-US" i="1" dirty="0" smtClean="0"/>
              <a:t>(), 0);</a:t>
            </a:r>
          </a:p>
          <a:p>
            <a:r>
              <a:rPr lang="en-US" i="1" dirty="0" smtClean="0"/>
              <a:t> </a:t>
            </a:r>
            <a:r>
              <a:rPr lang="en-US" i="1" dirty="0" err="1" smtClean="0"/>
              <a:t>camera.unproject</a:t>
            </a:r>
            <a:r>
              <a:rPr lang="en-US" i="1" dirty="0" smtClean="0"/>
              <a:t>(</a:t>
            </a:r>
            <a:r>
              <a:rPr lang="en-US" i="1" dirty="0" err="1" smtClean="0"/>
              <a:t>touchPos</a:t>
            </a:r>
            <a:r>
              <a:rPr lang="en-US" i="1" dirty="0" smtClean="0"/>
              <a:t>);</a:t>
            </a:r>
          </a:p>
          <a:p>
            <a:r>
              <a:rPr lang="en-US" i="1" dirty="0" smtClean="0"/>
              <a:t> </a:t>
            </a:r>
            <a:r>
              <a:rPr lang="en-US" i="1" dirty="0" err="1" smtClean="0"/>
              <a:t>bucket.x</a:t>
            </a:r>
            <a:r>
              <a:rPr lang="en-US" i="1" dirty="0" smtClean="0"/>
              <a:t> = </a:t>
            </a:r>
            <a:r>
              <a:rPr lang="en-US" i="1" dirty="0" err="1" smtClean="0"/>
              <a:t>touchPos.x</a:t>
            </a:r>
            <a:r>
              <a:rPr lang="en-US" i="1" dirty="0" smtClean="0"/>
              <a:t> - 64 / 2; </a:t>
            </a:r>
          </a:p>
          <a:p>
            <a:r>
              <a:rPr lang="en-US" i="1" dirty="0" smtClean="0"/>
              <a:t>}</a:t>
            </a:r>
            <a:endParaRPr lang="en-US" i="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with a keyboard…</a:t>
            </a:r>
            <a:endParaRPr lang="en-US" dirty="0"/>
          </a:p>
        </p:txBody>
      </p:sp>
      <p:sp>
        <p:nvSpPr>
          <p:cNvPr id="3" name="Content Placeholder 2"/>
          <p:cNvSpPr>
            <a:spLocks noGrp="1"/>
          </p:cNvSpPr>
          <p:nvPr>
            <p:ph idx="1"/>
          </p:nvPr>
        </p:nvSpPr>
        <p:spPr/>
        <p:txBody>
          <a:bodyPr/>
          <a:lstStyle/>
          <a:p>
            <a:pPr>
              <a:buNone/>
            </a:pPr>
            <a:endParaRPr lang="en-US" i="1" dirty="0" smtClean="0"/>
          </a:p>
          <a:p>
            <a:pPr>
              <a:buNone/>
            </a:pPr>
            <a:r>
              <a:rPr lang="en-US" i="1" dirty="0" smtClean="0"/>
              <a:t>if(</a:t>
            </a:r>
            <a:r>
              <a:rPr lang="en-US" i="1" dirty="0" err="1" smtClean="0"/>
              <a:t>Gdx.input.isKeyPressed</a:t>
            </a:r>
            <a:r>
              <a:rPr lang="en-US" i="1" dirty="0" smtClean="0"/>
              <a:t>(</a:t>
            </a:r>
            <a:r>
              <a:rPr lang="en-US" i="1" dirty="0" err="1" smtClean="0"/>
              <a:t>Input.Keys.LEFT</a:t>
            </a:r>
            <a:r>
              <a:rPr lang="en-US" i="1" dirty="0" smtClean="0"/>
              <a:t>)) </a:t>
            </a:r>
          </a:p>
          <a:p>
            <a:pPr>
              <a:buNone/>
            </a:pPr>
            <a:endParaRPr lang="en-US" i="1" dirty="0" smtClean="0"/>
          </a:p>
          <a:p>
            <a:pPr>
              <a:buNone/>
            </a:pPr>
            <a:r>
              <a:rPr lang="en-US" i="1" dirty="0" smtClean="0"/>
              <a:t>	</a:t>
            </a:r>
            <a:r>
              <a:rPr lang="en-US" i="1" dirty="0" err="1" smtClean="0"/>
              <a:t>bucket.x</a:t>
            </a:r>
            <a:r>
              <a:rPr lang="en-US" i="1" dirty="0" smtClean="0"/>
              <a:t> -= 200 * </a:t>
            </a:r>
            <a:r>
              <a:rPr lang="en-US" i="1" dirty="0" err="1" smtClean="0"/>
              <a:t>Gdx.graphics.getDeltaTime</a:t>
            </a:r>
            <a:r>
              <a:rPr lang="en-US" i="1" dirty="0" smtClean="0"/>
              <a:t>();</a:t>
            </a:r>
          </a:p>
          <a:p>
            <a:pPr>
              <a:buNone/>
            </a:pPr>
            <a:endParaRPr lang="en-US" i="1" dirty="0" smtClean="0"/>
          </a:p>
          <a:p>
            <a:pPr>
              <a:buNone/>
            </a:pPr>
            <a:r>
              <a:rPr lang="en-US" i="1" dirty="0" smtClean="0"/>
              <a:t>if(</a:t>
            </a:r>
            <a:r>
              <a:rPr lang="en-US" i="1" dirty="0" err="1" smtClean="0"/>
              <a:t>Gdx.input.isKeyPressed</a:t>
            </a:r>
            <a:r>
              <a:rPr lang="en-US" i="1" dirty="0" smtClean="0"/>
              <a:t>(</a:t>
            </a:r>
            <a:r>
              <a:rPr lang="en-US" i="1" dirty="0" err="1" smtClean="0"/>
              <a:t>Input.Keys.RIGHT</a:t>
            </a:r>
            <a:r>
              <a:rPr lang="en-US" i="1" dirty="0" smtClean="0"/>
              <a:t>))</a:t>
            </a:r>
          </a:p>
          <a:p>
            <a:endParaRPr lang="en-US" i="1" dirty="0" smtClean="0"/>
          </a:p>
          <a:p>
            <a:pPr>
              <a:buNone/>
            </a:pPr>
            <a:r>
              <a:rPr lang="en-US" i="1" dirty="0" smtClean="0"/>
              <a:t>	 </a:t>
            </a:r>
            <a:r>
              <a:rPr lang="en-US" i="1" dirty="0" err="1" smtClean="0"/>
              <a:t>bucket.x</a:t>
            </a:r>
            <a:r>
              <a:rPr lang="en-US" i="1" dirty="0" smtClean="0"/>
              <a:t> += 200 * </a:t>
            </a:r>
            <a:r>
              <a:rPr lang="en-US" i="1" dirty="0" err="1" smtClean="0"/>
              <a:t>Gdx.graphics.getDeltaTime</a:t>
            </a:r>
            <a:r>
              <a:rPr lang="en-US" i="1" dirty="0" smtClean="0"/>
              <a:t>();</a:t>
            </a:r>
            <a:endParaRPr lang="en-US" i="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We also need to make sure our bucket stays within the screen limits:</a:t>
            </a:r>
          </a:p>
          <a:p>
            <a:endParaRPr lang="en-US" dirty="0" smtClean="0"/>
          </a:p>
          <a:p>
            <a:r>
              <a:rPr lang="en-US" dirty="0" smtClean="0"/>
              <a:t>if(</a:t>
            </a:r>
            <a:r>
              <a:rPr lang="en-US" dirty="0" err="1" smtClean="0"/>
              <a:t>bucket.x</a:t>
            </a:r>
            <a:r>
              <a:rPr lang="en-US" dirty="0" smtClean="0"/>
              <a:t> &lt; 0)</a:t>
            </a:r>
          </a:p>
          <a:p>
            <a:pPr lvl="1"/>
            <a:r>
              <a:rPr lang="en-US" dirty="0" smtClean="0"/>
              <a:t> </a:t>
            </a:r>
            <a:r>
              <a:rPr lang="en-US" dirty="0" err="1" smtClean="0"/>
              <a:t>bucket.x</a:t>
            </a:r>
            <a:r>
              <a:rPr lang="en-US" dirty="0" smtClean="0"/>
              <a:t> = 0; </a:t>
            </a:r>
          </a:p>
          <a:p>
            <a:r>
              <a:rPr lang="en-US" dirty="0" smtClean="0"/>
              <a:t>if(</a:t>
            </a:r>
            <a:r>
              <a:rPr lang="en-US" dirty="0" err="1" smtClean="0"/>
              <a:t>bucket.x</a:t>
            </a:r>
            <a:r>
              <a:rPr lang="en-US" dirty="0" smtClean="0"/>
              <a:t> &gt; 800 - 64) </a:t>
            </a:r>
          </a:p>
          <a:p>
            <a:pPr lvl="1"/>
            <a:r>
              <a:rPr lang="en-US" dirty="0" err="1" smtClean="0"/>
              <a:t>bucket.x</a:t>
            </a:r>
            <a:r>
              <a:rPr lang="en-US" dirty="0" smtClean="0"/>
              <a:t> = 800 - 64;</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Adding Rain drops…</a:t>
            </a:r>
            <a:endParaRPr lang="en-US" dirty="0"/>
          </a:p>
        </p:txBody>
      </p:sp>
      <p:sp>
        <p:nvSpPr>
          <p:cNvPr id="3" name="Content Placeholder 2"/>
          <p:cNvSpPr>
            <a:spLocks noGrp="1"/>
          </p:cNvSpPr>
          <p:nvPr>
            <p:ph idx="1"/>
          </p:nvPr>
        </p:nvSpPr>
        <p:spPr/>
        <p:txBody>
          <a:bodyPr/>
          <a:lstStyle/>
          <a:p>
            <a:r>
              <a:rPr lang="en-US" dirty="0" smtClean="0"/>
              <a:t>For the raindrops we keep a list of Rectangle instances, each keeping track of the position and size of a raindrop. </a:t>
            </a:r>
          </a:p>
          <a:p>
            <a:r>
              <a:rPr lang="en-US" i="1" dirty="0" smtClean="0"/>
              <a:t>private Array&lt;Rectangle&gt; raindrops;</a:t>
            </a:r>
          </a:p>
          <a:p>
            <a:r>
              <a:rPr lang="en-US" dirty="0" smtClean="0"/>
              <a:t>We also need to keep track of the last time we spawned a raindrop, so we add another field:</a:t>
            </a:r>
          </a:p>
          <a:p>
            <a:r>
              <a:rPr lang="en-US" i="1" dirty="0" smtClean="0"/>
              <a:t>private long </a:t>
            </a:r>
            <a:r>
              <a:rPr lang="en-US" i="1" dirty="0" err="1" smtClean="0"/>
              <a:t>lastDropTime</a:t>
            </a:r>
            <a:r>
              <a:rPr lang="en-US" i="1" dirty="0" smtClean="0"/>
              <a:t>;</a:t>
            </a:r>
          </a:p>
          <a:p>
            <a:endParaRPr lang="en-US" i="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To facilitate the creation of raindrops we'll write a method called </a:t>
            </a:r>
            <a:r>
              <a:rPr lang="en-US" dirty="0" err="1" smtClean="0"/>
              <a:t>spawnRaindrop</a:t>
            </a:r>
            <a:r>
              <a:rPr lang="en-US" dirty="0" smtClean="0"/>
              <a:t>.</a:t>
            </a:r>
          </a:p>
          <a:p>
            <a:r>
              <a:rPr lang="en-US" i="1" dirty="0" smtClean="0"/>
              <a:t>private void </a:t>
            </a:r>
            <a:r>
              <a:rPr lang="en-US" i="1" dirty="0" err="1" smtClean="0"/>
              <a:t>spawnRaindrop</a:t>
            </a:r>
            <a:r>
              <a:rPr lang="en-US" i="1" dirty="0" smtClean="0"/>
              <a:t>() { </a:t>
            </a:r>
          </a:p>
          <a:p>
            <a:r>
              <a:rPr lang="en-US" i="1" dirty="0" smtClean="0"/>
              <a:t>Rectangle raindrop = new Rectangle();</a:t>
            </a:r>
          </a:p>
          <a:p>
            <a:r>
              <a:rPr lang="en-US" i="1" dirty="0" smtClean="0"/>
              <a:t> </a:t>
            </a:r>
            <a:r>
              <a:rPr lang="en-US" i="1" dirty="0" err="1" smtClean="0"/>
              <a:t>raindrop.x</a:t>
            </a:r>
            <a:r>
              <a:rPr lang="en-US" i="1" dirty="0" smtClean="0"/>
              <a:t> = </a:t>
            </a:r>
            <a:r>
              <a:rPr lang="en-US" i="1" dirty="0" err="1" smtClean="0"/>
              <a:t>MathUtils.random</a:t>
            </a:r>
            <a:r>
              <a:rPr lang="en-US" i="1" dirty="0" smtClean="0"/>
              <a:t>(0, 800-64); </a:t>
            </a:r>
            <a:r>
              <a:rPr lang="en-US" i="1" dirty="0" err="1" smtClean="0"/>
              <a:t>raindrop.y</a:t>
            </a:r>
            <a:r>
              <a:rPr lang="en-US" i="1" dirty="0" smtClean="0"/>
              <a:t> = 480; </a:t>
            </a:r>
          </a:p>
          <a:p>
            <a:r>
              <a:rPr lang="en-US" i="1" dirty="0" err="1" smtClean="0"/>
              <a:t>raindrop.width</a:t>
            </a:r>
            <a:r>
              <a:rPr lang="en-US" i="1" dirty="0" smtClean="0"/>
              <a:t> = 64;</a:t>
            </a:r>
          </a:p>
          <a:p>
            <a:r>
              <a:rPr lang="en-US" i="1" dirty="0" smtClean="0"/>
              <a:t> </a:t>
            </a:r>
            <a:r>
              <a:rPr lang="en-US" i="1" dirty="0" err="1" smtClean="0"/>
              <a:t>raindrop.height</a:t>
            </a:r>
            <a:r>
              <a:rPr lang="en-US" i="1" dirty="0" smtClean="0"/>
              <a:t> = 64; </a:t>
            </a:r>
          </a:p>
          <a:p>
            <a:r>
              <a:rPr lang="en-US" i="1" dirty="0" err="1" smtClean="0"/>
              <a:t>raindrops.add</a:t>
            </a:r>
            <a:r>
              <a:rPr lang="en-US" i="1" dirty="0" smtClean="0"/>
              <a:t>(raindrop); </a:t>
            </a:r>
          </a:p>
          <a:p>
            <a:r>
              <a:rPr lang="en-US" i="1" dirty="0" err="1" smtClean="0"/>
              <a:t>lastDropTime</a:t>
            </a:r>
            <a:r>
              <a:rPr lang="en-US" i="1" dirty="0" smtClean="0"/>
              <a:t> = </a:t>
            </a:r>
            <a:r>
              <a:rPr lang="en-US" i="1" dirty="0" err="1" smtClean="0"/>
              <a:t>TimeUtils.nanoTime</a:t>
            </a:r>
            <a:r>
              <a:rPr lang="en-US" i="1" dirty="0" smtClean="0"/>
              <a:t>(); }</a:t>
            </a:r>
            <a:endParaRPr lang="en-US" i="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We need to instantiate that array in the create() method:</a:t>
            </a:r>
          </a:p>
          <a:p>
            <a:r>
              <a:rPr lang="en-US" i="1" dirty="0" smtClean="0"/>
              <a:t>raindrops = new Array&lt;Rectangle&gt;(); </a:t>
            </a:r>
            <a:r>
              <a:rPr lang="en-US" i="1" dirty="0" err="1" smtClean="0"/>
              <a:t>spawnRaindrop</a:t>
            </a:r>
            <a:r>
              <a:rPr lang="en-US" i="1" dirty="0" smtClean="0"/>
              <a:t>();</a:t>
            </a:r>
          </a:p>
          <a:p>
            <a:r>
              <a:rPr lang="en-US" dirty="0" smtClean="0"/>
              <a:t>Next to check the time last raindrop passed , add the following in render method.</a:t>
            </a:r>
          </a:p>
          <a:p>
            <a:r>
              <a:rPr lang="en-US" i="1" dirty="0" smtClean="0"/>
              <a:t>if(</a:t>
            </a:r>
            <a:r>
              <a:rPr lang="en-US" i="1" dirty="0" err="1" smtClean="0"/>
              <a:t>TimeUtils.nanoTime</a:t>
            </a:r>
            <a:r>
              <a:rPr lang="en-US" i="1" dirty="0" smtClean="0"/>
              <a:t>() - </a:t>
            </a:r>
            <a:r>
              <a:rPr lang="en-US" i="1" dirty="0" err="1" smtClean="0"/>
              <a:t>lastDropTime</a:t>
            </a:r>
            <a:r>
              <a:rPr lang="en-US" i="1" dirty="0" smtClean="0"/>
              <a:t> &gt;    1000000000) </a:t>
            </a:r>
            <a:r>
              <a:rPr lang="en-US" i="1" dirty="0" err="1" smtClean="0"/>
              <a:t>spawnRaindrop</a:t>
            </a:r>
            <a:r>
              <a:rPr lang="en-US" i="1" dirty="0" smtClean="0"/>
              <a:t>();</a:t>
            </a:r>
            <a:endParaRPr lang="en-US" i="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to make our raindrops move, let's take the easy route and have them move at a constant speed of 200 pixels/units per second. If the raindrop is beneath the bottom edge of the screen, we remove it from the array.</a:t>
            </a:r>
          </a:p>
          <a:p>
            <a:pPr algn="just">
              <a:buNone/>
            </a:pPr>
            <a:r>
              <a:rPr lang="en-US" i="1" dirty="0" smtClean="0"/>
              <a:t> </a:t>
            </a:r>
            <a:r>
              <a:rPr lang="en-US" i="1" dirty="0" err="1" smtClean="0"/>
              <a:t>Iterator</a:t>
            </a:r>
            <a:r>
              <a:rPr lang="en-US" i="1" dirty="0" smtClean="0"/>
              <a:t>&lt;Rectangle&gt; </a:t>
            </a:r>
            <a:r>
              <a:rPr lang="en-US" i="1" dirty="0" err="1" smtClean="0"/>
              <a:t>iter</a:t>
            </a:r>
            <a:r>
              <a:rPr lang="en-US" i="1" dirty="0" smtClean="0"/>
              <a:t> = </a:t>
            </a:r>
            <a:r>
              <a:rPr lang="en-US" i="1" dirty="0" err="1" smtClean="0"/>
              <a:t>raindrops.iterator</a:t>
            </a:r>
            <a:r>
              <a:rPr lang="en-US" i="1" dirty="0" smtClean="0"/>
              <a:t>();</a:t>
            </a:r>
          </a:p>
          <a:p>
            <a:pPr algn="just">
              <a:buNone/>
            </a:pPr>
            <a:r>
              <a:rPr lang="en-US" i="1" dirty="0" smtClean="0"/>
              <a:t>while(</a:t>
            </a:r>
            <a:r>
              <a:rPr lang="en-US" i="1" dirty="0" err="1" smtClean="0"/>
              <a:t>iter.hasNext</a:t>
            </a:r>
            <a:r>
              <a:rPr lang="en-US" i="1" dirty="0" smtClean="0"/>
              <a:t>()) { </a:t>
            </a:r>
          </a:p>
          <a:p>
            <a:pPr algn="just">
              <a:buNone/>
            </a:pPr>
            <a:r>
              <a:rPr lang="en-US" i="1" dirty="0" smtClean="0"/>
              <a:t> Rectangle raindrop = </a:t>
            </a:r>
            <a:r>
              <a:rPr lang="en-US" i="1" dirty="0" err="1" smtClean="0"/>
              <a:t>iter.next</a:t>
            </a:r>
            <a:r>
              <a:rPr lang="en-US" i="1" dirty="0" smtClean="0"/>
              <a:t>(); </a:t>
            </a:r>
          </a:p>
          <a:p>
            <a:pPr algn="just">
              <a:buNone/>
            </a:pPr>
            <a:r>
              <a:rPr lang="en-US" i="1" dirty="0" smtClean="0"/>
              <a:t> </a:t>
            </a:r>
            <a:r>
              <a:rPr lang="en-US" i="1" dirty="0" err="1" smtClean="0"/>
              <a:t>raindrop.y</a:t>
            </a:r>
            <a:r>
              <a:rPr lang="en-US" i="1" dirty="0" smtClean="0"/>
              <a:t> -= 200 * </a:t>
            </a:r>
            <a:r>
              <a:rPr lang="en-US" i="1" dirty="0" err="1" smtClean="0"/>
              <a:t>Gdx.graphics.getDeltaTime</a:t>
            </a:r>
            <a:r>
              <a:rPr lang="en-US" i="1" dirty="0" smtClean="0"/>
              <a:t>();</a:t>
            </a:r>
          </a:p>
          <a:p>
            <a:pPr algn="just">
              <a:buNone/>
            </a:pPr>
            <a:r>
              <a:rPr lang="en-US" i="1" dirty="0" smtClean="0"/>
              <a:t>if(</a:t>
            </a:r>
            <a:r>
              <a:rPr lang="en-US" i="1" dirty="0" err="1" smtClean="0"/>
              <a:t>raindrop.y</a:t>
            </a:r>
            <a:r>
              <a:rPr lang="en-US" i="1" dirty="0" smtClean="0"/>
              <a:t> + 64 &lt; 0) </a:t>
            </a:r>
            <a:r>
              <a:rPr lang="en-US" i="1" dirty="0" err="1" smtClean="0"/>
              <a:t>iter.remove</a:t>
            </a:r>
            <a:r>
              <a:rPr lang="en-US" i="1" dirty="0" smtClean="0"/>
              <a:t>();</a:t>
            </a:r>
          </a:p>
          <a:p>
            <a:pPr algn="just">
              <a:buNone/>
            </a:pPr>
            <a:r>
              <a:rPr lang="en-US" i="1" dirty="0" smtClean="0"/>
              <a:t> }</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raindrops need to be rendered. We'll add that to the </a:t>
            </a:r>
            <a:r>
              <a:rPr lang="en-US" dirty="0" err="1" smtClean="0"/>
              <a:t>SpriteBatch</a:t>
            </a:r>
            <a:r>
              <a:rPr lang="en-US" dirty="0" smtClean="0"/>
              <a:t> rendering code.</a:t>
            </a:r>
          </a:p>
          <a:p>
            <a:r>
              <a:rPr lang="en-US" i="1" dirty="0" err="1" smtClean="0"/>
              <a:t>batch.begin</a:t>
            </a:r>
            <a:r>
              <a:rPr lang="en-US" i="1" dirty="0" smtClean="0"/>
              <a:t>();</a:t>
            </a:r>
          </a:p>
          <a:p>
            <a:r>
              <a:rPr lang="en-US" i="1" dirty="0" smtClean="0"/>
              <a:t> </a:t>
            </a:r>
            <a:r>
              <a:rPr lang="en-US" i="1" dirty="0" err="1" smtClean="0"/>
              <a:t>batch.draw</a:t>
            </a:r>
            <a:r>
              <a:rPr lang="en-US" i="1" dirty="0" smtClean="0"/>
              <a:t>(</a:t>
            </a:r>
            <a:r>
              <a:rPr lang="en-US" i="1" dirty="0" err="1" smtClean="0"/>
              <a:t>bucketImage</a:t>
            </a:r>
            <a:r>
              <a:rPr lang="en-US" i="1" dirty="0" smtClean="0"/>
              <a:t>, </a:t>
            </a:r>
            <a:r>
              <a:rPr lang="en-US" i="1" dirty="0" err="1" smtClean="0"/>
              <a:t>bucket.x</a:t>
            </a:r>
            <a:r>
              <a:rPr lang="en-US" i="1" dirty="0" smtClean="0"/>
              <a:t>, </a:t>
            </a:r>
            <a:r>
              <a:rPr lang="en-US" i="1" dirty="0" err="1" smtClean="0"/>
              <a:t>bucket.y</a:t>
            </a:r>
            <a:r>
              <a:rPr lang="en-US" i="1" dirty="0" smtClean="0"/>
              <a:t>); for(Rectangle raindrop: raindrops) </a:t>
            </a:r>
          </a:p>
          <a:p>
            <a:r>
              <a:rPr lang="en-US" i="1" dirty="0" smtClean="0"/>
              <a:t>{ </a:t>
            </a:r>
          </a:p>
          <a:p>
            <a:r>
              <a:rPr lang="en-US" i="1" dirty="0" err="1" smtClean="0"/>
              <a:t>batch.draw</a:t>
            </a:r>
            <a:r>
              <a:rPr lang="en-US" i="1" dirty="0" smtClean="0"/>
              <a:t>(</a:t>
            </a:r>
            <a:r>
              <a:rPr lang="en-US" i="1" dirty="0" err="1" smtClean="0"/>
              <a:t>dropImage</a:t>
            </a:r>
            <a:r>
              <a:rPr lang="en-US" i="1" dirty="0" smtClean="0"/>
              <a:t>, </a:t>
            </a:r>
            <a:r>
              <a:rPr lang="en-US" i="1" dirty="0" err="1" smtClean="0"/>
              <a:t>raindrop.x</a:t>
            </a:r>
            <a:r>
              <a:rPr lang="en-US" i="1" dirty="0" smtClean="0"/>
              <a:t>, </a:t>
            </a:r>
            <a:r>
              <a:rPr lang="en-US" i="1" dirty="0" err="1" smtClean="0"/>
              <a:t>raindrop.y</a:t>
            </a:r>
            <a:r>
              <a:rPr lang="en-US" i="1" dirty="0" smtClean="0"/>
              <a:t>); </a:t>
            </a:r>
          </a:p>
          <a:p>
            <a:r>
              <a:rPr lang="en-US" i="1" dirty="0" smtClean="0"/>
              <a:t>}</a:t>
            </a:r>
          </a:p>
          <a:p>
            <a:r>
              <a:rPr lang="en-US" i="1" dirty="0" smtClean="0"/>
              <a:t> </a:t>
            </a:r>
            <a:r>
              <a:rPr lang="en-US" i="1" dirty="0" err="1" smtClean="0"/>
              <a:t>batch.end</a:t>
            </a:r>
            <a:r>
              <a:rPr lang="en-US" i="1" dirty="0" smtClean="0"/>
              <a:t>();</a:t>
            </a:r>
            <a:endParaRPr lang="en-US" i="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simply add the following lines to the raindrop update loop:</a:t>
            </a:r>
          </a:p>
          <a:p>
            <a:r>
              <a:rPr lang="en-US" i="1" dirty="0" smtClean="0"/>
              <a:t>if(</a:t>
            </a:r>
            <a:r>
              <a:rPr lang="en-US" i="1" dirty="0" err="1" smtClean="0"/>
              <a:t>raindrop.overlaps</a:t>
            </a:r>
            <a:r>
              <a:rPr lang="en-US" i="1" dirty="0" smtClean="0"/>
              <a:t>(bucket)) {</a:t>
            </a:r>
          </a:p>
          <a:p>
            <a:r>
              <a:rPr lang="en-US" i="1" dirty="0" smtClean="0"/>
              <a:t> </a:t>
            </a:r>
            <a:r>
              <a:rPr lang="en-US" i="1" dirty="0" err="1" smtClean="0"/>
              <a:t>dropSound.play</a:t>
            </a:r>
            <a:r>
              <a:rPr lang="en-US" i="1" dirty="0" smtClean="0"/>
              <a:t>();</a:t>
            </a:r>
          </a:p>
          <a:p>
            <a:r>
              <a:rPr lang="en-US" i="1" dirty="0" smtClean="0"/>
              <a:t> </a:t>
            </a:r>
            <a:r>
              <a:rPr lang="en-US" i="1" dirty="0" err="1" smtClean="0"/>
              <a:t>iter.remove</a:t>
            </a:r>
            <a:r>
              <a:rPr lang="en-US" i="1" dirty="0" smtClean="0"/>
              <a:t>();</a:t>
            </a:r>
          </a:p>
          <a:p>
            <a:r>
              <a:rPr lang="en-US" i="1" dirty="0" smtClean="0"/>
              <a:t>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Assets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 took the assets from the following sources:</a:t>
            </a:r>
          </a:p>
          <a:p>
            <a:r>
              <a:rPr lang="en-US" dirty="0" smtClean="0"/>
              <a:t>water drop sound by </a:t>
            </a:r>
            <a:r>
              <a:rPr lang="en-US" dirty="0" err="1" smtClean="0"/>
              <a:t>junggle</a:t>
            </a:r>
            <a:r>
              <a:rPr lang="en-US" dirty="0" smtClean="0"/>
              <a:t>, see </a:t>
            </a:r>
            <a:r>
              <a:rPr lang="en-US" dirty="0" smtClean="0">
                <a:hlinkClick r:id="rId2"/>
              </a:rPr>
              <a:t>http://www.freesound.org/people/junggle/sounds/30341/</a:t>
            </a:r>
            <a:r>
              <a:rPr lang="en-US" dirty="0" smtClean="0"/>
              <a:t> </a:t>
            </a:r>
          </a:p>
          <a:p>
            <a:r>
              <a:rPr lang="en-US" dirty="0" smtClean="0"/>
              <a:t>rain by acclivity, see </a:t>
            </a:r>
            <a:r>
              <a:rPr lang="en-US" dirty="0" smtClean="0">
                <a:hlinkClick r:id="rId3"/>
              </a:rPr>
              <a:t>http://www.freesound.org/people/acclivity/sounds/28283/</a:t>
            </a:r>
            <a:r>
              <a:rPr lang="en-US" dirty="0" smtClean="0"/>
              <a:t> </a:t>
            </a:r>
          </a:p>
          <a:p>
            <a:r>
              <a:rPr lang="en-US" dirty="0" smtClean="0"/>
              <a:t>droplet sprite by </a:t>
            </a:r>
            <a:r>
              <a:rPr lang="en-US" dirty="0" err="1" smtClean="0"/>
              <a:t>mvdv</a:t>
            </a:r>
            <a:r>
              <a:rPr lang="en-US" dirty="0" smtClean="0"/>
              <a:t>, see </a:t>
            </a:r>
            <a:r>
              <a:rPr lang="en-US" dirty="0" smtClean="0">
                <a:hlinkClick r:id="rId4"/>
              </a:rPr>
              <a:t>https://www.box.com/s/peqrdkwjl6guhpm48nit</a:t>
            </a:r>
            <a:r>
              <a:rPr lang="en-US" dirty="0" smtClean="0"/>
              <a:t> </a:t>
            </a:r>
          </a:p>
          <a:p>
            <a:r>
              <a:rPr lang="en-US" dirty="0" smtClean="0"/>
              <a:t>bucket sprite by </a:t>
            </a:r>
            <a:r>
              <a:rPr lang="en-US" dirty="0" err="1" smtClean="0"/>
              <a:t>mvdv</a:t>
            </a:r>
            <a:r>
              <a:rPr lang="en-US" dirty="0" smtClean="0"/>
              <a:t>, see </a:t>
            </a:r>
            <a:r>
              <a:rPr lang="en-US" dirty="0" smtClean="0">
                <a:hlinkClick r:id="rId5"/>
              </a:rPr>
              <a:t>https://www.box.com/s/605bvdlwuqubtutbyf4x</a:t>
            </a:r>
            <a:r>
              <a:rPr lang="en-US" dirty="0" smtClean="0"/>
              <a:t> </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Cleaning up…</a:t>
            </a:r>
            <a:endParaRPr lang="en-US" dirty="0"/>
          </a:p>
        </p:txBody>
      </p:sp>
      <p:sp>
        <p:nvSpPr>
          <p:cNvPr id="3" name="Content Placeholder 2"/>
          <p:cNvSpPr>
            <a:spLocks noGrp="1"/>
          </p:cNvSpPr>
          <p:nvPr>
            <p:ph idx="1"/>
          </p:nvPr>
        </p:nvSpPr>
        <p:spPr/>
        <p:txBody>
          <a:bodyPr/>
          <a:lstStyle/>
          <a:p>
            <a:r>
              <a:rPr lang="en-US" dirty="0" smtClean="0"/>
              <a:t>A user can close the application at any time. </a:t>
            </a:r>
          </a:p>
          <a:p>
            <a:r>
              <a:rPr lang="en-US" i="1" dirty="0" smtClean="0"/>
              <a:t>@Override </a:t>
            </a:r>
          </a:p>
          <a:p>
            <a:r>
              <a:rPr lang="en-US" i="1" dirty="0" smtClean="0"/>
              <a:t>public void dispose() { </a:t>
            </a:r>
          </a:p>
          <a:p>
            <a:r>
              <a:rPr lang="en-US" i="1" dirty="0" err="1" smtClean="0"/>
              <a:t>dropImage.dispose</a:t>
            </a:r>
            <a:r>
              <a:rPr lang="en-US" i="1" dirty="0" smtClean="0"/>
              <a:t>(); </a:t>
            </a:r>
          </a:p>
          <a:p>
            <a:r>
              <a:rPr lang="en-US" i="1" dirty="0" err="1" smtClean="0"/>
              <a:t>bucketImage.dispose</a:t>
            </a:r>
            <a:r>
              <a:rPr lang="en-US" i="1" dirty="0" smtClean="0"/>
              <a:t>();</a:t>
            </a:r>
          </a:p>
          <a:p>
            <a:r>
              <a:rPr lang="en-US" i="1" dirty="0" smtClean="0"/>
              <a:t> </a:t>
            </a:r>
            <a:r>
              <a:rPr lang="en-US" i="1" dirty="0" err="1" smtClean="0"/>
              <a:t>dropSound.dispose</a:t>
            </a:r>
            <a:r>
              <a:rPr lang="en-US" i="1" dirty="0" smtClean="0"/>
              <a:t>();</a:t>
            </a:r>
          </a:p>
          <a:p>
            <a:r>
              <a:rPr lang="en-US" i="1" dirty="0" smtClean="0"/>
              <a:t> </a:t>
            </a:r>
            <a:r>
              <a:rPr lang="en-US" i="1" dirty="0" err="1" smtClean="0"/>
              <a:t>rainMusic.dispose</a:t>
            </a:r>
            <a:r>
              <a:rPr lang="en-US" i="1" dirty="0" smtClean="0"/>
              <a:t>();</a:t>
            </a:r>
          </a:p>
          <a:p>
            <a:r>
              <a:rPr lang="en-US" i="1" dirty="0" smtClean="0"/>
              <a:t> </a:t>
            </a:r>
            <a:r>
              <a:rPr lang="en-US" i="1" dirty="0" err="1" smtClean="0"/>
              <a:t>batch.dispose</a:t>
            </a:r>
            <a:r>
              <a:rPr lang="en-US" i="1" smtClean="0"/>
              <a:t>(); </a:t>
            </a:r>
          </a:p>
          <a:p>
            <a:r>
              <a:rPr lang="en-US" i="1" smtClean="0"/>
              <a:t>}</a:t>
            </a:r>
            <a:endParaRPr lang="en-US" i="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Screen…</a:t>
            </a:r>
            <a:endParaRPr lang="en-US" dirty="0"/>
          </a:p>
        </p:txBody>
      </p:sp>
      <p:pic>
        <p:nvPicPr>
          <p:cNvPr id="1026" name="Picture 2" descr="C:\Users\admin\Downloads\Screenshot_2018-03-26-10-45-47.png"/>
          <p:cNvPicPr>
            <a:picLocks noGrp="1" noChangeAspect="1" noChangeArrowheads="1"/>
          </p:cNvPicPr>
          <p:nvPr>
            <p:ph idx="1"/>
          </p:nvPr>
        </p:nvPicPr>
        <p:blipFill>
          <a:blip r:embed="rId2"/>
          <a:srcRect/>
          <a:stretch>
            <a:fillRect/>
          </a:stretch>
        </p:blipFill>
        <p:spPr bwMode="auto">
          <a:xfrm>
            <a:off x="609600" y="1639887"/>
            <a:ext cx="8077200" cy="462915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sp>
        <p:nvSpPr>
          <p:cNvPr id="6" name="Rectangle 5"/>
          <p:cNvSpPr/>
          <p:nvPr/>
        </p:nvSpPr>
        <p:spPr>
          <a:xfrm>
            <a:off x="2075162" y="2967335"/>
            <a:ext cx="4397359" cy="923330"/>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5400" b="1" cap="none" spc="0" dirty="0" smtClean="0">
                <a:ln>
                  <a:prstDash val="solid"/>
                </a:ln>
                <a:solidFill>
                  <a:srgbClr val="FFFF00"/>
                </a:solidFill>
                <a:effectLst>
                  <a:outerShdw blurRad="88000" dist="50800" dir="5040000" algn="tl">
                    <a:schemeClr val="accent4">
                      <a:tint val="80000"/>
                      <a:satMod val="250000"/>
                      <a:alpha val="45000"/>
                    </a:schemeClr>
                  </a:outerShdw>
                </a:effectLst>
              </a:rPr>
              <a:t>Thank YOU!!</a:t>
            </a:r>
            <a:endParaRPr lang="en-US" sz="5400" b="1" cap="none" spc="0" dirty="0">
              <a:ln>
                <a:prstDash val="solid"/>
              </a:ln>
              <a:solidFill>
                <a:srgbClr val="FFFF00"/>
              </a:solidFill>
              <a:effectLst>
                <a:outerShdw blurRad="88000" dist="50800" dir="5040000" algn="tl">
                  <a:schemeClr val="accent4">
                    <a:tint val="80000"/>
                    <a:satMod val="250000"/>
                    <a:alpha val="45000"/>
                  </a:scheme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895600"/>
            <a:ext cx="8229600" cy="1143000"/>
          </a:xfrm>
        </p:spPr>
        <p:txBody>
          <a:bodyPr/>
          <a:lstStyle/>
          <a:p>
            <a:r>
              <a:rPr lang="en-US" dirty="0" smtClean="0"/>
              <a:t>Lets see how to configure…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need…</a:t>
            </a:r>
            <a:endParaRPr lang="en-US" dirty="0"/>
          </a:p>
        </p:txBody>
      </p:sp>
      <p:sp>
        <p:nvSpPr>
          <p:cNvPr id="3" name="Content Placeholder 2"/>
          <p:cNvSpPr>
            <a:spLocks noGrp="1"/>
          </p:cNvSpPr>
          <p:nvPr>
            <p:ph idx="1"/>
          </p:nvPr>
        </p:nvSpPr>
        <p:spPr/>
        <p:txBody>
          <a:bodyPr/>
          <a:lstStyle/>
          <a:p>
            <a:r>
              <a:rPr lang="en-US" dirty="0" smtClean="0"/>
              <a:t>We need </a:t>
            </a:r>
            <a:r>
              <a:rPr lang="en-US" dirty="0" err="1" smtClean="0"/>
              <a:t>libgdx</a:t>
            </a:r>
            <a:r>
              <a:rPr lang="en-US" dirty="0" smtClean="0"/>
              <a:t> project setup file . You can download it in , </a:t>
            </a:r>
            <a:r>
              <a:rPr lang="en-US" dirty="0" err="1" smtClean="0">
                <a:hlinkClick r:id="rId2"/>
              </a:rPr>
              <a:t>LibGDX</a:t>
            </a:r>
            <a:r>
              <a:rPr lang="en-US" dirty="0" smtClean="0">
                <a:hlinkClick r:id="rId2"/>
              </a:rPr>
              <a:t> Project setup tool "gdx-setup.jar“</a:t>
            </a:r>
            <a:r>
              <a:rPr lang="en-US" dirty="0" smtClean="0"/>
              <a:t>.</a:t>
            </a:r>
          </a:p>
          <a:p>
            <a:r>
              <a:rPr lang="en-US" dirty="0" smtClean="0"/>
              <a:t>You can get a clear view of setting up the environment  for development in , </a:t>
            </a:r>
            <a:r>
              <a:rPr lang="en-US" dirty="0" smtClean="0">
                <a:hlinkClick r:id="rId3"/>
              </a:rPr>
              <a:t>https://libgdx.badlogicgames.com/documentation/gettingstarted/Creating%20Projects.html</a:t>
            </a:r>
            <a:endParaRPr lang="en-US" dirty="0" smtClean="0"/>
          </a:p>
          <a:p>
            <a:r>
              <a:rPr lang="en-US" dirty="0" smtClean="0"/>
              <a:t>Lets start creating…</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828800" y="533399"/>
            <a:ext cx="5562600" cy="60985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3074" name="Picture 2"/>
          <p:cNvPicPr>
            <a:picLocks noGrp="1" noChangeAspect="1" noChangeArrowheads="1"/>
          </p:cNvPicPr>
          <p:nvPr>
            <p:ph sz="half" idx="1"/>
          </p:nvPr>
        </p:nvPicPr>
        <p:blipFill>
          <a:blip r:embed="rId2"/>
          <a:stretch>
            <a:fillRect/>
          </a:stretch>
        </p:blipFill>
        <p:spPr bwMode="auto">
          <a:xfrm>
            <a:off x="495272" y="1600200"/>
            <a:ext cx="5753127" cy="5257800"/>
          </a:xfrm>
          <a:prstGeom prst="rect">
            <a:avLst/>
          </a:prstGeom>
          <a:noFill/>
          <a:ln w="9525">
            <a:noFill/>
            <a:miter lim="800000"/>
            <a:headEnd/>
            <a:tailEnd/>
          </a:ln>
          <a:effectLst/>
        </p:spPr>
      </p:pic>
      <p:sp>
        <p:nvSpPr>
          <p:cNvPr id="6" name="Content Placeholder 5"/>
          <p:cNvSpPr>
            <a:spLocks noGrp="1"/>
          </p:cNvSpPr>
          <p:nvPr>
            <p:ph sz="half" idx="2"/>
          </p:nvPr>
        </p:nvSpPr>
        <p:spPr>
          <a:xfrm>
            <a:off x="6324600" y="1600200"/>
            <a:ext cx="2362200" cy="4525963"/>
          </a:xfrm>
        </p:spPr>
        <p:txBody>
          <a:bodyPr/>
          <a:lstStyle/>
          <a:p>
            <a:r>
              <a:rPr lang="en-US" dirty="0" smtClean="0"/>
              <a:t>File -&gt; Open -&gt; path of your </a:t>
            </a:r>
          </a:p>
          <a:p>
            <a:pPr>
              <a:buNone/>
            </a:pPr>
            <a:r>
              <a:rPr lang="en-US" dirty="0" err="1" smtClean="0"/>
              <a:t>build.gradle</a:t>
            </a:r>
            <a:r>
              <a:rPr lang="en-US" dirty="0" smtClean="0"/>
              <a:t> file  -&gt; ok.</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Coding the Game</a:t>
            </a:r>
            <a:endParaRPr lang="en-US" dirty="0"/>
          </a:p>
        </p:txBody>
      </p:sp>
      <p:sp>
        <p:nvSpPr>
          <p:cNvPr id="6" name="Content Placeholder 5"/>
          <p:cNvSpPr>
            <a:spLocks noGrp="1"/>
          </p:cNvSpPr>
          <p:nvPr>
            <p:ph idx="1"/>
          </p:nvPr>
        </p:nvSpPr>
        <p:spPr/>
        <p:txBody>
          <a:bodyPr/>
          <a:lstStyle/>
          <a:p>
            <a:r>
              <a:rPr lang="en-US" dirty="0" smtClean="0"/>
              <a:t>Given our requirements we can now configure our different starter classes. We'll start with the desktop project.</a:t>
            </a:r>
          </a:p>
          <a:p>
            <a:r>
              <a:rPr lang="en-US" dirty="0" smtClean="0"/>
              <a:t> Open the DesktopLauncher.java class in desktop/</a:t>
            </a:r>
            <a:r>
              <a:rPr lang="en-US" dirty="0" err="1" smtClean="0"/>
              <a:t>src</a:t>
            </a:r>
            <a:r>
              <a:rPr lang="en-US" dirty="0" smtClean="0"/>
              <a:t>/…</a:t>
            </a:r>
          </a:p>
          <a:p>
            <a:r>
              <a:rPr lang="en-US" dirty="0" smtClean="0"/>
              <a:t>We want a 800x480 window and set the title to "Drop".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buNone/>
            </a:pPr>
            <a:r>
              <a:rPr lang="en-US" sz="2000" dirty="0" smtClean="0"/>
              <a:t>       package </a:t>
            </a:r>
            <a:r>
              <a:rPr lang="en-US" sz="2000" dirty="0" err="1" smtClean="0"/>
              <a:t>com.badlogic.drop.desktop</a:t>
            </a:r>
            <a:r>
              <a:rPr lang="en-US" sz="2000" dirty="0" smtClean="0"/>
              <a:t>;</a:t>
            </a:r>
          </a:p>
          <a:p>
            <a:pPr algn="just">
              <a:buNone/>
            </a:pPr>
            <a:r>
              <a:rPr lang="en-US" sz="2000" dirty="0" smtClean="0"/>
              <a:t>      import </a:t>
            </a:r>
            <a:r>
              <a:rPr lang="en-US" sz="2000" dirty="0" err="1" smtClean="0"/>
              <a:t>com.badlogic.gdx.backends.lwjgl.LwjglApplication</a:t>
            </a:r>
            <a:r>
              <a:rPr lang="en-US" sz="2000" dirty="0" smtClean="0"/>
              <a:t>;</a:t>
            </a:r>
          </a:p>
          <a:p>
            <a:pPr algn="just">
              <a:buNone/>
            </a:pPr>
            <a:r>
              <a:rPr lang="en-US" sz="2000" dirty="0" smtClean="0"/>
              <a:t> import  </a:t>
            </a:r>
            <a:r>
              <a:rPr lang="en-US" sz="2000" dirty="0" err="1" smtClean="0"/>
              <a:t>com.badlogic.gdx.backends.lwjgl.LwjglApplicationConfiguration</a:t>
            </a:r>
            <a:r>
              <a:rPr lang="en-US" sz="2000" dirty="0" smtClean="0"/>
              <a:t>; </a:t>
            </a:r>
          </a:p>
          <a:p>
            <a:pPr algn="just">
              <a:buNone/>
            </a:pPr>
            <a:r>
              <a:rPr lang="en-US" sz="2000" dirty="0" smtClean="0"/>
              <a:t>      import </a:t>
            </a:r>
            <a:r>
              <a:rPr lang="en-US" sz="2000" dirty="0" err="1" smtClean="0"/>
              <a:t>com.badlogic.drop.Drop</a:t>
            </a:r>
            <a:r>
              <a:rPr lang="en-US" sz="2000" dirty="0" smtClean="0"/>
              <a:t>; </a:t>
            </a:r>
          </a:p>
          <a:p>
            <a:pPr algn="just">
              <a:buNone/>
            </a:pPr>
            <a:r>
              <a:rPr lang="en-US" sz="2000" dirty="0" smtClean="0"/>
              <a:t>public class </a:t>
            </a:r>
            <a:r>
              <a:rPr lang="en-US" sz="2000" dirty="0" err="1" smtClean="0"/>
              <a:t>DesktopLauncher</a:t>
            </a:r>
            <a:r>
              <a:rPr lang="en-US" sz="2000" dirty="0" smtClean="0"/>
              <a:t> { public static void main (String[] </a:t>
            </a:r>
            <a:r>
              <a:rPr lang="en-US" sz="2000" dirty="0" err="1" smtClean="0"/>
              <a:t>arg</a:t>
            </a:r>
            <a:r>
              <a:rPr lang="en-US" sz="2000" dirty="0" smtClean="0"/>
              <a:t>) { </a:t>
            </a:r>
            <a:r>
              <a:rPr lang="en-US" sz="2000" dirty="0" err="1" smtClean="0"/>
              <a:t>LwjglApplicationConfiguration</a:t>
            </a:r>
            <a:r>
              <a:rPr lang="en-US" sz="2000" dirty="0" smtClean="0"/>
              <a:t> </a:t>
            </a:r>
            <a:r>
              <a:rPr lang="en-US" sz="2000" dirty="0" err="1" smtClean="0"/>
              <a:t>config</a:t>
            </a:r>
            <a:r>
              <a:rPr lang="en-US" sz="2000" dirty="0" smtClean="0"/>
              <a:t> = new </a:t>
            </a:r>
            <a:r>
              <a:rPr lang="en-US" sz="2000" dirty="0" err="1" smtClean="0"/>
              <a:t>LwjglApplicationConfiguration</a:t>
            </a:r>
            <a:r>
              <a:rPr lang="en-US" sz="2000" dirty="0" smtClean="0"/>
              <a:t>(); </a:t>
            </a:r>
          </a:p>
          <a:p>
            <a:pPr algn="just">
              <a:buNone/>
            </a:pPr>
            <a:r>
              <a:rPr lang="en-US" sz="2000" dirty="0" smtClean="0"/>
              <a:t>      </a:t>
            </a:r>
            <a:r>
              <a:rPr lang="en-US" sz="2000" dirty="0" err="1" smtClean="0"/>
              <a:t>config.title</a:t>
            </a:r>
            <a:r>
              <a:rPr lang="en-US" sz="2000" dirty="0" smtClean="0"/>
              <a:t> = "Drop";</a:t>
            </a:r>
          </a:p>
          <a:p>
            <a:pPr algn="just">
              <a:buNone/>
            </a:pPr>
            <a:r>
              <a:rPr lang="en-US" sz="2000" dirty="0" smtClean="0"/>
              <a:t>      </a:t>
            </a:r>
            <a:r>
              <a:rPr lang="en-US" sz="2000" dirty="0" err="1" smtClean="0"/>
              <a:t>config.width</a:t>
            </a:r>
            <a:r>
              <a:rPr lang="en-US" sz="2000" dirty="0" smtClean="0"/>
              <a:t> = 800;</a:t>
            </a:r>
          </a:p>
          <a:p>
            <a:pPr algn="just">
              <a:buNone/>
            </a:pPr>
            <a:r>
              <a:rPr lang="en-US" sz="2000" dirty="0" smtClean="0"/>
              <a:t>     </a:t>
            </a:r>
            <a:r>
              <a:rPr lang="en-US" sz="2000" dirty="0" err="1" smtClean="0"/>
              <a:t>config.height</a:t>
            </a:r>
            <a:r>
              <a:rPr lang="en-US" sz="2000" dirty="0" smtClean="0"/>
              <a:t> = 480; </a:t>
            </a:r>
          </a:p>
          <a:p>
            <a:pPr algn="just">
              <a:buNone/>
            </a:pPr>
            <a:r>
              <a:rPr lang="en-US" sz="2000" dirty="0" smtClean="0"/>
              <a:t>      new </a:t>
            </a:r>
            <a:r>
              <a:rPr lang="en-US" sz="2000" dirty="0" err="1" smtClean="0"/>
              <a:t>LwjglApplication</a:t>
            </a:r>
            <a:r>
              <a:rPr lang="en-US" sz="2000" dirty="0" smtClean="0"/>
              <a:t>(new Drop(), </a:t>
            </a:r>
            <a:r>
              <a:rPr lang="en-US" sz="2000" dirty="0" err="1" smtClean="0"/>
              <a:t>config</a:t>
            </a:r>
            <a:r>
              <a:rPr lang="en-US" sz="2000" dirty="0" smtClean="0"/>
              <a:t>); } }</a:t>
            </a:r>
            <a:endParaRPr lang="en-US" sz="2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70</TotalTime>
  <Words>1481</Words>
  <Application>Microsoft Office PowerPoint</Application>
  <PresentationFormat>On-screen Show (4:3)</PresentationFormat>
  <Paragraphs>168</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Apex</vt:lpstr>
      <vt:lpstr>Catch the drop</vt:lpstr>
      <vt:lpstr>Game Concepts</vt:lpstr>
      <vt:lpstr>Game Assets </vt:lpstr>
      <vt:lpstr>Lets see how to configure…</vt:lpstr>
      <vt:lpstr>What we need…</vt:lpstr>
      <vt:lpstr>Slide 6</vt:lpstr>
      <vt:lpstr>Slide 7</vt:lpstr>
      <vt:lpstr>Coding the Game</vt:lpstr>
      <vt:lpstr>Slide 9</vt:lpstr>
      <vt:lpstr>Slide 10</vt:lpstr>
      <vt:lpstr>Slide 11</vt:lpstr>
      <vt:lpstr>Slide 12</vt:lpstr>
      <vt:lpstr>Loading the assets</vt:lpstr>
      <vt:lpstr>Slide 14</vt:lpstr>
      <vt:lpstr>Slide 15</vt:lpstr>
      <vt:lpstr>Slide 16</vt:lpstr>
      <vt:lpstr>Adding the bucket…</vt:lpstr>
      <vt:lpstr>Slide 18</vt:lpstr>
      <vt:lpstr>Rendering the bucket…</vt:lpstr>
      <vt:lpstr>Slide 20</vt:lpstr>
      <vt:lpstr>Making the bucket move…</vt:lpstr>
      <vt:lpstr>What if with a keyboard…</vt:lpstr>
      <vt:lpstr>Slide 23</vt:lpstr>
      <vt:lpstr>Adding Rain drops…</vt:lpstr>
      <vt:lpstr>Slide 25</vt:lpstr>
      <vt:lpstr>Slide 26</vt:lpstr>
      <vt:lpstr>Slide 27</vt:lpstr>
      <vt:lpstr>Slide 28</vt:lpstr>
      <vt:lpstr>Slide 29</vt:lpstr>
      <vt:lpstr>Cleaning up…</vt:lpstr>
      <vt:lpstr>Game Screen…</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Catch the drop</dc:title>
  <dc:creator>admin</dc:creator>
  <cp:lastModifiedBy>admin</cp:lastModifiedBy>
  <cp:revision>19</cp:revision>
  <dcterms:created xsi:type="dcterms:W3CDTF">2018-03-19T04:53:15Z</dcterms:created>
  <dcterms:modified xsi:type="dcterms:W3CDTF">2018-03-26T05:19:12Z</dcterms:modified>
</cp:coreProperties>
</file>