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af6723e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f6723e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af6723e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f6723e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af6723e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f6723e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R </a:t>
            </a:r>
            <a:r>
              <a:rPr lang="zh-TW"/>
              <a:t>期末專題-</a:t>
            </a:r>
            <a:endParaRPr/>
          </a:p>
          <a:p>
            <a:pPr indent="0" lvl="0" marL="0" rtl="0" algn="ctr">
              <a:spcBef>
                <a:spcPts val="0"/>
              </a:spcBef>
              <a:spcAft>
                <a:spcPts val="0"/>
              </a:spcAft>
              <a:buNone/>
            </a:pPr>
            <a:r>
              <a:rPr lang="zh-TW" sz="3600"/>
              <a:t>Student Performance Analysis</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電資二 10720138 陳尚宏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專題設計目標</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=&gt; 從</a:t>
            </a:r>
            <a:r>
              <a:rPr lang="zh-TW"/>
              <a:t>來源資料中找出各列資料的相關性並進行分析</a:t>
            </a:r>
            <a:endParaRPr/>
          </a:p>
          <a:p>
            <a:pPr indent="0" lvl="0" marL="0" rtl="0" algn="l">
              <a:spcBef>
                <a:spcPts val="1600"/>
              </a:spcBef>
              <a:spcAft>
                <a:spcPts val="0"/>
              </a:spcAft>
              <a:buNone/>
            </a:pPr>
            <a:r>
              <a:rPr lang="zh-TW"/>
              <a:t>target:</a:t>
            </a:r>
            <a:endParaRPr/>
          </a:p>
          <a:p>
            <a:pPr indent="0" lvl="0" marL="0" rtl="0" algn="l">
              <a:spcBef>
                <a:spcPts val="1600"/>
              </a:spcBef>
              <a:spcAft>
                <a:spcPts val="0"/>
              </a:spcAft>
              <a:buNone/>
            </a:pPr>
            <a:r>
              <a:rPr lang="zh-TW"/>
              <a:t>1.性別與成績的表現</a:t>
            </a:r>
            <a:endParaRPr/>
          </a:p>
          <a:p>
            <a:pPr indent="0" lvl="0" marL="0" rtl="0" algn="l">
              <a:spcBef>
                <a:spcPts val="1600"/>
              </a:spcBef>
              <a:spcAft>
                <a:spcPts val="0"/>
              </a:spcAft>
              <a:buNone/>
            </a:pPr>
            <a:r>
              <a:rPr lang="zh-TW"/>
              <a:t>2.分析個小隊的資料並觀察其差別與分析結果和成績的關係</a:t>
            </a:r>
            <a:endParaRPr/>
          </a:p>
          <a:p>
            <a:pPr indent="0" lvl="0" marL="0" rtl="0" algn="l">
              <a:spcBef>
                <a:spcPts val="1600"/>
              </a:spcBef>
              <a:spcAft>
                <a:spcPts val="0"/>
              </a:spcAft>
              <a:buNone/>
            </a:pPr>
            <a:r>
              <a:rPr lang="zh-TW"/>
              <a:t>3.學歷與成績的關係</a:t>
            </a:r>
            <a:endParaRPr/>
          </a:p>
          <a:p>
            <a:pPr indent="0" lvl="0" marL="0" rtl="0" algn="l">
              <a:spcBef>
                <a:spcPts val="1600"/>
              </a:spcBef>
              <a:spcAft>
                <a:spcPts val="0"/>
              </a:spcAft>
              <a:buNone/>
            </a:pPr>
            <a:r>
              <a:rPr lang="zh-TW"/>
              <a:t>4.考試準備程度與成績結果分析</a:t>
            </a:r>
            <a:endParaRPr/>
          </a:p>
          <a:p>
            <a:pPr indent="0" lvl="0" marL="0" rtl="0" algn="l">
              <a:spcBef>
                <a:spcPts val="1600"/>
              </a:spcBef>
              <a:spcAft>
                <a:spcPts val="1600"/>
              </a:spcAft>
              <a:buNone/>
            </a:pPr>
            <a:r>
              <a:rPr lang="zh-TW"/>
              <a:t>5.午餐與成績結果相關分析</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Package </a:t>
            </a:r>
            <a:r>
              <a:rPr lang="zh-TW"/>
              <a:t>使用介紹</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chemeClr val="dk1"/>
                </a:solidFill>
              </a:rPr>
              <a:t>1.顯示分析圖表</a:t>
            </a:r>
            <a:endParaRPr sz="2400">
              <a:solidFill>
                <a:schemeClr val="dk1"/>
              </a:solidFill>
            </a:endParaRPr>
          </a:p>
          <a:p>
            <a:pPr indent="0" lvl="0" marL="0" rtl="0" algn="l">
              <a:spcBef>
                <a:spcPts val="1600"/>
              </a:spcBef>
              <a:spcAft>
                <a:spcPts val="0"/>
              </a:spcAft>
              <a:buNone/>
            </a:pPr>
            <a:r>
              <a:rPr lang="zh-TW">
                <a:solidFill>
                  <a:schemeClr val="dk1"/>
                </a:solidFill>
              </a:rPr>
              <a:t>(1)barplot():顯示柱狀圖           </a:t>
            </a:r>
            <a:r>
              <a:rPr lang="zh-TW">
                <a:solidFill>
                  <a:schemeClr val="dk1"/>
                </a:solidFill>
              </a:rPr>
              <a:t>ggplot2(): </a:t>
            </a:r>
            <a:r>
              <a:rPr lang="zh-TW">
                <a:solidFill>
                  <a:schemeClr val="dk1"/>
                </a:solidFill>
              </a:rPr>
              <a:t>(2)geom_violin():小提琴圖</a:t>
            </a:r>
            <a:endParaRPr>
              <a:solidFill>
                <a:schemeClr val="dk1"/>
              </a:solidFill>
            </a:endParaRPr>
          </a:p>
          <a:p>
            <a:pPr indent="0" lvl="0" marL="0" rtl="0" algn="l">
              <a:spcBef>
                <a:spcPts val="1600"/>
              </a:spcBef>
              <a:spcAft>
                <a:spcPts val="0"/>
              </a:spcAft>
              <a:buNone/>
            </a:pPr>
            <a:r>
              <a:rPr lang="zh-TW">
                <a:solidFill>
                  <a:schemeClr val="dk1"/>
                </a:solidFill>
              </a:rPr>
              <a:t>(3)geom_boxplot():箱形圖       (4) coord_polar():派狀圖</a:t>
            </a:r>
            <a:endParaRPr>
              <a:solidFill>
                <a:schemeClr val="dk1"/>
              </a:solidFill>
            </a:endParaRPr>
          </a:p>
          <a:p>
            <a:pPr indent="0" lvl="0" marL="0" rtl="0" algn="l">
              <a:spcBef>
                <a:spcPts val="1600"/>
              </a:spcBef>
              <a:spcAft>
                <a:spcPts val="0"/>
              </a:spcAft>
              <a:buNone/>
            </a:pPr>
            <a:r>
              <a:rPr lang="zh-TW" sz="2400">
                <a:solidFill>
                  <a:schemeClr val="dk1"/>
                </a:solidFill>
              </a:rPr>
              <a:t>2.過濾或選擇dataframe中的屬性   </a:t>
            </a:r>
            <a:r>
              <a:rPr lang="zh-TW">
                <a:solidFill>
                  <a:schemeClr val="dk1"/>
                </a:solidFill>
              </a:rPr>
              <a:t> </a:t>
            </a:r>
            <a:endParaRPr>
              <a:solidFill>
                <a:schemeClr val="dk1"/>
              </a:solidFill>
            </a:endParaRPr>
          </a:p>
          <a:p>
            <a:pPr indent="0" lvl="0" marL="0" rtl="0" algn="l">
              <a:spcBef>
                <a:spcPts val="1600"/>
              </a:spcBef>
              <a:spcAft>
                <a:spcPts val="0"/>
              </a:spcAft>
              <a:buNone/>
            </a:pPr>
            <a:r>
              <a:rPr lang="zh-TW">
                <a:solidFill>
                  <a:schemeClr val="dk1"/>
                </a:solidFill>
              </a:rPr>
              <a:t>(1) </a:t>
            </a:r>
            <a:r>
              <a:rPr lang="zh-TW">
                <a:solidFill>
                  <a:schemeClr val="dk1"/>
                </a:solidFill>
              </a:rPr>
              <a:t>dplyr():</a:t>
            </a:r>
            <a:r>
              <a:rPr lang="zh-TW">
                <a:solidFill>
                  <a:schemeClr val="dk1"/>
                </a:solidFill>
              </a:rPr>
              <a:t>filter()</a:t>
            </a:r>
            <a:endParaRPr>
              <a:solidFill>
                <a:schemeClr val="dk1"/>
              </a:solidFill>
            </a:endParaRPr>
          </a:p>
          <a:p>
            <a:pPr indent="0" lvl="0" marL="0" rtl="0" algn="l">
              <a:spcBef>
                <a:spcPts val="1600"/>
              </a:spcBef>
              <a:spcAft>
                <a:spcPts val="0"/>
              </a:spcAft>
              <a:buNone/>
            </a:pPr>
            <a:r>
              <a:rPr lang="zh-TW" sz="2800">
                <a:solidFill>
                  <a:schemeClr val="dk1"/>
                </a:solidFill>
              </a:rPr>
              <a:t>3.結合圖表的特殊函式,以方便比較和觀看 </a:t>
            </a:r>
            <a:endParaRPr sz="2800">
              <a:solidFill>
                <a:schemeClr val="dk1"/>
              </a:solidFill>
            </a:endParaRPr>
          </a:p>
          <a:p>
            <a:pPr indent="0" lvl="0" marL="0" rtl="0" algn="l">
              <a:spcBef>
                <a:spcPts val="1600"/>
              </a:spcBef>
              <a:spcAft>
                <a:spcPts val="0"/>
              </a:spcAft>
              <a:buNone/>
            </a:pPr>
            <a:r>
              <a:rPr lang="zh-TW">
                <a:solidFill>
                  <a:schemeClr val="dk1"/>
                </a:solidFill>
              </a:rPr>
              <a:t>(1)</a:t>
            </a:r>
            <a:r>
              <a:rPr lang="zh-TW">
                <a:solidFill>
                  <a:schemeClr val="dk1"/>
                </a:solidFill>
              </a:rPr>
              <a:t>ggpubr():</a:t>
            </a:r>
            <a:r>
              <a:rPr lang="zh-TW">
                <a:solidFill>
                  <a:schemeClr val="dk1"/>
                </a:solidFill>
              </a:rPr>
              <a:t>ggarrange</a:t>
            </a:r>
            <a:endParaRPr>
              <a:solidFill>
                <a:schemeClr val="dk1"/>
              </a:solidFill>
            </a:endParaRPr>
          </a:p>
          <a:p>
            <a:pPr indent="0" lvl="0" marL="0" rtl="0" algn="l">
              <a:spcBef>
                <a:spcPts val="1600"/>
              </a:spcBef>
              <a:spcAft>
                <a:spcPts val="1600"/>
              </a:spcAft>
              <a:buNone/>
            </a:pPr>
            <a:r>
              <a:t/>
            </a:r>
            <a:endParaRPr sz="2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心得:</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這個專題製作的重點在於選擇好看、有效率的圖表讓使用者快速、容易進行分析,因此需花費比較多的時間查有關graph gallery以及相關函式的用法,此外,雖然數據很單純,但還是要處理很多數據篩選和清洗等相關的問題,否則沒辦法使用,還要注意哪些屬性可以拿來比較是有意義的,否則分析不到要點會浪費時間和效率,這次在撰寫程式時面臨最頻繁的問題是有關函式的挑選和語法的使用,中間出現很多bug都要查一些時間才找的出癥結,但成功分析出原本在腦中的形象後成就感很大,是有挑戰性的專題!</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