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73" r:id="rId3"/>
    <p:sldId id="258" r:id="rId4"/>
    <p:sldId id="275" r:id="rId5"/>
    <p:sldId id="259" r:id="rId6"/>
    <p:sldId id="262" r:id="rId7"/>
    <p:sldId id="269"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DF8D7-A2EF-43CA-BF00-7CA121B1543E}" v="16" dt="2024-09-18T16:09:44.1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85" d="100"/>
          <a:sy n="85" d="100"/>
        </p:scale>
        <p:origin x="357" y="2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2CC964-A50B-4C29-B4E4-2C30BB34CCF3}" type="slidenum">
              <a:rPr lang="en-US" smtClean="0"/>
              <a:t>‹#›</a:t>
            </a:fld>
            <a:endParaRPr lang="en-US"/>
          </a:p>
        </p:txBody>
      </p:sp>
    </p:spTree>
    <p:extLst>
      <p:ext uri="{BB962C8B-B14F-4D97-AF65-F5344CB8AC3E}">
        <p14:creationId xmlns:p14="http://schemas.microsoft.com/office/powerpoint/2010/main" val="266200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9285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1171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4620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EAACC7-3B3F-47D1-959A-EF58926E955E}" type="datetimeFigureOut">
              <a:rPr lang="en-US" smtClean="0"/>
              <a:t>10/22/2024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2CC964-A50B-4C29-B4E4-2C30BB34CCF3}" type="slidenum">
              <a:rPr lang="en-US" smtClean="0"/>
              <a:t>‹#›</a:t>
            </a:fld>
            <a:endParaRPr lang="en-US"/>
          </a:p>
        </p:txBody>
      </p:sp>
    </p:spTree>
    <p:extLst>
      <p:ext uri="{BB962C8B-B14F-4D97-AF65-F5344CB8AC3E}">
        <p14:creationId xmlns:p14="http://schemas.microsoft.com/office/powerpoint/2010/main" val="317258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0765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8489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74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7951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212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10/22/2024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993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EAACC7-3B3F-47D1-959A-EF58926E955E}" type="datetimeFigureOut">
              <a:rPr lang="en-US" smtClean="0"/>
              <a:t>10/22/2024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59397684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17423713@N03/23847472406"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6A9B-1992-4AEE-96CA-9A642998B081}"/>
              </a:ext>
            </a:extLst>
          </p:cNvPr>
          <p:cNvSpPr>
            <a:spLocks noGrp="1"/>
          </p:cNvSpPr>
          <p:nvPr>
            <p:ph type="ctrTitle"/>
          </p:nvPr>
        </p:nvSpPr>
        <p:spPr>
          <a:xfrm>
            <a:off x="3322457" y="1200634"/>
            <a:ext cx="6935872" cy="3922755"/>
          </a:xfrm>
        </p:spPr>
        <p:txBody>
          <a:bodyPr>
            <a:normAutofit/>
          </a:bodyPr>
          <a:lstStyle/>
          <a:p>
            <a:pPr algn="r"/>
            <a:r>
              <a:rPr lang="en-US" dirty="0"/>
              <a:t>Smart </a:t>
            </a:r>
            <a:br>
              <a:rPr lang="en-US" dirty="0"/>
            </a:br>
            <a:r>
              <a:rPr lang="en-US" dirty="0"/>
              <a:t>blind-stick</a:t>
            </a:r>
          </a:p>
        </p:txBody>
      </p:sp>
      <p:sp>
        <p:nvSpPr>
          <p:cNvPr id="3" name="Subtitle 2">
            <a:extLst>
              <a:ext uri="{FF2B5EF4-FFF2-40B4-BE49-F238E27FC236}">
                <a16:creationId xmlns:a16="http://schemas.microsoft.com/office/drawing/2014/main" id="{DE105073-55E6-1D43-157C-BB20F8811A79}"/>
              </a:ext>
            </a:extLst>
          </p:cNvPr>
          <p:cNvSpPr>
            <a:spLocks noGrp="1"/>
          </p:cNvSpPr>
          <p:nvPr>
            <p:ph type="subTitle" idx="1"/>
          </p:nvPr>
        </p:nvSpPr>
        <p:spPr>
          <a:xfrm>
            <a:off x="5083790" y="1050878"/>
            <a:ext cx="6157951" cy="943386"/>
          </a:xfrm>
        </p:spPr>
        <p:txBody>
          <a:bodyPr>
            <a:normAutofit/>
          </a:bodyPr>
          <a:lstStyle/>
          <a:p>
            <a:pPr algn="r"/>
            <a:endParaRPr lang="en-US" dirty="0"/>
          </a:p>
        </p:txBody>
      </p:sp>
      <p:pic>
        <p:nvPicPr>
          <p:cNvPr id="4" name="Picture 3" descr="A colorful light bulb with business icons">
            <a:extLst>
              <a:ext uri="{FF2B5EF4-FFF2-40B4-BE49-F238E27FC236}">
                <a16:creationId xmlns:a16="http://schemas.microsoft.com/office/drawing/2014/main" id="{58B61AC9-EB3C-E092-DE58-31B922903D37}"/>
              </a:ext>
            </a:extLst>
          </p:cNvPr>
          <p:cNvPicPr>
            <a:picLocks noChangeAspect="1"/>
          </p:cNvPicPr>
          <p:nvPr/>
        </p:nvPicPr>
        <p:blipFill rotWithShape="1">
          <a:blip r:embed="rId2"/>
          <a:srcRect l="21353" r="29538" b="1"/>
          <a:stretch/>
        </p:blipFill>
        <p:spPr>
          <a:xfrm>
            <a:off x="-2573" y="10"/>
            <a:ext cx="5012318" cy="7144492"/>
          </a:xfrm>
          <a:custGeom>
            <a:avLst/>
            <a:gdLst/>
            <a:ahLst/>
            <a:cxnLst/>
            <a:rect l="l" t="t" r="r" b="b"/>
            <a:pathLst>
              <a:path w="4811317" h="6857998">
                <a:moveTo>
                  <a:pt x="0" y="0"/>
                </a:moveTo>
                <a:lnTo>
                  <a:pt x="4811317" y="0"/>
                </a:lnTo>
                <a:lnTo>
                  <a:pt x="2712446" y="6857998"/>
                </a:lnTo>
                <a:lnTo>
                  <a:pt x="0" y="6857998"/>
                </a:lnTo>
                <a:close/>
              </a:path>
            </a:pathLst>
          </a:custGeom>
        </p:spPr>
      </p:pic>
    </p:spTree>
    <p:extLst>
      <p:ext uri="{BB962C8B-B14F-4D97-AF65-F5344CB8AC3E}">
        <p14:creationId xmlns:p14="http://schemas.microsoft.com/office/powerpoint/2010/main" val="400676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1069848" y="798394"/>
            <a:ext cx="4730451" cy="1637730"/>
          </a:xfrm>
        </p:spPr>
        <p:txBody>
          <a:bodyPr>
            <a:normAutofit/>
          </a:bodyPr>
          <a:lstStyle/>
          <a:p>
            <a:r>
              <a:rPr lang="en-US" sz="4400" dirty="0"/>
              <a:t>Abstract</a:t>
            </a: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957024" y="2090928"/>
            <a:ext cx="4843275" cy="3598672"/>
          </a:xfrm>
        </p:spPr>
        <p:txBody>
          <a:bodyPr>
            <a:normAutofit/>
          </a:bodyPr>
          <a:lstStyle/>
          <a:p>
            <a:pPr marL="0" indent="0">
              <a:buNone/>
            </a:pPr>
            <a:r>
              <a:rPr lang="en-US" sz="1800" dirty="0"/>
              <a:t>The Smart Blind Stick project aims to develop an affordable and effective solution to enhance the mobility and independence of visually impaired individuals. This assistive device uses ultrasonic sensors to detect obstacles in real time, providing immediate feedback via a buzzer to help users avoid collisions and navigate safely. By leveraging Arduino microcontrollers and simple electronic components, the Smart Blind Stick offers a low-cost alternative to existing, expensive assistive technologies, ensuring accessibility for a broader population.</a:t>
            </a:r>
            <a:endParaRPr lang="en-US" dirty="0"/>
          </a:p>
        </p:txBody>
      </p:sp>
      <p:pic>
        <p:nvPicPr>
          <p:cNvPr id="6" name="Picture 5" descr="A person holding a light bulb&#10;&#10;Description automatically generated">
            <a:extLst>
              <a:ext uri="{FF2B5EF4-FFF2-40B4-BE49-F238E27FC236}">
                <a16:creationId xmlns:a16="http://schemas.microsoft.com/office/drawing/2014/main" id="{75F725F7-B45F-3EA5-ACE2-35E88DA1DF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530" r="17356"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0" name="Freeform: Shape 19">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D5101C35-50EF-7DFC-36E0-EE432D5B2CD6}"/>
              </a:ext>
            </a:extLst>
          </p:cNvPr>
          <p:cNvSpPr txBox="1"/>
          <p:nvPr/>
        </p:nvSpPr>
        <p:spPr>
          <a:xfrm>
            <a:off x="9407263" y="6657945"/>
            <a:ext cx="278473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17423713@N03/23847472406">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35747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6587544" y="1382165"/>
            <a:ext cx="4869179" cy="1517984"/>
          </a:xfrm>
        </p:spPr>
        <p:txBody>
          <a:bodyPr>
            <a:normAutofit/>
          </a:bodyPr>
          <a:lstStyle/>
          <a:p>
            <a:r>
              <a:rPr lang="en-US" sz="4800" dirty="0">
                <a:solidFill>
                  <a:srgbClr val="000000"/>
                </a:solidFill>
              </a:rPr>
              <a:t>Introduction </a:t>
            </a:r>
          </a:p>
        </p:txBody>
      </p:sp>
      <p:pic>
        <p:nvPicPr>
          <p:cNvPr id="5" name="Picture 4" descr="Robot operating a machine">
            <a:extLst>
              <a:ext uri="{FF2B5EF4-FFF2-40B4-BE49-F238E27FC236}">
                <a16:creationId xmlns:a16="http://schemas.microsoft.com/office/drawing/2014/main" id="{E95C7272-585B-24AE-21AD-B6C16640EE23}"/>
              </a:ext>
            </a:extLst>
          </p:cNvPr>
          <p:cNvPicPr>
            <a:picLocks noChangeAspect="1"/>
          </p:cNvPicPr>
          <p:nvPr/>
        </p:nvPicPr>
        <p:blipFill rotWithShape="1">
          <a:blip r:embed="rId2"/>
          <a:srcRect l="14609" r="1268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6587545" y="2578813"/>
            <a:ext cx="4869179" cy="3919591"/>
          </a:xfrm>
        </p:spPr>
        <p:txBody>
          <a:bodyPr anchor="t">
            <a:normAutofit fontScale="92500" lnSpcReduction="10000"/>
          </a:bodyPr>
          <a:lstStyle/>
          <a:p>
            <a:pPr marL="0" indent="0" algn="just">
              <a:buNone/>
            </a:pPr>
            <a:r>
              <a:rPr lang="en-US" sz="1800" dirty="0"/>
              <a:t>Visually impaired individuals often face significant challenges when navigating unfamiliar or crowded environments. Existing assistive devices, while helpful, are frequently cost-prohibitive for many users. The Smart Blind Stick is a cost-effective solution designed to address these mobility challenges. The device uses ultrasonic sensors to detect nearby obstacles and alerts the user through a buzzer, ensuring safer and more independent navigation. The project incorporates Arduino Uno/Nano microcontrollers, making it easy to develop and scale, and is designed to be lightweight and user-friendly. By providing immediate, real-time feedback, this device empowers visually impaired individuals with improved confidence and independence.</a:t>
            </a: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spTree>
    <p:extLst>
      <p:ext uri="{BB962C8B-B14F-4D97-AF65-F5344CB8AC3E}">
        <p14:creationId xmlns:p14="http://schemas.microsoft.com/office/powerpoint/2010/main" val="148404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 name="Rectangle 5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53" name="Group 5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4" name="Oval 5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55" name="Oval 5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useBgFill="1">
        <p:nvSpPr>
          <p:cNvPr id="57" name="Rectangle 56">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7534654" y="702365"/>
            <a:ext cx="3896264" cy="3765666"/>
          </a:xfrm>
        </p:spPr>
        <p:txBody>
          <a:bodyPr vert="horz" lIns="91440" tIns="45720" rIns="91440" bIns="45720" rtlCol="0" anchor="b">
            <a:normAutofit/>
          </a:bodyPr>
          <a:lstStyle/>
          <a:p>
            <a:pPr>
              <a:lnSpc>
                <a:spcPct val="80000"/>
              </a:lnSpc>
            </a:pPr>
            <a:r>
              <a:rPr lang="en-US" sz="5600" dirty="0">
                <a:blipFill dpi="0" rotWithShape="1">
                  <a:blip r:embed="rId4"/>
                  <a:srcRect/>
                  <a:tile tx="6350" ty="-127000" sx="65000" sy="64000" flip="none" algn="tl"/>
                </a:blipFill>
              </a:rPr>
              <a:t>Proposed architecture diagram</a:t>
            </a:r>
          </a:p>
        </p:txBody>
      </p:sp>
      <p:pic>
        <p:nvPicPr>
          <p:cNvPr id="13" name="Content Placeholder 12" descr="A diagram of a sensor&#10;&#10;Description automatically generated">
            <a:extLst>
              <a:ext uri="{FF2B5EF4-FFF2-40B4-BE49-F238E27FC236}">
                <a16:creationId xmlns:a16="http://schemas.microsoft.com/office/drawing/2014/main" id="{2E04244F-CD7E-D295-54FF-EC4DD0D22694}"/>
              </a:ext>
            </a:extLst>
          </p:cNvPr>
          <p:cNvPicPr>
            <a:picLocks noChangeAspect="1"/>
          </p:cNvPicPr>
          <p:nvPr/>
        </p:nvPicPr>
        <p:blipFill>
          <a:blip r:embed="rId6">
            <a:extLst>
              <a:ext uri="{28A0092B-C50C-407E-A947-70E740481C1C}">
                <a14:useLocalDpi xmlns:a14="http://schemas.microsoft.com/office/drawing/2010/main" val="0"/>
              </a:ext>
            </a:extLst>
          </a:blip>
          <a:srcRect r="1" b="2613"/>
          <a:stretch/>
        </p:blipFill>
        <p:spPr>
          <a:xfrm>
            <a:off x="20" y="10"/>
            <a:ext cx="6901088" cy="6857990"/>
          </a:xfrm>
          <a:prstGeom prst="rect">
            <a:avLst/>
          </a:prstGeom>
        </p:spPr>
      </p:pic>
      <p:grpSp>
        <p:nvGrpSpPr>
          <p:cNvPr id="61" name="Group 60">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62" name="Oval 61">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3" name="Oval 62">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137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A1DC96-7045-646F-DF2C-175D8ACE7BB2}"/>
              </a:ext>
            </a:extLst>
          </p:cNvPr>
          <p:cNvSpPr>
            <a:spLocks noGrp="1"/>
          </p:cNvSpPr>
          <p:nvPr>
            <p:ph type="title"/>
          </p:nvPr>
        </p:nvSpPr>
        <p:spPr>
          <a:xfrm>
            <a:off x="280565" y="-324150"/>
            <a:ext cx="4920019" cy="2021553"/>
          </a:xfrm>
        </p:spPr>
        <p:txBody>
          <a:bodyPr>
            <a:normAutofit/>
          </a:bodyPr>
          <a:lstStyle/>
          <a:p>
            <a:r>
              <a:rPr lang="en-US" sz="3600" dirty="0">
                <a:solidFill>
                  <a:schemeClr val="bg1"/>
                </a:solidFill>
              </a:rPr>
              <a:t>Literature survey</a:t>
            </a:r>
          </a:p>
        </p:txBody>
      </p:sp>
      <p:sp>
        <p:nvSpPr>
          <p:cNvPr id="24" name="Content Placeholder 23">
            <a:extLst>
              <a:ext uri="{FF2B5EF4-FFF2-40B4-BE49-F238E27FC236}">
                <a16:creationId xmlns:a16="http://schemas.microsoft.com/office/drawing/2014/main" id="{DCBEC9AC-7EFF-6934-A45A-B2E2C1129C93}"/>
              </a:ext>
            </a:extLst>
          </p:cNvPr>
          <p:cNvSpPr>
            <a:spLocks noGrp="1"/>
          </p:cNvSpPr>
          <p:nvPr>
            <p:ph idx="1"/>
          </p:nvPr>
        </p:nvSpPr>
        <p:spPr/>
        <p:txBody>
          <a:bodyPr/>
          <a:lstStyle/>
          <a:p>
            <a:endParaRPr lang="en-IN"/>
          </a:p>
        </p:txBody>
      </p:sp>
      <p:pic>
        <p:nvPicPr>
          <p:cNvPr id="26" name="Picture 25">
            <a:extLst>
              <a:ext uri="{FF2B5EF4-FFF2-40B4-BE49-F238E27FC236}">
                <a16:creationId xmlns:a16="http://schemas.microsoft.com/office/drawing/2014/main" id="{67C5671E-C3CC-6874-8EE7-2C39CCFDC8BD}"/>
              </a:ext>
            </a:extLst>
          </p:cNvPr>
          <p:cNvPicPr>
            <a:picLocks noChangeAspect="1"/>
          </p:cNvPicPr>
          <p:nvPr/>
        </p:nvPicPr>
        <p:blipFill>
          <a:blip r:embed="rId2"/>
          <a:stretch>
            <a:fillRect/>
          </a:stretch>
        </p:blipFill>
        <p:spPr>
          <a:xfrm>
            <a:off x="1275526" y="1059101"/>
            <a:ext cx="9846626" cy="5291347"/>
          </a:xfrm>
          <a:prstGeom prst="rect">
            <a:avLst/>
          </a:prstGeom>
        </p:spPr>
      </p:pic>
    </p:spTree>
    <p:extLst>
      <p:ext uri="{BB962C8B-B14F-4D97-AF65-F5344CB8AC3E}">
        <p14:creationId xmlns:p14="http://schemas.microsoft.com/office/powerpoint/2010/main" val="42265522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6AB61-9A9B-AAFA-0E66-42C1DC318273}"/>
              </a:ext>
            </a:extLst>
          </p:cNvPr>
          <p:cNvSpPr>
            <a:spLocks noGrp="1"/>
          </p:cNvSpPr>
          <p:nvPr>
            <p:ph type="title"/>
          </p:nvPr>
        </p:nvSpPr>
        <p:spPr>
          <a:xfrm>
            <a:off x="6094476" y="148005"/>
            <a:ext cx="5944189" cy="2022994"/>
          </a:xfrm>
        </p:spPr>
        <p:txBody>
          <a:bodyPr>
            <a:normAutofit/>
          </a:bodyPr>
          <a:lstStyle/>
          <a:p>
            <a:r>
              <a:rPr lang="en-IN" sz="2400" dirty="0"/>
              <a:t>Limitations Identified from Literature Survey</a:t>
            </a:r>
            <a:endParaRPr lang="en-US" sz="6600" dirty="0">
              <a:solidFill>
                <a:srgbClr val="000000"/>
              </a:solidFill>
            </a:endParaRPr>
          </a:p>
        </p:txBody>
      </p:sp>
      <p:pic>
        <p:nvPicPr>
          <p:cNvPr id="5" name="Picture 4" descr="A picture containing text, electronics, circuit&#10;&#10;Description automatically generated">
            <a:extLst>
              <a:ext uri="{FF2B5EF4-FFF2-40B4-BE49-F238E27FC236}">
                <a16:creationId xmlns:a16="http://schemas.microsoft.com/office/drawing/2014/main" id="{55A5F192-059C-54CB-33CC-61BD5F2D6ABA}"/>
              </a:ext>
            </a:extLst>
          </p:cNvPr>
          <p:cNvPicPr>
            <a:picLocks noChangeAspect="1"/>
          </p:cNvPicPr>
          <p:nvPr/>
        </p:nvPicPr>
        <p:blipFill rotWithShape="1">
          <a:blip r:embed="rId2">
            <a:extLst>
              <a:ext uri="{28A0092B-C50C-407E-A947-70E740481C1C}">
                <a14:useLocalDpi xmlns:a14="http://schemas.microsoft.com/office/drawing/2010/main" val="0"/>
              </a:ext>
            </a:extLst>
          </a:blip>
          <a:srcRect l="3346" r="1924"/>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2" name="Freeform: Shape 11">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nvGrpSpPr>
          <p:cNvPr id="14" name="Group 13">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16" name="Oval 15">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sp>
        <p:nvSpPr>
          <p:cNvPr id="8" name="Content Placeholder 7">
            <a:extLst>
              <a:ext uri="{FF2B5EF4-FFF2-40B4-BE49-F238E27FC236}">
                <a16:creationId xmlns:a16="http://schemas.microsoft.com/office/drawing/2014/main" id="{B774EA3B-916E-976D-B97F-DDBAEC6984F8}"/>
              </a:ext>
            </a:extLst>
          </p:cNvPr>
          <p:cNvSpPr>
            <a:spLocks noGrp="1"/>
          </p:cNvSpPr>
          <p:nvPr>
            <p:ph idx="1"/>
          </p:nvPr>
        </p:nvSpPr>
        <p:spPr>
          <a:xfrm>
            <a:off x="-1213347" y="5564937"/>
            <a:ext cx="613097" cy="1246782"/>
          </a:xfrm>
        </p:spPr>
        <p:txBody>
          <a:bodyPr/>
          <a:lstStyle/>
          <a:p>
            <a:pPr marL="0" indent="0">
              <a:buNone/>
            </a:pPr>
            <a:endParaRPr lang="en-IN" dirty="0"/>
          </a:p>
        </p:txBody>
      </p:sp>
      <p:sp>
        <p:nvSpPr>
          <p:cNvPr id="11" name="Content Placeholder 2">
            <a:extLst>
              <a:ext uri="{FF2B5EF4-FFF2-40B4-BE49-F238E27FC236}">
                <a16:creationId xmlns:a16="http://schemas.microsoft.com/office/drawing/2014/main" id="{0DDCAF46-DE9B-BB27-3B17-19C9B153BA1E}"/>
              </a:ext>
            </a:extLst>
          </p:cNvPr>
          <p:cNvSpPr txBox="1">
            <a:spLocks/>
          </p:cNvSpPr>
          <p:nvPr/>
        </p:nvSpPr>
        <p:spPr>
          <a:xfrm>
            <a:off x="6532546" y="1849537"/>
            <a:ext cx="4869179" cy="3919591"/>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sz="1800" dirty="0"/>
              <a:t>Range Limitations: Several studies report limited obstacle detection range, which could hinder effective navigation in large or open areas.</a:t>
            </a:r>
          </a:p>
          <a:p>
            <a:pPr algn="just"/>
            <a:r>
              <a:rPr lang="en-US" sz="1800" dirty="0"/>
              <a:t>False Positives: False alarms were identified as a significant issue due to sensor misinterpretation in cluttered environments.</a:t>
            </a:r>
          </a:p>
          <a:p>
            <a:pPr algn="just"/>
            <a:r>
              <a:rPr lang="en-US" sz="1800" dirty="0"/>
              <a:t>Cost: Many solutions involve expensive or high-maintenance components, making them inaccessible to economically disadvantaged users.</a:t>
            </a:r>
          </a:p>
          <a:p>
            <a:pPr algn="just"/>
            <a:r>
              <a:rPr lang="en-US" sz="1800" dirty="0"/>
              <a:t>Device Form Factor: Some existing solutions are bulky, reducing user comfort and practicality.</a:t>
            </a:r>
          </a:p>
        </p:txBody>
      </p:sp>
    </p:spTree>
    <p:extLst>
      <p:ext uri="{BB962C8B-B14F-4D97-AF65-F5344CB8AC3E}">
        <p14:creationId xmlns:p14="http://schemas.microsoft.com/office/powerpoint/2010/main" val="179748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10" name="Oval 9">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sp>
        <p:nvSpPr>
          <p:cNvPr id="12" name="Rectangle 11">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1F6F7D65-ED8D-4CD0-AE49-3D638DAD4079}"/>
              </a:ext>
            </a:extLst>
          </p:cNvPr>
          <p:cNvPicPr>
            <a:picLocks noChangeAspect="1"/>
          </p:cNvPicPr>
          <p:nvPr/>
        </p:nvPicPr>
        <p:blipFill rotWithShape="1">
          <a:blip r:embed="rId5"/>
          <a:srcRect l="590" r="40363" b="-1"/>
          <a:stretch/>
        </p:blipFill>
        <p:spPr>
          <a:xfrm>
            <a:off x="1" y="10"/>
            <a:ext cx="6066502" cy="6857989"/>
          </a:xfrm>
          <a:prstGeom prst="rect">
            <a:avLst/>
          </a:prstGeom>
        </p:spPr>
      </p:pic>
      <p:sp>
        <p:nvSpPr>
          <p:cNvPr id="2" name="TextBox 1">
            <a:extLst>
              <a:ext uri="{FF2B5EF4-FFF2-40B4-BE49-F238E27FC236}">
                <a16:creationId xmlns:a16="http://schemas.microsoft.com/office/drawing/2014/main" id="{FD7B5E65-340D-3C26-6DAD-4A2989FDEF8C}"/>
              </a:ext>
            </a:extLst>
          </p:cNvPr>
          <p:cNvSpPr txBox="1"/>
          <p:nvPr/>
        </p:nvSpPr>
        <p:spPr>
          <a:xfrm>
            <a:off x="6479458" y="1306398"/>
            <a:ext cx="5299585" cy="5190789"/>
          </a:xfrm>
          <a:prstGeom prst="rect">
            <a:avLst/>
          </a:prstGeom>
        </p:spPr>
        <p:txBody>
          <a:bodyPr vert="horz" lIns="91440" tIns="45720" rIns="91440" bIns="45720" rtlCol="0">
            <a:normAutofit fontScale="92500" lnSpcReduction="10000"/>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400" b="0" i="0" dirty="0">
                <a:effectLst/>
              </a:rPr>
              <a:t>Develop a cost-effective, portable, and reliable smart blind stick using readily available components.</a:t>
            </a:r>
          </a:p>
          <a:p>
            <a:pPr indent="-182880" defTabSz="914400">
              <a:lnSpc>
                <a:spcPct val="90000"/>
              </a:lnSpc>
              <a:spcAft>
                <a:spcPts val="600"/>
              </a:spcAft>
              <a:buClr>
                <a:schemeClr val="accent1">
                  <a:lumMod val="75000"/>
                </a:schemeClr>
              </a:buClr>
              <a:buSzPct val="85000"/>
              <a:buFont typeface="Wingdings" pitchFamily="2" charset="2"/>
              <a:buChar char="§"/>
            </a:pPr>
            <a:r>
              <a:rPr lang="en-US" sz="2400" b="0" i="0" dirty="0">
                <a:effectLst/>
              </a:rPr>
              <a:t>Enhance the accuracy and range of obstacle detection using ultrasonic sensors to reduce false positives and ensure safety.</a:t>
            </a:r>
          </a:p>
          <a:p>
            <a:pPr indent="-182880" defTabSz="914400">
              <a:lnSpc>
                <a:spcPct val="90000"/>
              </a:lnSpc>
              <a:spcAft>
                <a:spcPts val="600"/>
              </a:spcAft>
              <a:buClr>
                <a:schemeClr val="accent1">
                  <a:lumMod val="75000"/>
                </a:schemeClr>
              </a:buClr>
              <a:buSzPct val="85000"/>
              <a:buFont typeface="Wingdings" pitchFamily="2" charset="2"/>
              <a:buChar char="§"/>
            </a:pPr>
            <a:r>
              <a:rPr lang="en-US" sz="2400" b="0" i="0" dirty="0">
                <a:effectLst/>
              </a:rPr>
              <a:t>Provide immediate and clear feedback through a buzzer, allowing users to react promptly to obstacles.</a:t>
            </a:r>
          </a:p>
          <a:p>
            <a:pPr indent="-182880" defTabSz="914400">
              <a:lnSpc>
                <a:spcPct val="90000"/>
              </a:lnSpc>
              <a:spcAft>
                <a:spcPts val="600"/>
              </a:spcAft>
              <a:buClr>
                <a:schemeClr val="accent1">
                  <a:lumMod val="75000"/>
                </a:schemeClr>
              </a:buClr>
              <a:buSzPct val="85000"/>
              <a:buFont typeface="Wingdings" pitchFamily="2" charset="2"/>
              <a:buChar char="§"/>
            </a:pPr>
            <a:r>
              <a:rPr lang="en-US" sz="2400" b="0" i="0" dirty="0">
                <a:effectLst/>
              </a:rPr>
              <a:t>Improve the form factor of the stick to ensure user comfort and easy adoption by visually impaired individuals.</a:t>
            </a:r>
          </a:p>
          <a:p>
            <a:pPr indent="-182880" defTabSz="914400">
              <a:lnSpc>
                <a:spcPct val="90000"/>
              </a:lnSpc>
              <a:spcAft>
                <a:spcPts val="600"/>
              </a:spcAft>
              <a:buClr>
                <a:schemeClr val="accent1">
                  <a:lumMod val="75000"/>
                </a:schemeClr>
              </a:buClr>
              <a:buSzPct val="85000"/>
              <a:buFont typeface="Wingdings" pitchFamily="2" charset="2"/>
              <a:buChar char="§"/>
            </a:pPr>
            <a:r>
              <a:rPr lang="en-US" sz="2400" b="0" i="0" dirty="0">
                <a:effectLst/>
              </a:rPr>
              <a:t>Explore the integration of additional sensors or technologies to further enhance the device's functionality.</a:t>
            </a:r>
            <a:endParaRPr lang="en-US" sz="1500" dirty="0"/>
          </a:p>
        </p:txBody>
      </p:sp>
      <p:grpSp>
        <p:nvGrpSpPr>
          <p:cNvPr id="14" name="Group 13">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2F5B445E-A132-207D-FF84-66442E6E47EE}"/>
              </a:ext>
            </a:extLst>
          </p:cNvPr>
          <p:cNvSpPr txBox="1"/>
          <p:nvPr/>
        </p:nvSpPr>
        <p:spPr>
          <a:xfrm>
            <a:off x="6479458" y="360812"/>
            <a:ext cx="6095064" cy="584775"/>
          </a:xfrm>
          <a:prstGeom prst="rect">
            <a:avLst/>
          </a:prstGeom>
          <a:noFill/>
        </p:spPr>
        <p:txBody>
          <a:bodyPr wrap="square">
            <a:spAutoFit/>
          </a:bodyPr>
          <a:lstStyle/>
          <a:p>
            <a:r>
              <a:rPr lang="en-US" sz="3200" dirty="0">
                <a:blipFill dpi="0" rotWithShape="1">
                  <a:blip r:embed="rId6"/>
                  <a:srcRect/>
                  <a:tile tx="6350" ty="-127000" sx="65000" sy="64000" flip="none" algn="tl"/>
                </a:blipFill>
              </a:rPr>
              <a:t>Research Objectives</a:t>
            </a:r>
            <a:endParaRPr lang="en-IN" sz="3200" dirty="0"/>
          </a:p>
        </p:txBody>
      </p:sp>
    </p:spTree>
    <p:extLst>
      <p:ext uri="{BB962C8B-B14F-4D97-AF65-F5344CB8AC3E}">
        <p14:creationId xmlns:p14="http://schemas.microsoft.com/office/powerpoint/2010/main" val="178861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729FF-1E47-5A44-53CB-1C767473A598}"/>
              </a:ext>
            </a:extLst>
          </p:cNvPr>
          <p:cNvSpPr>
            <a:spLocks noGrp="1"/>
          </p:cNvSpPr>
          <p:nvPr>
            <p:ph type="title"/>
          </p:nvPr>
        </p:nvSpPr>
        <p:spPr>
          <a:xfrm>
            <a:off x="7033368" y="2261849"/>
            <a:ext cx="4920019" cy="2021553"/>
          </a:xfrm>
        </p:spPr>
        <p:txBody>
          <a:bodyPr>
            <a:normAutofit/>
          </a:bodyPr>
          <a:lstStyle/>
          <a:p>
            <a:r>
              <a:rPr lang="en-US" dirty="0">
                <a:solidFill>
                  <a:schemeClr val="tx1"/>
                </a:solidFill>
              </a:rPr>
              <a:t>Thank you!</a:t>
            </a:r>
          </a:p>
        </p:txBody>
      </p:sp>
      <p:sp>
        <p:nvSpPr>
          <p:cNvPr id="78" name="Freeform: Shape 77">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F554D7-D5ED-5015-8A14-FC1D6AEB14DB}"/>
              </a:ext>
            </a:extLst>
          </p:cNvPr>
          <p:cNvSpPr>
            <a:spLocks noGrp="1"/>
          </p:cNvSpPr>
          <p:nvPr>
            <p:ph idx="1"/>
          </p:nvPr>
        </p:nvSpPr>
        <p:spPr>
          <a:xfrm>
            <a:off x="525983" y="2661025"/>
            <a:ext cx="4920019" cy="3244755"/>
          </a:xfrm>
        </p:spPr>
        <p:txBody>
          <a:bodyPr>
            <a:normAutofit/>
          </a:bodyPr>
          <a:lstStyle/>
          <a:p>
            <a:r>
              <a:rPr lang="en-US" dirty="0">
                <a:solidFill>
                  <a:schemeClr val="bg2"/>
                </a:solidFill>
              </a:rPr>
              <a:t>Dhruv Prajapati</a:t>
            </a:r>
          </a:p>
          <a:p>
            <a:r>
              <a:rPr lang="en-US" dirty="0" err="1">
                <a:solidFill>
                  <a:schemeClr val="bg2"/>
                </a:solidFill>
              </a:rPr>
              <a:t>Arth</a:t>
            </a:r>
            <a:r>
              <a:rPr lang="en-US" dirty="0">
                <a:solidFill>
                  <a:schemeClr val="bg2"/>
                </a:solidFill>
              </a:rPr>
              <a:t> Joshi</a:t>
            </a:r>
          </a:p>
          <a:p>
            <a:r>
              <a:rPr lang="en-US" dirty="0">
                <a:solidFill>
                  <a:schemeClr val="bg2"/>
                </a:solidFill>
              </a:rPr>
              <a:t>Siddharth Sharma</a:t>
            </a:r>
          </a:p>
        </p:txBody>
      </p:sp>
    </p:spTree>
    <p:extLst>
      <p:ext uri="{BB962C8B-B14F-4D97-AF65-F5344CB8AC3E}">
        <p14:creationId xmlns:p14="http://schemas.microsoft.com/office/powerpoint/2010/main" val="139018719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181</TotalTime>
  <Words>392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Rockwell Extra Bold</vt:lpstr>
      <vt:lpstr>Wingdings</vt:lpstr>
      <vt:lpstr>Wood Type</vt:lpstr>
      <vt:lpstr>Smart  blind-stick</vt:lpstr>
      <vt:lpstr>Abstract</vt:lpstr>
      <vt:lpstr>Introduction </vt:lpstr>
      <vt:lpstr>Proposed architecture diagram</vt:lpstr>
      <vt:lpstr>Literature survey</vt:lpstr>
      <vt:lpstr>Limitations Identified from Literature Survey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radar project</dc:title>
  <dc:creator>Tanisha Dhoot</dc:creator>
  <cp:lastModifiedBy>arthjoshi65@outlook.com</cp:lastModifiedBy>
  <cp:revision>5</cp:revision>
  <dcterms:created xsi:type="dcterms:W3CDTF">2023-04-20T04:15:09Z</dcterms:created>
  <dcterms:modified xsi:type="dcterms:W3CDTF">2024-10-22T07:23:28Z</dcterms:modified>
</cp:coreProperties>
</file>