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sldIdLst>
    <p:sldId id="256" r:id="rId2"/>
    <p:sldId id="273" r:id="rId3"/>
    <p:sldId id="258" r:id="rId4"/>
    <p:sldId id="276" r:id="rId5"/>
    <p:sldId id="277" r:id="rId6"/>
    <p:sldId id="278" r:id="rId7"/>
    <p:sldId id="279" r:id="rId8"/>
    <p:sldId id="280" r:id="rId9"/>
    <p:sldId id="281" r:id="rId10"/>
    <p:sldId id="275" r:id="rId11"/>
    <p:sldId id="269"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BDF8D7-A2EF-43CA-BF00-7CA121B1543E}" v="16" dt="2024-09-18T16:09:44.15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p:scale>
          <a:sx n="93" d="100"/>
          <a:sy n="93" d="100"/>
        </p:scale>
        <p:origin x="57" y="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12CC964-A50B-4C29-B4E4-2C30BB34CCF3}" type="slidenum">
              <a:rPr lang="en-US" smtClean="0"/>
              <a:t>‹#›</a:t>
            </a:fld>
            <a:endParaRPr lang="en-US"/>
          </a:p>
        </p:txBody>
      </p:sp>
    </p:spTree>
    <p:extLst>
      <p:ext uri="{BB962C8B-B14F-4D97-AF65-F5344CB8AC3E}">
        <p14:creationId xmlns:p14="http://schemas.microsoft.com/office/powerpoint/2010/main" val="2662004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992853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911717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10/24/2024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546200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11EAACC7-3B3F-47D1-959A-EF58926E955E}" type="datetimeFigureOut">
              <a:rPr lang="en-US" smtClean="0"/>
              <a:t>10/24/2024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12CC964-A50B-4C29-B4E4-2C30BB34CCF3}" type="slidenum">
              <a:rPr lang="en-US" smtClean="0"/>
              <a:t>‹#›</a:t>
            </a:fld>
            <a:endParaRPr lang="en-US"/>
          </a:p>
        </p:txBody>
      </p:sp>
    </p:spTree>
    <p:extLst>
      <p:ext uri="{BB962C8B-B14F-4D97-AF65-F5344CB8AC3E}">
        <p14:creationId xmlns:p14="http://schemas.microsoft.com/office/powerpoint/2010/main" val="3172588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EAACC7-3B3F-47D1-959A-EF58926E955E}"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307658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EAACC7-3B3F-47D1-959A-EF58926E955E}" type="datetimeFigureOut">
              <a:rPr lang="en-US" smtClean="0"/>
              <a:t>10/24/2024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684896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EAACC7-3B3F-47D1-959A-EF58926E955E}" type="datetimeFigureOut">
              <a:rPr lang="en-US" smtClean="0"/>
              <a:t>10/24/2024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85747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AACC7-3B3F-47D1-959A-EF58926E955E}" type="datetimeFigureOut">
              <a:rPr lang="en-US" smtClean="0"/>
              <a:t>10/24/2024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179511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EAACC7-3B3F-47D1-959A-EF58926E955E}"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722124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EAACC7-3B3F-47D1-959A-EF58926E955E}" type="datetimeFigureOut">
              <a:rPr lang="en-US" smtClean="0"/>
              <a:t>10/24/2024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399361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1EAACC7-3B3F-47D1-959A-EF58926E955E}" type="datetimeFigureOut">
              <a:rPr lang="en-US" smtClean="0"/>
              <a:t>10/24/2024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1593976844"/>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jpg"/><Relationship Id="rId5" Type="http://schemas.microsoft.com/office/2007/relationships/hdphoto" Target="../media/hdphoto1.wdp"/><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0.jpe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flickr.com/photos/17423713@N03/23847472406" TargetMode="External"/><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hyperlink" Target="https://creativecommons.org/licenses/by-nc-sa/3.0/" TargetMode="External"/><Relationship Id="rId5" Type="http://schemas.microsoft.com/office/2007/relationships/hdphoto" Target="../media/hdphoto2.wdp"/><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hyperlink" Target="https://www.flickr.com/photos/17423713@N03/23847472406" TargetMode="External"/><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flickr.com/photos/17423713@N03/23847472406" TargetMode="External"/><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flickr.com/photos/17423713@N03/23847472406" TargetMode="External"/><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F6A9B-1992-4AEE-96CA-9A642998B081}"/>
              </a:ext>
            </a:extLst>
          </p:cNvPr>
          <p:cNvSpPr>
            <a:spLocks noGrp="1"/>
          </p:cNvSpPr>
          <p:nvPr>
            <p:ph type="ctrTitle"/>
          </p:nvPr>
        </p:nvSpPr>
        <p:spPr>
          <a:xfrm>
            <a:off x="3322457" y="1200634"/>
            <a:ext cx="6935872" cy="3922755"/>
          </a:xfrm>
        </p:spPr>
        <p:txBody>
          <a:bodyPr>
            <a:normAutofit/>
          </a:bodyPr>
          <a:lstStyle/>
          <a:p>
            <a:pPr algn="r"/>
            <a:r>
              <a:rPr lang="en-US" dirty="0"/>
              <a:t>Smart </a:t>
            </a:r>
            <a:br>
              <a:rPr lang="en-US" dirty="0"/>
            </a:br>
            <a:r>
              <a:rPr lang="en-US" dirty="0"/>
              <a:t>blind-stick</a:t>
            </a:r>
          </a:p>
        </p:txBody>
      </p:sp>
      <p:sp>
        <p:nvSpPr>
          <p:cNvPr id="3" name="Subtitle 2">
            <a:extLst>
              <a:ext uri="{FF2B5EF4-FFF2-40B4-BE49-F238E27FC236}">
                <a16:creationId xmlns:a16="http://schemas.microsoft.com/office/drawing/2014/main" id="{DE105073-55E6-1D43-157C-BB20F8811A79}"/>
              </a:ext>
            </a:extLst>
          </p:cNvPr>
          <p:cNvSpPr>
            <a:spLocks noGrp="1"/>
          </p:cNvSpPr>
          <p:nvPr>
            <p:ph type="subTitle" idx="1"/>
          </p:nvPr>
        </p:nvSpPr>
        <p:spPr>
          <a:xfrm>
            <a:off x="5083790" y="1050878"/>
            <a:ext cx="6157951" cy="943386"/>
          </a:xfrm>
        </p:spPr>
        <p:txBody>
          <a:bodyPr>
            <a:normAutofit/>
          </a:bodyPr>
          <a:lstStyle/>
          <a:p>
            <a:pPr algn="r"/>
            <a:endParaRPr lang="en-US" dirty="0"/>
          </a:p>
        </p:txBody>
      </p:sp>
      <p:pic>
        <p:nvPicPr>
          <p:cNvPr id="4" name="Picture 3" descr="A colorful light bulb with business icons">
            <a:extLst>
              <a:ext uri="{FF2B5EF4-FFF2-40B4-BE49-F238E27FC236}">
                <a16:creationId xmlns:a16="http://schemas.microsoft.com/office/drawing/2014/main" id="{58B61AC9-EB3C-E092-DE58-31B922903D37}"/>
              </a:ext>
            </a:extLst>
          </p:cNvPr>
          <p:cNvPicPr>
            <a:picLocks noChangeAspect="1"/>
          </p:cNvPicPr>
          <p:nvPr/>
        </p:nvPicPr>
        <p:blipFill rotWithShape="1">
          <a:blip r:embed="rId2"/>
          <a:srcRect l="21353" r="29538" b="1"/>
          <a:stretch/>
        </p:blipFill>
        <p:spPr>
          <a:xfrm>
            <a:off x="-2573" y="10"/>
            <a:ext cx="5012318" cy="7144492"/>
          </a:xfrm>
          <a:custGeom>
            <a:avLst/>
            <a:gdLst/>
            <a:ahLst/>
            <a:cxnLst/>
            <a:rect l="l" t="t" r="r" b="b"/>
            <a:pathLst>
              <a:path w="4811317" h="6857998">
                <a:moveTo>
                  <a:pt x="0" y="0"/>
                </a:moveTo>
                <a:lnTo>
                  <a:pt x="4811317" y="0"/>
                </a:lnTo>
                <a:lnTo>
                  <a:pt x="2712446" y="6857998"/>
                </a:lnTo>
                <a:lnTo>
                  <a:pt x="0" y="6857998"/>
                </a:lnTo>
                <a:close/>
              </a:path>
            </a:pathLst>
          </a:custGeom>
        </p:spPr>
      </p:pic>
    </p:spTree>
    <p:extLst>
      <p:ext uri="{BB962C8B-B14F-4D97-AF65-F5344CB8AC3E}">
        <p14:creationId xmlns:p14="http://schemas.microsoft.com/office/powerpoint/2010/main" val="4006767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9" name="Rectangle 48">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1" name="Rectangle 50">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nvGrpSpPr>
          <p:cNvPr id="53" name="Group 52">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54" name="Oval 53">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en-IN"/>
            </a:p>
          </p:txBody>
        </p:sp>
        <p:sp>
          <p:nvSpPr>
            <p:cNvPr id="55" name="Oval 54">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en-IN"/>
            </a:p>
          </p:txBody>
        </p:sp>
      </p:grpSp>
      <p:sp useBgFill="1">
        <p:nvSpPr>
          <p:cNvPr id="57" name="Rectangle 56">
            <a:extLst>
              <a:ext uri="{FF2B5EF4-FFF2-40B4-BE49-F238E27FC236}">
                <a16:creationId xmlns:a16="http://schemas.microsoft.com/office/drawing/2014/main" id="{19A1D830-E73C-47A9-A534-323CEEFF5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8F69FBEC-4C47-4288-962D-3FC20C79F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8AF4AC-42F0-6ECF-8DCE-F1F89E2B4A42}"/>
              </a:ext>
            </a:extLst>
          </p:cNvPr>
          <p:cNvSpPr>
            <a:spLocks noGrp="1"/>
          </p:cNvSpPr>
          <p:nvPr>
            <p:ph type="title"/>
          </p:nvPr>
        </p:nvSpPr>
        <p:spPr>
          <a:xfrm>
            <a:off x="7534654" y="702365"/>
            <a:ext cx="3896264" cy="3765666"/>
          </a:xfrm>
        </p:spPr>
        <p:txBody>
          <a:bodyPr vert="horz" lIns="91440" tIns="45720" rIns="91440" bIns="45720" rtlCol="0" anchor="b">
            <a:normAutofit/>
          </a:bodyPr>
          <a:lstStyle/>
          <a:p>
            <a:pPr>
              <a:lnSpc>
                <a:spcPct val="80000"/>
              </a:lnSpc>
            </a:pPr>
            <a:r>
              <a:rPr lang="en-US" sz="5600" dirty="0">
                <a:blipFill dpi="0" rotWithShape="1">
                  <a:blip r:embed="rId4"/>
                  <a:srcRect/>
                  <a:tile tx="6350" ty="-127000" sx="65000" sy="64000" flip="none" algn="tl"/>
                </a:blipFill>
              </a:rPr>
              <a:t>Proposed architecture diagram</a:t>
            </a:r>
          </a:p>
        </p:txBody>
      </p:sp>
      <p:pic>
        <p:nvPicPr>
          <p:cNvPr id="13" name="Content Placeholder 12" descr="A diagram of a sensor&#10;&#10;Description automatically generated">
            <a:extLst>
              <a:ext uri="{FF2B5EF4-FFF2-40B4-BE49-F238E27FC236}">
                <a16:creationId xmlns:a16="http://schemas.microsoft.com/office/drawing/2014/main" id="{2E04244F-CD7E-D295-54FF-EC4DD0D22694}"/>
              </a:ext>
            </a:extLst>
          </p:cNvPr>
          <p:cNvPicPr>
            <a:picLocks noChangeAspect="1"/>
          </p:cNvPicPr>
          <p:nvPr/>
        </p:nvPicPr>
        <p:blipFill>
          <a:blip r:embed="rId6">
            <a:extLst>
              <a:ext uri="{28A0092B-C50C-407E-A947-70E740481C1C}">
                <a14:useLocalDpi xmlns:a14="http://schemas.microsoft.com/office/drawing/2010/main" val="0"/>
              </a:ext>
            </a:extLst>
          </a:blip>
          <a:srcRect r="1" b="2613"/>
          <a:stretch/>
        </p:blipFill>
        <p:spPr>
          <a:xfrm>
            <a:off x="20" y="10"/>
            <a:ext cx="6901088" cy="6857990"/>
          </a:xfrm>
          <a:prstGeom prst="rect">
            <a:avLst/>
          </a:prstGeom>
        </p:spPr>
      </p:pic>
      <p:grpSp>
        <p:nvGrpSpPr>
          <p:cNvPr id="61" name="Group 60">
            <a:extLst>
              <a:ext uri="{FF2B5EF4-FFF2-40B4-BE49-F238E27FC236}">
                <a16:creationId xmlns:a16="http://schemas.microsoft.com/office/drawing/2014/main" id="{54F6FC82-E588-4DA0-8096-0C3BD54F17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4" y="6229681"/>
            <a:ext cx="457200" cy="457200"/>
            <a:chOff x="11361456" y="6195813"/>
            <a:chExt cx="548640" cy="548640"/>
          </a:xfrm>
        </p:grpSpPr>
        <p:sp>
          <p:nvSpPr>
            <p:cNvPr id="62" name="Oval 61">
              <a:extLst>
                <a:ext uri="{FF2B5EF4-FFF2-40B4-BE49-F238E27FC236}">
                  <a16:creationId xmlns:a16="http://schemas.microsoft.com/office/drawing/2014/main" id="{E8898E90-044F-45FF-8B4D-CE0F6A630A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7">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63" name="Oval 62">
              <a:extLst>
                <a:ext uri="{FF2B5EF4-FFF2-40B4-BE49-F238E27FC236}">
                  <a16:creationId xmlns:a16="http://schemas.microsoft.com/office/drawing/2014/main" id="{923BF161-A852-4DA5-BB4C-2DFC336B7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21371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9" name="Oval 8">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IN"/>
            </a:p>
          </p:txBody>
        </p:sp>
        <p:sp>
          <p:nvSpPr>
            <p:cNvPr id="10" name="Oval 9">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IN"/>
            </a:p>
          </p:txBody>
        </p:sp>
      </p:grpSp>
      <p:sp>
        <p:nvSpPr>
          <p:cNvPr id="12" name="Rectangle 11">
            <a:extLst>
              <a:ext uri="{FF2B5EF4-FFF2-40B4-BE49-F238E27FC236}">
                <a16:creationId xmlns:a16="http://schemas.microsoft.com/office/drawing/2014/main" id="{89C8D586-1ECD-4981-BED2-97336112C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mputer script on a screen">
            <a:extLst>
              <a:ext uri="{FF2B5EF4-FFF2-40B4-BE49-F238E27FC236}">
                <a16:creationId xmlns:a16="http://schemas.microsoft.com/office/drawing/2014/main" id="{1F6F7D65-ED8D-4CD0-AE49-3D638DAD4079}"/>
              </a:ext>
            </a:extLst>
          </p:cNvPr>
          <p:cNvPicPr>
            <a:picLocks noChangeAspect="1"/>
          </p:cNvPicPr>
          <p:nvPr/>
        </p:nvPicPr>
        <p:blipFill rotWithShape="1">
          <a:blip r:embed="rId5"/>
          <a:srcRect l="590" r="40363" b="-1"/>
          <a:stretch/>
        </p:blipFill>
        <p:spPr>
          <a:xfrm>
            <a:off x="1" y="10"/>
            <a:ext cx="6066502" cy="6857989"/>
          </a:xfrm>
          <a:prstGeom prst="rect">
            <a:avLst/>
          </a:prstGeom>
        </p:spPr>
      </p:pic>
      <p:sp>
        <p:nvSpPr>
          <p:cNvPr id="2" name="TextBox 1">
            <a:extLst>
              <a:ext uri="{FF2B5EF4-FFF2-40B4-BE49-F238E27FC236}">
                <a16:creationId xmlns:a16="http://schemas.microsoft.com/office/drawing/2014/main" id="{FD7B5E65-340D-3C26-6DAD-4A2989FDEF8C}"/>
              </a:ext>
            </a:extLst>
          </p:cNvPr>
          <p:cNvSpPr txBox="1"/>
          <p:nvPr/>
        </p:nvSpPr>
        <p:spPr>
          <a:xfrm>
            <a:off x="6479458" y="1306398"/>
            <a:ext cx="5299585" cy="5190789"/>
          </a:xfrm>
          <a:prstGeom prst="rect">
            <a:avLst/>
          </a:prstGeom>
        </p:spPr>
        <p:txBody>
          <a:bodyPr vert="horz" lIns="91440" tIns="45720" rIns="91440" bIns="45720" rtlCol="0">
            <a:normAutofit/>
          </a:bodyPr>
          <a:lstStyle/>
          <a:p>
            <a:pPr defTabSz="914400">
              <a:lnSpc>
                <a:spcPct val="90000"/>
              </a:lnSpc>
              <a:spcAft>
                <a:spcPts val="600"/>
              </a:spcAft>
              <a:buClr>
                <a:schemeClr val="accent1">
                  <a:lumMod val="75000"/>
                </a:schemeClr>
              </a:buClr>
              <a:buSzPct val="85000"/>
            </a:pPr>
            <a:endParaRPr lang="en-US" sz="1500" dirty="0"/>
          </a:p>
        </p:txBody>
      </p:sp>
      <p:grpSp>
        <p:nvGrpSpPr>
          <p:cNvPr id="14" name="Group 13">
            <a:extLst>
              <a:ext uri="{FF2B5EF4-FFF2-40B4-BE49-F238E27FC236}">
                <a16:creationId xmlns:a16="http://schemas.microsoft.com/office/drawing/2014/main" id="{AF001A23-2767-4A31-BD30-56112DE952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C6BD30CE-7C6B-4C5B-8206-2A912062D6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7FA45EC6-AD58-4CAF-846D-46D82B614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5" name="TextBox 4">
            <a:extLst>
              <a:ext uri="{FF2B5EF4-FFF2-40B4-BE49-F238E27FC236}">
                <a16:creationId xmlns:a16="http://schemas.microsoft.com/office/drawing/2014/main" id="{2F5B445E-A132-207D-FF84-66442E6E47EE}"/>
              </a:ext>
            </a:extLst>
          </p:cNvPr>
          <p:cNvSpPr txBox="1"/>
          <p:nvPr/>
        </p:nvSpPr>
        <p:spPr>
          <a:xfrm>
            <a:off x="6479458" y="360812"/>
            <a:ext cx="6095064" cy="584775"/>
          </a:xfrm>
          <a:prstGeom prst="rect">
            <a:avLst/>
          </a:prstGeom>
          <a:noFill/>
        </p:spPr>
        <p:txBody>
          <a:bodyPr wrap="square">
            <a:spAutoFit/>
          </a:bodyPr>
          <a:lstStyle/>
          <a:p>
            <a:r>
              <a:rPr lang="en-US" sz="3200" dirty="0">
                <a:blipFill dpi="0" rotWithShape="1">
                  <a:blip r:embed="rId6"/>
                  <a:srcRect/>
                  <a:tile tx="6350" ty="-127000" sx="65000" sy="64000" flip="none" algn="tl"/>
                </a:blipFill>
              </a:rPr>
              <a:t>PROPOSED MODULES</a:t>
            </a:r>
            <a:endParaRPr lang="en-IN" sz="3200" dirty="0"/>
          </a:p>
        </p:txBody>
      </p:sp>
      <p:sp>
        <p:nvSpPr>
          <p:cNvPr id="11" name="TextBox 10">
            <a:extLst>
              <a:ext uri="{FF2B5EF4-FFF2-40B4-BE49-F238E27FC236}">
                <a16:creationId xmlns:a16="http://schemas.microsoft.com/office/drawing/2014/main" id="{6FCFF247-7DE6-8C07-B330-2CF82D1889A9}"/>
              </a:ext>
            </a:extLst>
          </p:cNvPr>
          <p:cNvSpPr txBox="1"/>
          <p:nvPr/>
        </p:nvSpPr>
        <p:spPr>
          <a:xfrm>
            <a:off x="6479457" y="974780"/>
            <a:ext cx="5180467" cy="5016758"/>
          </a:xfrm>
          <a:prstGeom prst="rect">
            <a:avLst/>
          </a:prstGeom>
          <a:noFill/>
        </p:spPr>
        <p:txBody>
          <a:bodyPr wrap="square">
            <a:spAutoFit/>
          </a:bodyPr>
          <a:lstStyle/>
          <a:p>
            <a:pPr marL="342900" indent="-342900">
              <a:buFont typeface="Arial" panose="020B0604020202020204" pitchFamily="34" charset="0"/>
              <a:buChar char="•"/>
            </a:pPr>
            <a:r>
              <a:rPr lang="en-IN" sz="2000" dirty="0"/>
              <a:t>Obstacle Detection </a:t>
            </a:r>
            <a:r>
              <a:rPr lang="en-IN" sz="2000" dirty="0" err="1"/>
              <a:t>ModuleUltrasonic</a:t>
            </a:r>
            <a:r>
              <a:rPr lang="en-IN" sz="2000" dirty="0"/>
              <a:t> sensors detect obstacles and measure distance in real time.</a:t>
            </a:r>
          </a:p>
          <a:p>
            <a:pPr marL="342900" indent="-342900">
              <a:buFont typeface="Arial" panose="020B0604020202020204" pitchFamily="34" charset="0"/>
              <a:buChar char="•"/>
            </a:pPr>
            <a:r>
              <a:rPr lang="en-IN" sz="2000" dirty="0"/>
              <a:t>Alert System </a:t>
            </a:r>
            <a:r>
              <a:rPr lang="en-IN" sz="2000" dirty="0" err="1"/>
              <a:t>ModuleBuzzer</a:t>
            </a:r>
            <a:r>
              <a:rPr lang="en-IN" sz="2000" dirty="0"/>
              <a:t> provides immediate audio feedback when obstacles are detected.</a:t>
            </a:r>
          </a:p>
          <a:p>
            <a:pPr marL="342900" indent="-342900">
              <a:buFont typeface="Arial" panose="020B0604020202020204" pitchFamily="34" charset="0"/>
              <a:buChar char="•"/>
            </a:pPr>
            <a:r>
              <a:rPr lang="en-IN" sz="2000" dirty="0"/>
              <a:t>Power Management </a:t>
            </a:r>
            <a:r>
              <a:rPr lang="en-IN" sz="2000" dirty="0" err="1"/>
              <a:t>ModuleEfficient</a:t>
            </a:r>
            <a:r>
              <a:rPr lang="en-IN" sz="2000" dirty="0"/>
              <a:t> battery usage with low power consumption for extended operation.</a:t>
            </a:r>
          </a:p>
          <a:p>
            <a:pPr marL="342900" indent="-342900">
              <a:buFont typeface="Arial" panose="020B0604020202020204" pitchFamily="34" charset="0"/>
              <a:buChar char="•"/>
            </a:pPr>
            <a:r>
              <a:rPr lang="en-IN" sz="2000" dirty="0"/>
              <a:t>Control and Processing </a:t>
            </a:r>
            <a:r>
              <a:rPr lang="en-IN" sz="2000" dirty="0" err="1"/>
              <a:t>ModuleArduino</a:t>
            </a:r>
            <a:r>
              <a:rPr lang="en-IN" sz="2000" dirty="0"/>
              <a:t> handles sensor data and triggers alerts for quick responses.</a:t>
            </a:r>
          </a:p>
          <a:p>
            <a:pPr marL="342900" indent="-342900">
              <a:buFont typeface="Arial" panose="020B0604020202020204" pitchFamily="34" charset="0"/>
              <a:buChar char="•"/>
            </a:pPr>
            <a:r>
              <a:rPr lang="en-IN" sz="2000" dirty="0"/>
              <a:t>User Interface Module(Possibility) Future potential for GPS, AI, or additional feedback like vibration or voice output.</a:t>
            </a:r>
          </a:p>
        </p:txBody>
      </p:sp>
    </p:spTree>
    <p:extLst>
      <p:ext uri="{BB962C8B-B14F-4D97-AF65-F5344CB8AC3E}">
        <p14:creationId xmlns:p14="http://schemas.microsoft.com/office/powerpoint/2010/main" val="1788618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6729FF-1E47-5A44-53CB-1C767473A598}"/>
              </a:ext>
            </a:extLst>
          </p:cNvPr>
          <p:cNvSpPr>
            <a:spLocks noGrp="1"/>
          </p:cNvSpPr>
          <p:nvPr>
            <p:ph type="title"/>
          </p:nvPr>
        </p:nvSpPr>
        <p:spPr>
          <a:xfrm>
            <a:off x="7094134" y="181331"/>
            <a:ext cx="4920019" cy="2021553"/>
          </a:xfrm>
        </p:spPr>
        <p:txBody>
          <a:bodyPr>
            <a:normAutofit/>
          </a:bodyPr>
          <a:lstStyle/>
          <a:p>
            <a:r>
              <a:rPr lang="en-US" dirty="0">
                <a:solidFill>
                  <a:schemeClr val="tx1"/>
                </a:solidFill>
              </a:rPr>
              <a:t>CONCLUSION</a:t>
            </a:r>
          </a:p>
        </p:txBody>
      </p:sp>
      <p:sp>
        <p:nvSpPr>
          <p:cNvPr id="78" name="Freeform: Shape 77">
            <a:extLst>
              <a:ext uri="{FF2B5EF4-FFF2-40B4-BE49-F238E27FC236}">
                <a16:creationId xmlns:a16="http://schemas.microsoft.com/office/drawing/2014/main" id="{9453FF84-60C1-4EA8-B49B-1B8C2D0C5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859484" cy="6857997"/>
          </a:xfrm>
          <a:custGeom>
            <a:avLst/>
            <a:gdLst>
              <a:gd name="connsiteX0" fmla="*/ 3198825 w 5859484"/>
              <a:gd name="connsiteY0" fmla="*/ 0 h 6857997"/>
              <a:gd name="connsiteX1" fmla="*/ 3962351 w 5859484"/>
              <a:gd name="connsiteY1" fmla="*/ 0 h 6857997"/>
              <a:gd name="connsiteX2" fmla="*/ 4129776 w 5859484"/>
              <a:gd name="connsiteY2" fmla="*/ 128761 h 6857997"/>
              <a:gd name="connsiteX3" fmla="*/ 5859484 w 5859484"/>
              <a:gd name="connsiteY3" fmla="*/ 3718209 h 6857997"/>
              <a:gd name="connsiteX4" fmla="*/ 4624700 w 5859484"/>
              <a:gd name="connsiteY4" fmla="*/ 6845880 h 6857997"/>
              <a:gd name="connsiteX5" fmla="*/ 4612896 w 5859484"/>
              <a:gd name="connsiteY5" fmla="*/ 6857997 h 6857997"/>
              <a:gd name="connsiteX6" fmla="*/ 4017658 w 5859484"/>
              <a:gd name="connsiteY6" fmla="*/ 6857997 h 6857997"/>
              <a:gd name="connsiteX7" fmla="*/ 4173230 w 5859484"/>
              <a:gd name="connsiteY7" fmla="*/ 6719623 h 6857997"/>
              <a:gd name="connsiteX8" fmla="*/ 5443583 w 5859484"/>
              <a:gd name="connsiteY8" fmla="*/ 3718209 h 6857997"/>
              <a:gd name="connsiteX9" fmla="*/ 3355352 w 5859484"/>
              <a:gd name="connsiteY9" fmla="*/ 88079 h 6857997"/>
              <a:gd name="connsiteX10" fmla="*/ 0 w 5859484"/>
              <a:gd name="connsiteY10" fmla="*/ 0 h 6857997"/>
              <a:gd name="connsiteX11" fmla="*/ 2941255 w 5859484"/>
              <a:gd name="connsiteY11" fmla="*/ 0 h 6857997"/>
              <a:gd name="connsiteX12" fmla="*/ 3117080 w 5859484"/>
              <a:gd name="connsiteY12" fmla="*/ 88129 h 6857997"/>
              <a:gd name="connsiteX13" fmla="*/ 5324754 w 5859484"/>
              <a:gd name="connsiteY13" fmla="*/ 3718209 h 6857997"/>
              <a:gd name="connsiteX14" fmla="*/ 4089206 w 5859484"/>
              <a:gd name="connsiteY14" fmla="*/ 6637392 h 6857997"/>
              <a:gd name="connsiteX15" fmla="*/ 3841183 w 5859484"/>
              <a:gd name="connsiteY15" fmla="*/ 6857997 h 6857997"/>
              <a:gd name="connsiteX16" fmla="*/ 0 w 5859484"/>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59484" h="6857997">
                <a:moveTo>
                  <a:pt x="3198825" y="0"/>
                </a:moveTo>
                <a:lnTo>
                  <a:pt x="3962351" y="0"/>
                </a:lnTo>
                <a:lnTo>
                  <a:pt x="4129776" y="128761"/>
                </a:lnTo>
                <a:cubicBezTo>
                  <a:pt x="5186152" y="981944"/>
                  <a:pt x="5859484" y="2273123"/>
                  <a:pt x="5859484" y="3718209"/>
                </a:cubicBezTo>
                <a:cubicBezTo>
                  <a:pt x="5859484" y="4922447"/>
                  <a:pt x="5391893" y="6019805"/>
                  <a:pt x="4624700" y="6845880"/>
                </a:cubicBezTo>
                <a:lnTo>
                  <a:pt x="4612896" y="6857997"/>
                </a:lnTo>
                <a:lnTo>
                  <a:pt x="4017658" y="6857997"/>
                </a:lnTo>
                <a:lnTo>
                  <a:pt x="4173230" y="6719623"/>
                </a:lnTo>
                <a:cubicBezTo>
                  <a:pt x="4958119" y="5951494"/>
                  <a:pt x="5443583" y="4890334"/>
                  <a:pt x="5443583" y="3718209"/>
                </a:cubicBezTo>
                <a:cubicBezTo>
                  <a:pt x="5443583" y="2179795"/>
                  <a:pt x="4607295" y="832535"/>
                  <a:pt x="3355352" y="88079"/>
                </a:cubicBezTo>
                <a:close/>
                <a:moveTo>
                  <a:pt x="0" y="0"/>
                </a:moveTo>
                <a:lnTo>
                  <a:pt x="2941255" y="0"/>
                </a:lnTo>
                <a:lnTo>
                  <a:pt x="3117080" y="88129"/>
                </a:lnTo>
                <a:cubicBezTo>
                  <a:pt x="4432070" y="787221"/>
                  <a:pt x="5324754" y="2150692"/>
                  <a:pt x="5324754" y="3718209"/>
                </a:cubicBezTo>
                <a:cubicBezTo>
                  <a:pt x="5324754" y="4858221"/>
                  <a:pt x="4852591" y="5890308"/>
                  <a:pt x="4089206" y="6637392"/>
                </a:cubicBezTo>
                <a:lnTo>
                  <a:pt x="3841183" y="6857997"/>
                </a:lnTo>
                <a:lnTo>
                  <a:pt x="0" y="685799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9F554D7-D5ED-5015-8A14-FC1D6AEB14DB}"/>
              </a:ext>
            </a:extLst>
          </p:cNvPr>
          <p:cNvSpPr>
            <a:spLocks noGrp="1"/>
          </p:cNvSpPr>
          <p:nvPr>
            <p:ph idx="1"/>
          </p:nvPr>
        </p:nvSpPr>
        <p:spPr>
          <a:xfrm>
            <a:off x="525983" y="2661025"/>
            <a:ext cx="4920019" cy="3244755"/>
          </a:xfrm>
        </p:spPr>
        <p:txBody>
          <a:bodyPr>
            <a:normAutofit/>
          </a:bodyPr>
          <a:lstStyle/>
          <a:p>
            <a:r>
              <a:rPr lang="en-US" dirty="0">
                <a:solidFill>
                  <a:schemeClr val="bg2"/>
                </a:solidFill>
              </a:rPr>
              <a:t>Dhruv Prajapati RA2311003012183</a:t>
            </a:r>
          </a:p>
          <a:p>
            <a:r>
              <a:rPr lang="en-US" dirty="0" err="1">
                <a:solidFill>
                  <a:schemeClr val="bg2"/>
                </a:solidFill>
              </a:rPr>
              <a:t>Arth</a:t>
            </a:r>
            <a:r>
              <a:rPr lang="en-US" dirty="0">
                <a:solidFill>
                  <a:schemeClr val="bg2"/>
                </a:solidFill>
              </a:rPr>
              <a:t> Joshi RA2311003012146</a:t>
            </a:r>
          </a:p>
          <a:p>
            <a:r>
              <a:rPr lang="en-US" dirty="0">
                <a:solidFill>
                  <a:schemeClr val="bg2"/>
                </a:solidFill>
              </a:rPr>
              <a:t>Siddharth Sharma RA2311003012179</a:t>
            </a:r>
          </a:p>
        </p:txBody>
      </p:sp>
      <p:sp>
        <p:nvSpPr>
          <p:cNvPr id="6" name="TextBox 5">
            <a:extLst>
              <a:ext uri="{FF2B5EF4-FFF2-40B4-BE49-F238E27FC236}">
                <a16:creationId xmlns:a16="http://schemas.microsoft.com/office/drawing/2014/main" id="{A27B62DB-EEE6-B19B-8707-A2A0067CFB68}"/>
              </a:ext>
            </a:extLst>
          </p:cNvPr>
          <p:cNvSpPr txBox="1"/>
          <p:nvPr/>
        </p:nvSpPr>
        <p:spPr>
          <a:xfrm>
            <a:off x="6095847" y="2013856"/>
            <a:ext cx="5740764" cy="3139321"/>
          </a:xfrm>
          <a:prstGeom prst="rect">
            <a:avLst/>
          </a:prstGeom>
          <a:noFill/>
        </p:spPr>
        <p:txBody>
          <a:bodyPr wrap="square">
            <a:spAutoFit/>
          </a:bodyPr>
          <a:lstStyle/>
          <a:p>
            <a:r>
              <a:rPr lang="en-US" dirty="0"/>
              <a:t>The Smart Blind Stick provides an affordable, practical solution for visually impaired individuals, offering real-time obstacle detection and easy-to-use audio alerts. By addressing the limitations of existing devices, such as high cost and complexity, this project enhances mobility and safety. Its simple design, based on accessible components, ensures scalability and future potential for integrating advanced features like GPS or AI. Overall, the project contributes to improving the quality of life for visually impaired individuals.</a:t>
            </a:r>
            <a:endParaRPr lang="en-IN" dirty="0"/>
          </a:p>
        </p:txBody>
      </p:sp>
    </p:spTree>
    <p:extLst>
      <p:ext uri="{BB962C8B-B14F-4D97-AF65-F5344CB8AC3E}">
        <p14:creationId xmlns:p14="http://schemas.microsoft.com/office/powerpoint/2010/main" val="139018719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AF4AC-42F0-6ECF-8DCE-F1F89E2B4A42}"/>
              </a:ext>
            </a:extLst>
          </p:cNvPr>
          <p:cNvSpPr>
            <a:spLocks noGrp="1"/>
          </p:cNvSpPr>
          <p:nvPr>
            <p:ph type="title"/>
          </p:nvPr>
        </p:nvSpPr>
        <p:spPr>
          <a:xfrm>
            <a:off x="1069848" y="798394"/>
            <a:ext cx="4730451" cy="1637730"/>
          </a:xfrm>
        </p:spPr>
        <p:txBody>
          <a:bodyPr>
            <a:normAutofit/>
          </a:bodyPr>
          <a:lstStyle/>
          <a:p>
            <a:r>
              <a:rPr lang="en-US" sz="4400" dirty="0"/>
              <a:t>Abstract</a:t>
            </a:r>
          </a:p>
        </p:txBody>
      </p:sp>
      <p:sp>
        <p:nvSpPr>
          <p:cNvPr id="3" name="Content Placeholder 2">
            <a:extLst>
              <a:ext uri="{FF2B5EF4-FFF2-40B4-BE49-F238E27FC236}">
                <a16:creationId xmlns:a16="http://schemas.microsoft.com/office/drawing/2014/main" id="{4DB3BAE7-D3E8-B84E-BC9D-F73D0386279C}"/>
              </a:ext>
            </a:extLst>
          </p:cNvPr>
          <p:cNvSpPr>
            <a:spLocks noGrp="1"/>
          </p:cNvSpPr>
          <p:nvPr>
            <p:ph idx="1"/>
          </p:nvPr>
        </p:nvSpPr>
        <p:spPr>
          <a:xfrm>
            <a:off x="957024" y="2090928"/>
            <a:ext cx="4843275" cy="3598672"/>
          </a:xfrm>
        </p:spPr>
        <p:txBody>
          <a:bodyPr>
            <a:normAutofit/>
          </a:bodyPr>
          <a:lstStyle/>
          <a:p>
            <a:pPr marL="0" indent="0">
              <a:buNone/>
            </a:pPr>
            <a:r>
              <a:rPr lang="en-US" sz="1800" dirty="0"/>
              <a:t>The Smart Blind Stick project aims to develop an affordable and effective solution to enhance the mobility and independence of visually impaired individuals. This assistive device uses ultrasonic sensors to detect obstacles in real time, providing immediate feedback via a buzzer to help users avoid collisions and navigate safely. By leveraging Arduino microcontrollers and simple electronic components, the Smart Blind Stick offers a low-cost alternative to existing, expensive assistive technologies, ensuring accessibility for a broader population.</a:t>
            </a:r>
            <a:endParaRPr lang="en-US" dirty="0"/>
          </a:p>
        </p:txBody>
      </p:sp>
      <p:pic>
        <p:nvPicPr>
          <p:cNvPr id="6" name="Picture 5" descr="A person holding a light bulb&#10;&#10;Description automatically generated">
            <a:extLst>
              <a:ext uri="{FF2B5EF4-FFF2-40B4-BE49-F238E27FC236}">
                <a16:creationId xmlns:a16="http://schemas.microsoft.com/office/drawing/2014/main" id="{75F725F7-B45F-3EA5-ACE2-35E88DA1DF7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1530" r="17356" b="-1"/>
          <a:stretch/>
        </p:blipFill>
        <p:spPr>
          <a:xfrm>
            <a:off x="5913124" y="10"/>
            <a:ext cx="6278877" cy="6857990"/>
          </a:xfrm>
          <a:custGeom>
            <a:avLst/>
            <a:gdLst/>
            <a:ahLst/>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p:spPr>
      </p:pic>
      <p:sp>
        <p:nvSpPr>
          <p:cNvPr id="20" name="Freeform: Shape 19">
            <a:extLst>
              <a:ext uri="{FF2B5EF4-FFF2-40B4-BE49-F238E27FC236}">
                <a16:creationId xmlns:a16="http://schemas.microsoft.com/office/drawing/2014/main" id="{484E34F7-E155-426C-A88E-8AEA6CF3F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3" y="0"/>
            <a:ext cx="6278877"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Box 6">
            <a:extLst>
              <a:ext uri="{FF2B5EF4-FFF2-40B4-BE49-F238E27FC236}">
                <a16:creationId xmlns:a16="http://schemas.microsoft.com/office/drawing/2014/main" id="{D5101C35-50EF-7DFC-36E0-EE432D5B2CD6}"/>
              </a:ext>
            </a:extLst>
          </p:cNvPr>
          <p:cNvSpPr txBox="1"/>
          <p:nvPr/>
        </p:nvSpPr>
        <p:spPr>
          <a:xfrm>
            <a:off x="9407263" y="6657945"/>
            <a:ext cx="2784737"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3" tooltip="https://www.flickr.com/photos/17423713@N03/23847472406">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6" tooltip="https://creativecommons.org/licenses/by-nc-sa/3.0/">
                  <a:extLst>
                    <a:ext uri="{A12FA001-AC4F-418D-AE19-62706E023703}">
                      <ahyp:hlinkClr xmlns:ahyp="http://schemas.microsoft.com/office/drawing/2018/hyperlinkcolor" val="tx"/>
                    </a:ext>
                  </a:extLst>
                </a:hlinkClick>
              </a:rPr>
              <a:t>CC BY-SA-NC</a:t>
            </a:r>
            <a:endParaRPr lang="en-IN" sz="700">
              <a:solidFill>
                <a:srgbClr val="FFFFFF"/>
              </a:solidFill>
            </a:endParaRPr>
          </a:p>
        </p:txBody>
      </p:sp>
    </p:spTree>
    <p:extLst>
      <p:ext uri="{BB962C8B-B14F-4D97-AF65-F5344CB8AC3E}">
        <p14:creationId xmlns:p14="http://schemas.microsoft.com/office/powerpoint/2010/main" val="3574790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8AF4AC-42F0-6ECF-8DCE-F1F89E2B4A42}"/>
              </a:ext>
            </a:extLst>
          </p:cNvPr>
          <p:cNvSpPr>
            <a:spLocks noGrp="1"/>
          </p:cNvSpPr>
          <p:nvPr>
            <p:ph type="title"/>
          </p:nvPr>
        </p:nvSpPr>
        <p:spPr>
          <a:xfrm>
            <a:off x="6587544" y="1382165"/>
            <a:ext cx="4869179" cy="1517984"/>
          </a:xfrm>
        </p:spPr>
        <p:txBody>
          <a:bodyPr>
            <a:normAutofit/>
          </a:bodyPr>
          <a:lstStyle/>
          <a:p>
            <a:r>
              <a:rPr lang="en-US" sz="4800" dirty="0">
                <a:solidFill>
                  <a:srgbClr val="000000"/>
                </a:solidFill>
              </a:rPr>
              <a:t>Introduction </a:t>
            </a:r>
          </a:p>
        </p:txBody>
      </p:sp>
      <p:pic>
        <p:nvPicPr>
          <p:cNvPr id="5" name="Picture 4" descr="Robot operating a machine">
            <a:extLst>
              <a:ext uri="{FF2B5EF4-FFF2-40B4-BE49-F238E27FC236}">
                <a16:creationId xmlns:a16="http://schemas.microsoft.com/office/drawing/2014/main" id="{E95C7272-585B-24AE-21AD-B6C16640EE23}"/>
              </a:ext>
            </a:extLst>
          </p:cNvPr>
          <p:cNvPicPr>
            <a:picLocks noChangeAspect="1"/>
          </p:cNvPicPr>
          <p:nvPr/>
        </p:nvPicPr>
        <p:blipFill rotWithShape="1">
          <a:blip r:embed="rId2"/>
          <a:srcRect l="14609" r="12685" b="-2"/>
          <a:stretch/>
        </p:blipFill>
        <p:spPr>
          <a:xfrm>
            <a:off x="-9866" y="401980"/>
            <a:ext cx="6115733" cy="6456021"/>
          </a:xfrm>
          <a:custGeom>
            <a:avLst/>
            <a:gdLst/>
            <a:ahLst/>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p:spPr>
      </p:pic>
      <p:sp>
        <p:nvSpPr>
          <p:cNvPr id="11" name="Freeform: Shape 10">
            <a:extLst>
              <a:ext uri="{FF2B5EF4-FFF2-40B4-BE49-F238E27FC236}">
                <a16:creationId xmlns:a16="http://schemas.microsoft.com/office/drawing/2014/main" id="{96349AB3-1BD3-41E1-8979-1DBDCB5CD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 name="Content Placeholder 2">
            <a:extLst>
              <a:ext uri="{FF2B5EF4-FFF2-40B4-BE49-F238E27FC236}">
                <a16:creationId xmlns:a16="http://schemas.microsoft.com/office/drawing/2014/main" id="{4DB3BAE7-D3E8-B84E-BC9D-F73D0386279C}"/>
              </a:ext>
            </a:extLst>
          </p:cNvPr>
          <p:cNvSpPr>
            <a:spLocks noGrp="1"/>
          </p:cNvSpPr>
          <p:nvPr>
            <p:ph idx="1"/>
          </p:nvPr>
        </p:nvSpPr>
        <p:spPr>
          <a:xfrm>
            <a:off x="6587545" y="2578813"/>
            <a:ext cx="4869179" cy="3919591"/>
          </a:xfrm>
        </p:spPr>
        <p:txBody>
          <a:bodyPr anchor="t">
            <a:normAutofit fontScale="92500" lnSpcReduction="10000"/>
          </a:bodyPr>
          <a:lstStyle/>
          <a:p>
            <a:pPr marL="0" indent="0" algn="just">
              <a:buNone/>
            </a:pPr>
            <a:r>
              <a:rPr lang="en-US" sz="1800" dirty="0"/>
              <a:t>Visually impaired individuals often face significant challenges when navigating unfamiliar or crowded environments. Existing assistive devices, while helpful, are frequently cost-prohibitive for many users. The Smart Blind Stick is a cost-effective solution designed to address these mobility challenges. The device uses ultrasonic sensors to detect nearby obstacles and alerts the user through a buzzer, ensuring safer and more independent navigation. The project incorporates Arduino Uno/Nano microcontrollers, making it easy to develop and scale, and is designed to be lightweight and user-friendly. By providing immediate, real-time feedback, this device empowers visually impaired individuals with improved confidence and independence.</a:t>
            </a:r>
          </a:p>
        </p:txBody>
      </p:sp>
      <p:grpSp>
        <p:nvGrpSpPr>
          <p:cNvPr id="13" name="Group 12">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IN"/>
            </a:p>
          </p:txBody>
        </p:sp>
        <p:sp>
          <p:nvSpPr>
            <p:cNvPr id="15" name="Oval 14">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IN"/>
            </a:p>
          </p:txBody>
        </p:sp>
      </p:grpSp>
    </p:spTree>
    <p:extLst>
      <p:ext uri="{BB962C8B-B14F-4D97-AF65-F5344CB8AC3E}">
        <p14:creationId xmlns:p14="http://schemas.microsoft.com/office/powerpoint/2010/main" val="1484048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AF4AC-42F0-6ECF-8DCE-F1F89E2B4A42}"/>
              </a:ext>
            </a:extLst>
          </p:cNvPr>
          <p:cNvSpPr>
            <a:spLocks noGrp="1"/>
          </p:cNvSpPr>
          <p:nvPr>
            <p:ph type="title"/>
          </p:nvPr>
        </p:nvSpPr>
        <p:spPr>
          <a:xfrm>
            <a:off x="1069848" y="798394"/>
            <a:ext cx="4730451" cy="1637730"/>
          </a:xfrm>
        </p:spPr>
        <p:txBody>
          <a:bodyPr>
            <a:normAutofit/>
          </a:bodyPr>
          <a:lstStyle/>
          <a:p>
            <a:r>
              <a:rPr lang="en-US" sz="4400"/>
              <a:t>Motivation</a:t>
            </a:r>
          </a:p>
        </p:txBody>
      </p:sp>
      <p:sp>
        <p:nvSpPr>
          <p:cNvPr id="3" name="Content Placeholder 2">
            <a:extLst>
              <a:ext uri="{FF2B5EF4-FFF2-40B4-BE49-F238E27FC236}">
                <a16:creationId xmlns:a16="http://schemas.microsoft.com/office/drawing/2014/main" id="{4DB3BAE7-D3E8-B84E-BC9D-F73D0386279C}"/>
              </a:ext>
            </a:extLst>
          </p:cNvPr>
          <p:cNvSpPr>
            <a:spLocks noGrp="1"/>
          </p:cNvSpPr>
          <p:nvPr>
            <p:ph idx="1"/>
          </p:nvPr>
        </p:nvSpPr>
        <p:spPr>
          <a:xfrm>
            <a:off x="957024" y="2090928"/>
            <a:ext cx="4843275" cy="3598672"/>
          </a:xfrm>
        </p:spPr>
        <p:txBody>
          <a:bodyPr>
            <a:normAutofit lnSpcReduction="10000"/>
          </a:bodyPr>
          <a:lstStyle/>
          <a:p>
            <a:pPr marL="0" indent="0">
              <a:buNone/>
            </a:pPr>
            <a:endParaRPr lang="en-US" sz="1500" dirty="0"/>
          </a:p>
          <a:p>
            <a:r>
              <a:rPr lang="en-US" sz="1500" dirty="0"/>
              <a:t> </a:t>
            </a:r>
            <a:r>
              <a:rPr lang="en-US" sz="1600" dirty="0">
                <a:solidFill>
                  <a:schemeClr val="accent2">
                    <a:lumMod val="75000"/>
                  </a:schemeClr>
                </a:solidFill>
              </a:rPr>
              <a:t>Enhance Mobility: </a:t>
            </a:r>
            <a:r>
              <a:rPr lang="en-US" sz="1600" dirty="0"/>
              <a:t>Visually impaired individuals often face challenges while navigating unfamiliar environments. A smart assistive device can improve their independence and confidence.</a:t>
            </a:r>
          </a:p>
          <a:p>
            <a:r>
              <a:rPr lang="en-US" sz="1600" dirty="0"/>
              <a:t> </a:t>
            </a:r>
            <a:r>
              <a:rPr lang="en-US" sz="1600" dirty="0">
                <a:solidFill>
                  <a:schemeClr val="accent2">
                    <a:lumMod val="75000"/>
                  </a:schemeClr>
                </a:solidFill>
              </a:rPr>
              <a:t>Affordable Solution: </a:t>
            </a:r>
            <a:r>
              <a:rPr lang="en-US" sz="1600" dirty="0"/>
              <a:t>Current assistive technologies can be expensive. This project provides a low-cost, accessible alternative to support visually impaired individuals.</a:t>
            </a:r>
          </a:p>
          <a:p>
            <a:r>
              <a:rPr lang="en-US" sz="1600" dirty="0"/>
              <a:t> </a:t>
            </a:r>
            <a:r>
              <a:rPr lang="en-US" sz="1600" dirty="0">
                <a:solidFill>
                  <a:schemeClr val="accent2">
                    <a:lumMod val="75000"/>
                  </a:schemeClr>
                </a:solidFill>
              </a:rPr>
              <a:t>Realtime Obstacle Detection: </a:t>
            </a:r>
            <a:r>
              <a:rPr lang="en-US" sz="1600" dirty="0"/>
              <a:t>Immediate feedback through a buzzer can help prevent accidents and improve the safety of users in everyday scenarios.</a:t>
            </a:r>
          </a:p>
        </p:txBody>
      </p:sp>
      <p:pic>
        <p:nvPicPr>
          <p:cNvPr id="6" name="Picture 5" descr="A person holding a light bulb&#10;&#10;Description automatically generated">
            <a:extLst>
              <a:ext uri="{FF2B5EF4-FFF2-40B4-BE49-F238E27FC236}">
                <a16:creationId xmlns:a16="http://schemas.microsoft.com/office/drawing/2014/main" id="{75F725F7-B45F-3EA5-ACE2-35E88DA1DF7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1530" r="17356" b="-1"/>
          <a:stretch/>
        </p:blipFill>
        <p:spPr>
          <a:xfrm>
            <a:off x="5913124" y="10"/>
            <a:ext cx="6278877" cy="6857990"/>
          </a:xfrm>
          <a:custGeom>
            <a:avLst/>
            <a:gdLst/>
            <a:ahLst/>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p:spPr>
      </p:pic>
      <p:sp>
        <p:nvSpPr>
          <p:cNvPr id="7" name="TextBox 6">
            <a:extLst>
              <a:ext uri="{FF2B5EF4-FFF2-40B4-BE49-F238E27FC236}">
                <a16:creationId xmlns:a16="http://schemas.microsoft.com/office/drawing/2014/main" id="{D5101C35-50EF-7DFC-36E0-EE432D5B2CD6}"/>
              </a:ext>
            </a:extLst>
          </p:cNvPr>
          <p:cNvSpPr txBox="1"/>
          <p:nvPr/>
        </p:nvSpPr>
        <p:spPr>
          <a:xfrm>
            <a:off x="9407263" y="6657945"/>
            <a:ext cx="2784737"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3" tooltip="https://www.flickr.com/photos/17423713@N03/23847472406">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IN" sz="700">
              <a:solidFill>
                <a:srgbClr val="FFFFFF"/>
              </a:solidFill>
            </a:endParaRPr>
          </a:p>
        </p:txBody>
      </p:sp>
    </p:spTree>
    <p:extLst>
      <p:ext uri="{BB962C8B-B14F-4D97-AF65-F5344CB8AC3E}">
        <p14:creationId xmlns:p14="http://schemas.microsoft.com/office/powerpoint/2010/main" val="2562298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AF4AC-42F0-6ECF-8DCE-F1F89E2B4A42}"/>
              </a:ext>
            </a:extLst>
          </p:cNvPr>
          <p:cNvSpPr>
            <a:spLocks noGrp="1"/>
          </p:cNvSpPr>
          <p:nvPr>
            <p:ph type="title"/>
          </p:nvPr>
        </p:nvSpPr>
        <p:spPr>
          <a:xfrm>
            <a:off x="6587544" y="1382165"/>
            <a:ext cx="4869179" cy="1517984"/>
          </a:xfrm>
        </p:spPr>
        <p:txBody>
          <a:bodyPr>
            <a:normAutofit/>
          </a:bodyPr>
          <a:lstStyle/>
          <a:p>
            <a:r>
              <a:rPr lang="en-US" sz="4800" dirty="0">
                <a:solidFill>
                  <a:srgbClr val="000000"/>
                </a:solidFill>
              </a:rPr>
              <a:t>Literature review </a:t>
            </a:r>
          </a:p>
        </p:txBody>
      </p:sp>
      <p:pic>
        <p:nvPicPr>
          <p:cNvPr id="5" name="Picture 4" descr="Robot operating a machine">
            <a:extLst>
              <a:ext uri="{FF2B5EF4-FFF2-40B4-BE49-F238E27FC236}">
                <a16:creationId xmlns:a16="http://schemas.microsoft.com/office/drawing/2014/main" id="{E95C7272-585B-24AE-21AD-B6C16640EE23}"/>
              </a:ext>
            </a:extLst>
          </p:cNvPr>
          <p:cNvPicPr>
            <a:picLocks noChangeAspect="1"/>
          </p:cNvPicPr>
          <p:nvPr/>
        </p:nvPicPr>
        <p:blipFill rotWithShape="1">
          <a:blip r:embed="rId2"/>
          <a:srcRect l="14609" r="12685" b="-2"/>
          <a:stretch/>
        </p:blipFill>
        <p:spPr>
          <a:xfrm>
            <a:off x="-9866" y="401980"/>
            <a:ext cx="6115733" cy="6456021"/>
          </a:xfrm>
          <a:custGeom>
            <a:avLst/>
            <a:gdLst/>
            <a:ahLst/>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p:spPr>
      </p:pic>
      <p:sp>
        <p:nvSpPr>
          <p:cNvPr id="3" name="Content Placeholder 2">
            <a:extLst>
              <a:ext uri="{FF2B5EF4-FFF2-40B4-BE49-F238E27FC236}">
                <a16:creationId xmlns:a16="http://schemas.microsoft.com/office/drawing/2014/main" id="{4DB3BAE7-D3E8-B84E-BC9D-F73D0386279C}"/>
              </a:ext>
            </a:extLst>
          </p:cNvPr>
          <p:cNvSpPr>
            <a:spLocks noGrp="1"/>
          </p:cNvSpPr>
          <p:nvPr>
            <p:ph idx="1"/>
          </p:nvPr>
        </p:nvSpPr>
        <p:spPr>
          <a:xfrm>
            <a:off x="6587545" y="2578813"/>
            <a:ext cx="4869179" cy="3919591"/>
          </a:xfrm>
        </p:spPr>
        <p:txBody>
          <a:bodyPr anchor="t">
            <a:normAutofit lnSpcReduction="10000"/>
          </a:bodyPr>
          <a:lstStyle/>
          <a:p>
            <a:pPr marL="0" indent="0" algn="just">
              <a:buNone/>
            </a:pPr>
            <a:r>
              <a:rPr lang="en-US" sz="1600" dirty="0"/>
              <a:t>Research on assistive technologies for visually impaired individuals has explored various approaches to enhance mobility. Ultrasonic sensors are widely used for obstacle detection due to their accuracy and affordability (</a:t>
            </a:r>
            <a:r>
              <a:rPr lang="en-US" sz="1600" b="1" dirty="0"/>
              <a:t>A. Smith et al., 2018</a:t>
            </a:r>
            <a:r>
              <a:rPr lang="en-US" sz="1600" dirty="0"/>
              <a:t>), but range and response time limitations remain issues. </a:t>
            </a:r>
            <a:r>
              <a:rPr lang="en-US" sz="1600" dirty="0" err="1"/>
              <a:t>Multisensor</a:t>
            </a:r>
            <a:r>
              <a:rPr lang="en-US" sz="1600" dirty="0"/>
              <a:t> systems like those by </a:t>
            </a:r>
            <a:r>
              <a:rPr lang="en-US" sz="1600" b="1" dirty="0"/>
              <a:t>R. Johnson et al. (2019)</a:t>
            </a:r>
            <a:r>
              <a:rPr lang="en-US" sz="1600" dirty="0"/>
              <a:t> improved detection but increased cost and false positives. Advanced solutions using platforms like Raspberry Pi (</a:t>
            </a:r>
            <a:r>
              <a:rPr lang="en-US" sz="1600" b="1" dirty="0"/>
              <a:t>M. Lee et al., 2020</a:t>
            </a:r>
            <a:r>
              <a:rPr lang="en-US" sz="1600" dirty="0"/>
              <a:t>) provided real-time feedback but were costly and bulky. Low-cost options like </a:t>
            </a:r>
            <a:r>
              <a:rPr lang="en-US" sz="1600" b="1" dirty="0"/>
              <a:t>P. Kumar et al. (2021)</a:t>
            </a:r>
            <a:r>
              <a:rPr lang="en-US" sz="1600" dirty="0"/>
              <a:t> demonstrated affordability with Arduino, but lacked accuracy in complex environments. The Smart Blind Stick aims to balance cost, portability, and real-time accuracy by leveraging ultrasonic sensors with a simplified design.</a:t>
            </a:r>
            <a:endParaRPr lang="en-US" sz="1800" dirty="0"/>
          </a:p>
        </p:txBody>
      </p:sp>
    </p:spTree>
    <p:extLst>
      <p:ext uri="{BB962C8B-B14F-4D97-AF65-F5344CB8AC3E}">
        <p14:creationId xmlns:p14="http://schemas.microsoft.com/office/powerpoint/2010/main" val="3448618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AF4AC-42F0-6ECF-8DCE-F1F89E2B4A42}"/>
              </a:ext>
            </a:extLst>
          </p:cNvPr>
          <p:cNvSpPr>
            <a:spLocks noGrp="1"/>
          </p:cNvSpPr>
          <p:nvPr>
            <p:ph type="title"/>
          </p:nvPr>
        </p:nvSpPr>
        <p:spPr>
          <a:xfrm>
            <a:off x="282539" y="798394"/>
            <a:ext cx="6010382" cy="1637730"/>
          </a:xfrm>
        </p:spPr>
        <p:txBody>
          <a:bodyPr>
            <a:normAutofit/>
          </a:bodyPr>
          <a:lstStyle/>
          <a:p>
            <a:r>
              <a:rPr lang="en-US" sz="4400" dirty="0"/>
              <a:t>Challenges &amp; limitations</a:t>
            </a:r>
          </a:p>
        </p:txBody>
      </p:sp>
      <p:sp>
        <p:nvSpPr>
          <p:cNvPr id="3" name="Content Placeholder 2">
            <a:extLst>
              <a:ext uri="{FF2B5EF4-FFF2-40B4-BE49-F238E27FC236}">
                <a16:creationId xmlns:a16="http://schemas.microsoft.com/office/drawing/2014/main" id="{4DB3BAE7-D3E8-B84E-BC9D-F73D0386279C}"/>
              </a:ext>
            </a:extLst>
          </p:cNvPr>
          <p:cNvSpPr>
            <a:spLocks noGrp="1"/>
          </p:cNvSpPr>
          <p:nvPr>
            <p:ph idx="1"/>
          </p:nvPr>
        </p:nvSpPr>
        <p:spPr>
          <a:xfrm>
            <a:off x="482886" y="2090928"/>
            <a:ext cx="5317414" cy="4299598"/>
          </a:xfrm>
        </p:spPr>
        <p:txBody>
          <a:bodyPr>
            <a:normAutofit/>
          </a:bodyPr>
          <a:lstStyle/>
          <a:p>
            <a:pPr marL="0" indent="0">
              <a:buNone/>
            </a:pPr>
            <a:r>
              <a:rPr lang="en-US" sz="1800" dirty="0"/>
              <a:t>Current assistive technologies for visually impaired individuals face several challenges. Ultrasonic-based systems often suffer from limited detection range and slow response times (</a:t>
            </a:r>
            <a:r>
              <a:rPr lang="en-US" sz="1800" b="1" dirty="0"/>
              <a:t>A. Smith et al., 2018</a:t>
            </a:r>
            <a:r>
              <a:rPr lang="en-US" sz="1800" dirty="0"/>
              <a:t>), which can hinder effective navigation in dynamic environments. </a:t>
            </a:r>
            <a:r>
              <a:rPr lang="en-US" sz="1800" dirty="0" err="1"/>
              <a:t>Multisensor</a:t>
            </a:r>
            <a:r>
              <a:rPr lang="en-US" sz="1800" dirty="0"/>
              <a:t> approaches like </a:t>
            </a:r>
            <a:r>
              <a:rPr lang="en-US" sz="1800" b="1" dirty="0"/>
              <a:t>R. Johnson et al. (2019)</a:t>
            </a:r>
            <a:r>
              <a:rPr lang="en-US" sz="1800" dirty="0"/>
              <a:t> have higher costs and are prone to false positives, especially in cluttered spaces. Systems utilizing advanced platforms like Raspberry Pi (</a:t>
            </a:r>
            <a:r>
              <a:rPr lang="en-US" sz="1800" b="1" dirty="0"/>
              <a:t>M. Lee et al., 2020</a:t>
            </a:r>
            <a:r>
              <a:rPr lang="en-US" sz="1800" dirty="0"/>
              <a:t>) are effective but bulky and expensive, making them less accessible. Lastly, while Arduino-based solutions (</a:t>
            </a:r>
            <a:r>
              <a:rPr lang="en-US" sz="1800" b="1" dirty="0"/>
              <a:t>P. Kumar et al., 2021</a:t>
            </a:r>
            <a:r>
              <a:rPr lang="en-US" sz="1800" dirty="0"/>
              <a:t>) are affordable, they struggle with accuracy in complex surroundings, limiting their reliability.</a:t>
            </a:r>
            <a:endParaRPr lang="en-US" dirty="0"/>
          </a:p>
        </p:txBody>
      </p:sp>
      <p:pic>
        <p:nvPicPr>
          <p:cNvPr id="6" name="Picture 5" descr="A person holding a light bulb&#10;&#10;Description automatically generated">
            <a:extLst>
              <a:ext uri="{FF2B5EF4-FFF2-40B4-BE49-F238E27FC236}">
                <a16:creationId xmlns:a16="http://schemas.microsoft.com/office/drawing/2014/main" id="{75F725F7-B45F-3EA5-ACE2-35E88DA1DF7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1530" r="17356" b="-1"/>
          <a:stretch/>
        </p:blipFill>
        <p:spPr>
          <a:xfrm>
            <a:off x="5913124" y="10"/>
            <a:ext cx="6278877" cy="6857990"/>
          </a:xfrm>
          <a:custGeom>
            <a:avLst/>
            <a:gdLst/>
            <a:ahLst/>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p:spPr>
      </p:pic>
      <p:sp>
        <p:nvSpPr>
          <p:cNvPr id="7" name="TextBox 6">
            <a:extLst>
              <a:ext uri="{FF2B5EF4-FFF2-40B4-BE49-F238E27FC236}">
                <a16:creationId xmlns:a16="http://schemas.microsoft.com/office/drawing/2014/main" id="{D5101C35-50EF-7DFC-36E0-EE432D5B2CD6}"/>
              </a:ext>
            </a:extLst>
          </p:cNvPr>
          <p:cNvSpPr txBox="1"/>
          <p:nvPr/>
        </p:nvSpPr>
        <p:spPr>
          <a:xfrm>
            <a:off x="9407263" y="6657945"/>
            <a:ext cx="2784737"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3" tooltip="https://www.flickr.com/photos/17423713@N03/23847472406">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IN" sz="700">
              <a:solidFill>
                <a:srgbClr val="FFFFFF"/>
              </a:solidFill>
            </a:endParaRPr>
          </a:p>
        </p:txBody>
      </p:sp>
    </p:spTree>
    <p:extLst>
      <p:ext uri="{BB962C8B-B14F-4D97-AF65-F5344CB8AC3E}">
        <p14:creationId xmlns:p14="http://schemas.microsoft.com/office/powerpoint/2010/main" val="2667954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AF4AC-42F0-6ECF-8DCE-F1F89E2B4A42}"/>
              </a:ext>
            </a:extLst>
          </p:cNvPr>
          <p:cNvSpPr>
            <a:spLocks noGrp="1"/>
          </p:cNvSpPr>
          <p:nvPr>
            <p:ph type="title"/>
          </p:nvPr>
        </p:nvSpPr>
        <p:spPr>
          <a:xfrm>
            <a:off x="6587545" y="539684"/>
            <a:ext cx="4869179" cy="1517984"/>
          </a:xfrm>
        </p:spPr>
        <p:txBody>
          <a:bodyPr>
            <a:normAutofit/>
          </a:bodyPr>
          <a:lstStyle/>
          <a:p>
            <a:r>
              <a:rPr lang="en-US" sz="4800" dirty="0">
                <a:solidFill>
                  <a:srgbClr val="000000"/>
                </a:solidFill>
              </a:rPr>
              <a:t>Objectives</a:t>
            </a:r>
          </a:p>
        </p:txBody>
      </p:sp>
      <p:pic>
        <p:nvPicPr>
          <p:cNvPr id="5" name="Picture 4" descr="Robot operating a machine">
            <a:extLst>
              <a:ext uri="{FF2B5EF4-FFF2-40B4-BE49-F238E27FC236}">
                <a16:creationId xmlns:a16="http://schemas.microsoft.com/office/drawing/2014/main" id="{E95C7272-585B-24AE-21AD-B6C16640EE23}"/>
              </a:ext>
            </a:extLst>
          </p:cNvPr>
          <p:cNvPicPr>
            <a:picLocks noChangeAspect="1"/>
          </p:cNvPicPr>
          <p:nvPr/>
        </p:nvPicPr>
        <p:blipFill rotWithShape="1">
          <a:blip r:embed="rId2"/>
          <a:srcRect l="14609" r="12685" b="-2"/>
          <a:stretch/>
        </p:blipFill>
        <p:spPr>
          <a:xfrm>
            <a:off x="-9866" y="401980"/>
            <a:ext cx="6115733" cy="6456021"/>
          </a:xfrm>
          <a:custGeom>
            <a:avLst/>
            <a:gdLst/>
            <a:ahLst/>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p:spPr>
      </p:pic>
      <p:sp>
        <p:nvSpPr>
          <p:cNvPr id="3" name="Content Placeholder 2">
            <a:extLst>
              <a:ext uri="{FF2B5EF4-FFF2-40B4-BE49-F238E27FC236}">
                <a16:creationId xmlns:a16="http://schemas.microsoft.com/office/drawing/2014/main" id="{4DB3BAE7-D3E8-B84E-BC9D-F73D0386279C}"/>
              </a:ext>
            </a:extLst>
          </p:cNvPr>
          <p:cNvSpPr>
            <a:spLocks noGrp="1"/>
          </p:cNvSpPr>
          <p:nvPr>
            <p:ph idx="1"/>
          </p:nvPr>
        </p:nvSpPr>
        <p:spPr>
          <a:xfrm>
            <a:off x="6587545" y="1767155"/>
            <a:ext cx="4869179" cy="4731249"/>
          </a:xfrm>
        </p:spPr>
        <p:txBody>
          <a:bodyPr anchor="t">
            <a:normAutofit lnSpcReduction="10000"/>
          </a:bodyPr>
          <a:lstStyle/>
          <a:p>
            <a:pPr algn="just"/>
            <a:r>
              <a:rPr lang="en-US" sz="1800" dirty="0"/>
              <a:t>Develop a cost-effective and portable smart blind stick using readily available components like Arduino, ultrasonic sensors, and buzzers.</a:t>
            </a:r>
          </a:p>
          <a:p>
            <a:pPr algn="just"/>
            <a:r>
              <a:rPr lang="en-US" sz="1800" dirty="0"/>
              <a:t>Enhance real-time obstacle detection accuracy by optimizing the sensor system to reduce false positives and improve detection range.</a:t>
            </a:r>
          </a:p>
          <a:p>
            <a:pPr algn="just"/>
            <a:r>
              <a:rPr lang="en-US" sz="1800" dirty="0"/>
              <a:t>Provide immediate and clear user feedback through a buzzer, enabling users to avoid obstacles promptly and </a:t>
            </a:r>
            <a:r>
              <a:rPr lang="en-US" sz="1800" dirty="0" err="1"/>
              <a:t>safely.Ensure</a:t>
            </a:r>
            <a:r>
              <a:rPr lang="en-US" sz="1800" dirty="0"/>
              <a:t> ease of use and comfort by designing a lightweight and ergonomic device suitable for daily use.</a:t>
            </a:r>
          </a:p>
          <a:p>
            <a:pPr algn="just"/>
            <a:r>
              <a:rPr lang="en-US" sz="1800" dirty="0"/>
              <a:t>Promote accessibility by offering a low-cost solution that can be easily adopted by visually impaired individuals in need of assistive technology.</a:t>
            </a:r>
          </a:p>
        </p:txBody>
      </p:sp>
    </p:spTree>
    <p:extLst>
      <p:ext uri="{BB962C8B-B14F-4D97-AF65-F5344CB8AC3E}">
        <p14:creationId xmlns:p14="http://schemas.microsoft.com/office/powerpoint/2010/main" val="339305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AF4AC-42F0-6ECF-8DCE-F1F89E2B4A42}"/>
              </a:ext>
            </a:extLst>
          </p:cNvPr>
          <p:cNvSpPr>
            <a:spLocks noGrp="1"/>
          </p:cNvSpPr>
          <p:nvPr>
            <p:ph type="title"/>
          </p:nvPr>
        </p:nvSpPr>
        <p:spPr>
          <a:xfrm>
            <a:off x="282539" y="798394"/>
            <a:ext cx="6010382" cy="1637730"/>
          </a:xfrm>
        </p:spPr>
        <p:txBody>
          <a:bodyPr>
            <a:normAutofit/>
          </a:bodyPr>
          <a:lstStyle/>
          <a:p>
            <a:r>
              <a:rPr lang="en-US" sz="4400" dirty="0"/>
              <a:t>Innovation idea</a:t>
            </a:r>
          </a:p>
        </p:txBody>
      </p:sp>
      <p:sp>
        <p:nvSpPr>
          <p:cNvPr id="3" name="Content Placeholder 2">
            <a:extLst>
              <a:ext uri="{FF2B5EF4-FFF2-40B4-BE49-F238E27FC236}">
                <a16:creationId xmlns:a16="http://schemas.microsoft.com/office/drawing/2014/main" id="{4DB3BAE7-D3E8-B84E-BC9D-F73D0386279C}"/>
              </a:ext>
            </a:extLst>
          </p:cNvPr>
          <p:cNvSpPr>
            <a:spLocks noGrp="1"/>
          </p:cNvSpPr>
          <p:nvPr>
            <p:ph idx="1"/>
          </p:nvPr>
        </p:nvSpPr>
        <p:spPr>
          <a:xfrm>
            <a:off x="482886" y="2090928"/>
            <a:ext cx="5317414" cy="4299598"/>
          </a:xfrm>
        </p:spPr>
        <p:txBody>
          <a:bodyPr>
            <a:normAutofit lnSpcReduction="10000"/>
          </a:bodyPr>
          <a:lstStyle/>
          <a:p>
            <a:pPr marL="0" indent="0">
              <a:buNone/>
            </a:pPr>
            <a:r>
              <a:rPr lang="en-US" dirty="0"/>
              <a:t>The innovative aspect of the Smart Blind Stick lies in its </a:t>
            </a:r>
            <a:r>
              <a:rPr lang="en-US" b="1" dirty="0"/>
              <a:t>affordable, real-time obstacle detection system</a:t>
            </a:r>
            <a:r>
              <a:rPr lang="en-US" dirty="0"/>
              <a:t> that uses </a:t>
            </a:r>
            <a:r>
              <a:rPr lang="en-US" b="1" dirty="0"/>
              <a:t>ultrasonic sensors</a:t>
            </a:r>
            <a:r>
              <a:rPr lang="en-US" dirty="0"/>
              <a:t> to alert visually impaired users via a </a:t>
            </a:r>
            <a:r>
              <a:rPr lang="en-US" b="1" dirty="0"/>
              <a:t>buzzer</a:t>
            </a:r>
            <a:r>
              <a:rPr lang="en-US" dirty="0"/>
              <a:t>. Unlike existing solutions, this project focuses on balancing </a:t>
            </a:r>
            <a:r>
              <a:rPr lang="en-US" b="1" dirty="0"/>
              <a:t>cost-effectiveness, portability, and ease of use</a:t>
            </a:r>
            <a:r>
              <a:rPr lang="en-US" dirty="0"/>
              <a:t>, making it accessible to a broader audience. By leveraging </a:t>
            </a:r>
            <a:r>
              <a:rPr lang="en-US" b="1" dirty="0"/>
              <a:t>Arduino-based technology</a:t>
            </a:r>
            <a:r>
              <a:rPr lang="en-US" dirty="0"/>
              <a:t>, the system is not only affordable but also simple to assemble and maintain, with the potential for integration of </a:t>
            </a:r>
            <a:r>
              <a:rPr lang="en-US" b="1" dirty="0"/>
              <a:t>additional sensors or features</a:t>
            </a:r>
            <a:r>
              <a:rPr lang="en-US" dirty="0"/>
              <a:t> like GPS for location tracking or AI for advanced object recognition, ensuring the device can evolve with future needs.</a:t>
            </a:r>
            <a:endParaRPr lang="en-US" sz="2800" dirty="0"/>
          </a:p>
        </p:txBody>
      </p:sp>
      <p:pic>
        <p:nvPicPr>
          <p:cNvPr id="6" name="Picture 5" descr="A person holding a light bulb&#10;&#10;Description automatically generated">
            <a:extLst>
              <a:ext uri="{FF2B5EF4-FFF2-40B4-BE49-F238E27FC236}">
                <a16:creationId xmlns:a16="http://schemas.microsoft.com/office/drawing/2014/main" id="{75F725F7-B45F-3EA5-ACE2-35E88DA1DF7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1530" r="17356" b="-1"/>
          <a:stretch/>
        </p:blipFill>
        <p:spPr>
          <a:xfrm>
            <a:off x="5913124" y="10"/>
            <a:ext cx="6278877" cy="6857990"/>
          </a:xfrm>
          <a:custGeom>
            <a:avLst/>
            <a:gdLst/>
            <a:ahLst/>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p:spPr>
      </p:pic>
      <p:sp>
        <p:nvSpPr>
          <p:cNvPr id="7" name="TextBox 6">
            <a:extLst>
              <a:ext uri="{FF2B5EF4-FFF2-40B4-BE49-F238E27FC236}">
                <a16:creationId xmlns:a16="http://schemas.microsoft.com/office/drawing/2014/main" id="{D5101C35-50EF-7DFC-36E0-EE432D5B2CD6}"/>
              </a:ext>
            </a:extLst>
          </p:cNvPr>
          <p:cNvSpPr txBox="1"/>
          <p:nvPr/>
        </p:nvSpPr>
        <p:spPr>
          <a:xfrm>
            <a:off x="9407263" y="6657945"/>
            <a:ext cx="2784737"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3" tooltip="https://www.flickr.com/photos/17423713@N03/23847472406">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IN" sz="700">
              <a:solidFill>
                <a:srgbClr val="FFFFFF"/>
              </a:solidFill>
            </a:endParaRPr>
          </a:p>
        </p:txBody>
      </p:sp>
    </p:spTree>
    <p:extLst>
      <p:ext uri="{BB962C8B-B14F-4D97-AF65-F5344CB8AC3E}">
        <p14:creationId xmlns:p14="http://schemas.microsoft.com/office/powerpoint/2010/main" val="570097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AF4AC-42F0-6ECF-8DCE-F1F89E2B4A42}"/>
              </a:ext>
            </a:extLst>
          </p:cNvPr>
          <p:cNvSpPr>
            <a:spLocks noGrp="1"/>
          </p:cNvSpPr>
          <p:nvPr>
            <p:ph type="title"/>
          </p:nvPr>
        </p:nvSpPr>
        <p:spPr>
          <a:xfrm>
            <a:off x="6587544" y="313652"/>
            <a:ext cx="4869179" cy="1517984"/>
          </a:xfrm>
        </p:spPr>
        <p:txBody>
          <a:bodyPr>
            <a:normAutofit/>
          </a:bodyPr>
          <a:lstStyle/>
          <a:p>
            <a:r>
              <a:rPr lang="en-US" sz="4800" dirty="0">
                <a:solidFill>
                  <a:srgbClr val="000000"/>
                </a:solidFill>
              </a:rPr>
              <a:t>Scope &amp; Application</a:t>
            </a:r>
          </a:p>
        </p:txBody>
      </p:sp>
      <p:pic>
        <p:nvPicPr>
          <p:cNvPr id="5" name="Picture 4" descr="Robot operating a machine">
            <a:extLst>
              <a:ext uri="{FF2B5EF4-FFF2-40B4-BE49-F238E27FC236}">
                <a16:creationId xmlns:a16="http://schemas.microsoft.com/office/drawing/2014/main" id="{E95C7272-585B-24AE-21AD-B6C16640EE23}"/>
              </a:ext>
            </a:extLst>
          </p:cNvPr>
          <p:cNvPicPr>
            <a:picLocks noChangeAspect="1"/>
          </p:cNvPicPr>
          <p:nvPr/>
        </p:nvPicPr>
        <p:blipFill rotWithShape="1">
          <a:blip r:embed="rId2"/>
          <a:srcRect l="14609" r="12685" b="-2"/>
          <a:stretch/>
        </p:blipFill>
        <p:spPr>
          <a:xfrm>
            <a:off x="-9866" y="401980"/>
            <a:ext cx="6115733" cy="6456021"/>
          </a:xfrm>
          <a:custGeom>
            <a:avLst/>
            <a:gdLst/>
            <a:ahLst/>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p:spPr>
      </p:pic>
      <p:sp>
        <p:nvSpPr>
          <p:cNvPr id="3" name="Content Placeholder 2">
            <a:extLst>
              <a:ext uri="{FF2B5EF4-FFF2-40B4-BE49-F238E27FC236}">
                <a16:creationId xmlns:a16="http://schemas.microsoft.com/office/drawing/2014/main" id="{4DB3BAE7-D3E8-B84E-BC9D-F73D0386279C}"/>
              </a:ext>
            </a:extLst>
          </p:cNvPr>
          <p:cNvSpPr>
            <a:spLocks noGrp="1"/>
          </p:cNvSpPr>
          <p:nvPr>
            <p:ph idx="1"/>
          </p:nvPr>
        </p:nvSpPr>
        <p:spPr>
          <a:xfrm>
            <a:off x="6587545" y="1520575"/>
            <a:ext cx="4869179" cy="4977829"/>
          </a:xfrm>
        </p:spPr>
        <p:txBody>
          <a:bodyPr anchor="t">
            <a:normAutofit fontScale="92500" lnSpcReduction="10000"/>
          </a:bodyPr>
          <a:lstStyle/>
          <a:p>
            <a:r>
              <a:rPr lang="en-US" sz="1600" dirty="0"/>
              <a:t>The Smart Blind Stick is designed to assist visually impaired individuals in navigating safely through unfamiliar or crowded environments by detecting obstacles in real time. Its </a:t>
            </a:r>
            <a:r>
              <a:rPr lang="en-US" sz="1600" b="1" dirty="0"/>
              <a:t>scope</a:t>
            </a:r>
            <a:r>
              <a:rPr lang="en-US" sz="1600" dirty="0"/>
              <a:t> includes:</a:t>
            </a:r>
          </a:p>
          <a:p>
            <a:pPr>
              <a:buFont typeface="Arial" panose="020B0604020202020204" pitchFamily="34" charset="0"/>
              <a:buChar char="•"/>
            </a:pPr>
            <a:r>
              <a:rPr lang="en-US" sz="1600" b="1" dirty="0"/>
              <a:t>Real-time obstacle detection</a:t>
            </a:r>
            <a:r>
              <a:rPr lang="en-US" sz="1600" dirty="0"/>
              <a:t> using ultrasonic sensors to enhance safety.</a:t>
            </a:r>
          </a:p>
          <a:p>
            <a:pPr>
              <a:buFont typeface="Arial" panose="020B0604020202020204" pitchFamily="34" charset="0"/>
              <a:buChar char="•"/>
            </a:pPr>
            <a:r>
              <a:rPr lang="en-US" sz="1600" b="1" dirty="0"/>
              <a:t>Cost-effective and portable design</a:t>
            </a:r>
            <a:r>
              <a:rPr lang="en-US" sz="1600" dirty="0"/>
              <a:t> for widespread accessibility and ease of use.</a:t>
            </a:r>
          </a:p>
          <a:p>
            <a:pPr>
              <a:buFont typeface="Arial" panose="020B0604020202020204" pitchFamily="34" charset="0"/>
              <a:buChar char="•"/>
            </a:pPr>
            <a:r>
              <a:rPr lang="en-US" sz="1600" dirty="0"/>
              <a:t>Potential for future enhancements like </a:t>
            </a:r>
            <a:r>
              <a:rPr lang="en-US" sz="1600" b="1" dirty="0"/>
              <a:t>GPS integration</a:t>
            </a:r>
            <a:r>
              <a:rPr lang="en-US" sz="1600" dirty="0"/>
              <a:t> or </a:t>
            </a:r>
            <a:r>
              <a:rPr lang="en-US" sz="1600" b="1" dirty="0"/>
              <a:t>AI-based object recognition</a:t>
            </a:r>
            <a:r>
              <a:rPr lang="en-US" sz="1600" dirty="0"/>
              <a:t> for advanced navigation.</a:t>
            </a:r>
          </a:p>
          <a:p>
            <a:r>
              <a:rPr lang="en-US" sz="1600" b="1" dirty="0"/>
              <a:t>Applications</a:t>
            </a:r>
            <a:r>
              <a:rPr lang="en-US" sz="1600" dirty="0"/>
              <a:t> of the project:</a:t>
            </a:r>
          </a:p>
          <a:p>
            <a:pPr>
              <a:buFont typeface="Arial" panose="020B0604020202020204" pitchFamily="34" charset="0"/>
              <a:buChar char="•"/>
            </a:pPr>
            <a:r>
              <a:rPr lang="en-US" sz="1600" dirty="0"/>
              <a:t>Daily navigation aid for visually impaired individuals in </a:t>
            </a:r>
            <a:r>
              <a:rPr lang="en-US" sz="1600" b="1" dirty="0"/>
              <a:t>indoor and outdoor</a:t>
            </a:r>
            <a:r>
              <a:rPr lang="en-US" sz="1600" dirty="0"/>
              <a:t> environments.</a:t>
            </a:r>
          </a:p>
          <a:p>
            <a:pPr>
              <a:buFont typeface="Arial" panose="020B0604020202020204" pitchFamily="34" charset="0"/>
              <a:buChar char="•"/>
            </a:pPr>
            <a:r>
              <a:rPr lang="en-US" sz="1600" dirty="0"/>
              <a:t>Assistive tool for </a:t>
            </a:r>
            <a:r>
              <a:rPr lang="en-US" sz="1600" b="1" dirty="0"/>
              <a:t>mobility training</a:t>
            </a:r>
            <a:r>
              <a:rPr lang="en-US" sz="1600" dirty="0"/>
              <a:t> and orientation in rehabilitation centers.</a:t>
            </a:r>
          </a:p>
          <a:p>
            <a:pPr>
              <a:buFont typeface="Arial" panose="020B0604020202020204" pitchFamily="34" charset="0"/>
              <a:buChar char="•"/>
            </a:pPr>
            <a:r>
              <a:rPr lang="en-US" sz="1600" dirty="0"/>
              <a:t>Use in </a:t>
            </a:r>
            <a:r>
              <a:rPr lang="en-US" sz="1600" b="1" dirty="0"/>
              <a:t>public spaces</a:t>
            </a:r>
            <a:r>
              <a:rPr lang="en-US" sz="1600" dirty="0"/>
              <a:t> and </a:t>
            </a:r>
            <a:r>
              <a:rPr lang="en-US" sz="1600" b="1" dirty="0"/>
              <a:t>smart cities</a:t>
            </a:r>
            <a:r>
              <a:rPr lang="en-US" sz="1600" dirty="0"/>
              <a:t> to enhance the safety and independence of visually impaired citizens.</a:t>
            </a:r>
          </a:p>
        </p:txBody>
      </p:sp>
    </p:spTree>
    <p:extLst>
      <p:ext uri="{BB962C8B-B14F-4D97-AF65-F5344CB8AC3E}">
        <p14:creationId xmlns:p14="http://schemas.microsoft.com/office/powerpoint/2010/main" val="30893423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200</TotalTime>
  <Words>1088</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Rockwell</vt:lpstr>
      <vt:lpstr>Rockwell Condensed</vt:lpstr>
      <vt:lpstr>Rockwell Extra Bold</vt:lpstr>
      <vt:lpstr>Wingdings</vt:lpstr>
      <vt:lpstr>Wood Type</vt:lpstr>
      <vt:lpstr>Smart  blind-stick</vt:lpstr>
      <vt:lpstr>Abstract</vt:lpstr>
      <vt:lpstr>Introduction </vt:lpstr>
      <vt:lpstr>Motivation</vt:lpstr>
      <vt:lpstr>Literature review </vt:lpstr>
      <vt:lpstr>Challenges &amp; limitations</vt:lpstr>
      <vt:lpstr>Objectives</vt:lpstr>
      <vt:lpstr>Innovation idea</vt:lpstr>
      <vt:lpstr>Scope &amp; Application</vt:lpstr>
      <vt:lpstr>Proposed architecture diagram</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radar project</dc:title>
  <dc:creator>Tanisha Dhoot</dc:creator>
  <cp:lastModifiedBy>arthjoshi65@outlook.com</cp:lastModifiedBy>
  <cp:revision>6</cp:revision>
  <dcterms:created xsi:type="dcterms:W3CDTF">2023-04-20T04:15:09Z</dcterms:created>
  <dcterms:modified xsi:type="dcterms:W3CDTF">2024-10-24T08:22:18Z</dcterms:modified>
</cp:coreProperties>
</file>