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4" r:id="rId9"/>
    <p:sldId id="265" r:id="rId10"/>
    <p:sldId id="266" r:id="rId11"/>
    <p:sldId id="263" r:id="rId12"/>
  </p:sldIdLst>
  <p:sldSz cx="12192000" cy="6858000"/>
  <p:notesSz cx="6858000" cy="12192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91D44E-9B7C-B61A-4FBC-C6C2C2FB3179}" v="32" dt="2019-02-15T17:23:32.7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74A1C5-F61D-42D6-95BE-12E7E3D5549B}" type="doc">
      <dgm:prSet loTypeId="urn:microsoft.com/office/officeart/2005/8/layout/venn3" loCatId="relationship" qsTypeId="urn:microsoft.com/office/officeart/2005/8/quickstyle/simple4" qsCatId="simple" csTypeId="urn:microsoft.com/office/officeart/2005/8/colors/colorful1" csCatId="colorful" phldr="1"/>
      <dgm:spPr/>
      <dgm:t>
        <a:bodyPr/>
        <a:lstStyle/>
        <a:p>
          <a:endParaRPr lang="fr-FR"/>
        </a:p>
      </dgm:t>
    </dgm:pt>
    <dgm:pt modelId="{E5BAE656-AAD2-463D-B852-1F20797EE98D}">
      <dgm:prSet/>
      <dgm:spPr/>
      <dgm:t>
        <a:bodyPr/>
        <a:lstStyle/>
        <a:p>
          <a:r>
            <a:rPr lang="fr-FR" b="0" i="0" dirty="0"/>
            <a:t>Présentation</a:t>
          </a:r>
          <a:endParaRPr lang="fr-FR" dirty="0"/>
        </a:p>
      </dgm:t>
    </dgm:pt>
    <dgm:pt modelId="{72EEEDA6-F6F7-45D8-B768-8E44665DD22E}" type="parTrans" cxnId="{2AAC26D5-19AF-4EAD-BA9F-435344FBC16E}">
      <dgm:prSet/>
      <dgm:spPr/>
      <dgm:t>
        <a:bodyPr/>
        <a:lstStyle/>
        <a:p>
          <a:endParaRPr lang="fr-FR"/>
        </a:p>
      </dgm:t>
    </dgm:pt>
    <dgm:pt modelId="{9D535D5E-CF04-47B0-87D8-50E0627B606E}" type="sibTrans" cxnId="{2AAC26D5-19AF-4EAD-BA9F-435344FBC16E}">
      <dgm:prSet phldrT="01"/>
      <dgm:spPr/>
    </dgm:pt>
    <dgm:pt modelId="{EC131A11-9938-4104-A5EB-70E58215682A}">
      <dgm:prSet/>
      <dgm:spPr/>
      <dgm:t>
        <a:bodyPr/>
        <a:lstStyle/>
        <a:p>
          <a:r>
            <a:rPr lang="fr-FR" b="0" i="0" dirty="0"/>
            <a:t>Qu'est-ce qu'un Framework ?</a:t>
          </a:r>
          <a:endParaRPr lang="fr-FR" dirty="0"/>
        </a:p>
      </dgm:t>
    </dgm:pt>
    <dgm:pt modelId="{FD034FA7-90C7-484D-9DD1-0ACD912F73A7}" type="parTrans" cxnId="{8D6BFAD4-76DC-459A-898A-2D9E5BFA558D}">
      <dgm:prSet/>
      <dgm:spPr/>
      <dgm:t>
        <a:bodyPr/>
        <a:lstStyle/>
        <a:p>
          <a:endParaRPr lang="fr-FR"/>
        </a:p>
      </dgm:t>
    </dgm:pt>
    <dgm:pt modelId="{318555BF-26E4-4509-92DD-CADFA05B3CC1}" type="sibTrans" cxnId="{8D6BFAD4-76DC-459A-898A-2D9E5BFA558D}">
      <dgm:prSet phldrT="02"/>
      <dgm:spPr/>
    </dgm:pt>
    <dgm:pt modelId="{A5B2D62C-855D-47ED-86E7-428236559DE7}">
      <dgm:prSet/>
      <dgm:spPr/>
      <dgm:t>
        <a:bodyPr/>
        <a:lstStyle/>
        <a:p>
          <a:r>
            <a:rPr lang="fr-FR" b="0" i="0" dirty="0"/>
            <a:t>Pourquoi Symfony ?</a:t>
          </a:r>
          <a:endParaRPr lang="fr-FR" dirty="0"/>
        </a:p>
      </dgm:t>
    </dgm:pt>
    <dgm:pt modelId="{9521B2CF-CC21-4667-8A58-C252CFA0AB5B}" type="parTrans" cxnId="{5BD5AADC-F61E-4156-BB04-1B212BCF5934}">
      <dgm:prSet/>
      <dgm:spPr/>
      <dgm:t>
        <a:bodyPr/>
        <a:lstStyle/>
        <a:p>
          <a:endParaRPr lang="fr-FR"/>
        </a:p>
      </dgm:t>
    </dgm:pt>
    <dgm:pt modelId="{3471A5F8-F178-4FB1-ACB1-981947AD83C2}" type="sibTrans" cxnId="{5BD5AADC-F61E-4156-BB04-1B212BCF5934}">
      <dgm:prSet phldrT="03"/>
      <dgm:spPr/>
    </dgm:pt>
    <dgm:pt modelId="{81F420B9-5A70-461B-9824-90DAF3AB2D4A}">
      <dgm:prSet/>
      <dgm:spPr/>
      <dgm:t>
        <a:bodyPr/>
        <a:lstStyle/>
        <a:p>
          <a:r>
            <a:rPr lang="fr-FR" b="0" i="0" dirty="0"/>
            <a:t>Installation</a:t>
          </a:r>
          <a:endParaRPr lang="fr-FR" dirty="0"/>
        </a:p>
      </dgm:t>
    </dgm:pt>
    <dgm:pt modelId="{2A2AE117-B6E2-459A-B603-6DB7AD852487}" type="parTrans" cxnId="{DC16CA59-302F-4EFA-AC04-2B286F6E527D}">
      <dgm:prSet/>
      <dgm:spPr/>
      <dgm:t>
        <a:bodyPr/>
        <a:lstStyle/>
        <a:p>
          <a:endParaRPr lang="fr-FR"/>
        </a:p>
      </dgm:t>
    </dgm:pt>
    <dgm:pt modelId="{184A9FE3-DA72-407D-8017-E9C785F16371}" type="sibTrans" cxnId="{DC16CA59-302F-4EFA-AC04-2B286F6E527D}">
      <dgm:prSet phldrT="04"/>
      <dgm:spPr/>
    </dgm:pt>
    <dgm:pt modelId="{78ED7661-F894-4A55-ABFE-EE3F0326A37F}">
      <dgm:prSet/>
      <dgm:spPr/>
      <dgm:t>
        <a:bodyPr/>
        <a:lstStyle/>
        <a:p>
          <a:r>
            <a:rPr lang="fr-FR" dirty="0"/>
            <a:t>Les </a:t>
          </a:r>
          <a:r>
            <a:rPr lang="fr-FR" dirty="0" err="1"/>
            <a:t>entity</a:t>
          </a:r>
          <a:endParaRPr lang="fr-FR" dirty="0"/>
        </a:p>
      </dgm:t>
    </dgm:pt>
    <dgm:pt modelId="{55B772B2-5699-4ADA-B4D6-06D7B4A05BFB}" type="parTrans" cxnId="{61BEFDD6-1E37-4162-B6E5-88C6D7AFDB60}">
      <dgm:prSet/>
      <dgm:spPr/>
    </dgm:pt>
    <dgm:pt modelId="{F8395E38-F796-4767-921E-652CE3C884B3}" type="sibTrans" cxnId="{61BEFDD6-1E37-4162-B6E5-88C6D7AFDB60}">
      <dgm:prSet/>
      <dgm:spPr/>
      <dgm:t>
        <a:bodyPr/>
        <a:lstStyle/>
        <a:p>
          <a:endParaRPr lang="fr-FR"/>
        </a:p>
      </dgm:t>
    </dgm:pt>
    <dgm:pt modelId="{C8DD3CA1-D0A5-487E-987C-991D2A7F0332}">
      <dgm:prSet/>
      <dgm:spPr/>
      <dgm:t>
        <a:bodyPr/>
        <a:lstStyle/>
        <a:p>
          <a:r>
            <a:rPr lang="fr-FR" dirty="0"/>
            <a:t>Les repository</a:t>
          </a:r>
        </a:p>
      </dgm:t>
    </dgm:pt>
    <dgm:pt modelId="{251B5055-DB1C-463D-8EAB-A2C2AF2B7F0F}" type="parTrans" cxnId="{AD002DFD-AAE5-4598-9BEC-6B273D96B05A}">
      <dgm:prSet/>
      <dgm:spPr/>
    </dgm:pt>
    <dgm:pt modelId="{34857AE3-F949-43A3-AA99-2BAF4EF829A1}" type="sibTrans" cxnId="{AD002DFD-AAE5-4598-9BEC-6B273D96B05A}">
      <dgm:prSet/>
      <dgm:spPr/>
    </dgm:pt>
    <dgm:pt modelId="{0CF60250-DA48-4C3F-B217-AC8831698CC9}">
      <dgm:prSet/>
      <dgm:spPr/>
      <dgm:t>
        <a:bodyPr/>
        <a:lstStyle/>
        <a:p>
          <a:r>
            <a:rPr lang="fr-FR" dirty="0"/>
            <a:t>Les </a:t>
          </a:r>
          <a:r>
            <a:rPr lang="fr-FR" dirty="0" err="1"/>
            <a:t>controller</a:t>
          </a:r>
        </a:p>
      </dgm:t>
    </dgm:pt>
    <dgm:pt modelId="{F83F0FAC-4B91-4CAE-BB4E-E7E1C3A07AE4}" type="parTrans" cxnId="{EEC252D6-EFA8-40C2-B136-90D4D27A21E0}">
      <dgm:prSet/>
      <dgm:spPr/>
    </dgm:pt>
    <dgm:pt modelId="{B0C29B84-43D9-4CC1-AF4F-06F18344B3F0}" type="sibTrans" cxnId="{EEC252D6-EFA8-40C2-B136-90D4D27A21E0}">
      <dgm:prSet/>
      <dgm:spPr/>
    </dgm:pt>
    <dgm:pt modelId="{810B25D5-2871-4391-8DCC-6D6272C5238B}" type="pres">
      <dgm:prSet presAssocID="{0774A1C5-F61D-42D6-95BE-12E7E3D5549B}" presName="Name0" presStyleCnt="0">
        <dgm:presLayoutVars>
          <dgm:dir/>
          <dgm:resizeHandles val="exact"/>
        </dgm:presLayoutVars>
      </dgm:prSet>
      <dgm:spPr/>
    </dgm:pt>
    <dgm:pt modelId="{88376D81-586D-481E-A0FE-3CBAD403FC50}" type="pres">
      <dgm:prSet presAssocID="{E5BAE656-AAD2-463D-B852-1F20797EE98D}" presName="Name5" presStyleLbl="vennNode1" presStyleIdx="0" presStyleCnt="7">
        <dgm:presLayoutVars>
          <dgm:bulletEnabled val="1"/>
        </dgm:presLayoutVars>
      </dgm:prSet>
      <dgm:spPr/>
    </dgm:pt>
    <dgm:pt modelId="{8AFE3A38-F837-4393-8308-5A6A948AC3F1}" type="pres">
      <dgm:prSet presAssocID="{9D535D5E-CF04-47B0-87D8-50E0627B606E}" presName="space" presStyleCnt="0"/>
      <dgm:spPr/>
    </dgm:pt>
    <dgm:pt modelId="{F3D860CA-1E6C-49A4-ABB3-A9040DC5D770}" type="pres">
      <dgm:prSet presAssocID="{EC131A11-9938-4104-A5EB-70E58215682A}" presName="Name5" presStyleLbl="vennNode1" presStyleIdx="1" presStyleCnt="7">
        <dgm:presLayoutVars>
          <dgm:bulletEnabled val="1"/>
        </dgm:presLayoutVars>
      </dgm:prSet>
      <dgm:spPr/>
    </dgm:pt>
    <dgm:pt modelId="{77F448B5-D7A3-40DD-A954-8ACCC830BC90}" type="pres">
      <dgm:prSet presAssocID="{318555BF-26E4-4509-92DD-CADFA05B3CC1}" presName="space" presStyleCnt="0"/>
      <dgm:spPr/>
    </dgm:pt>
    <dgm:pt modelId="{FAC02CD1-A1B0-4540-ACC7-8E33DBBAC496}" type="pres">
      <dgm:prSet presAssocID="{A5B2D62C-855D-47ED-86E7-428236559DE7}" presName="Name5" presStyleLbl="vennNode1" presStyleIdx="2" presStyleCnt="7">
        <dgm:presLayoutVars>
          <dgm:bulletEnabled val="1"/>
        </dgm:presLayoutVars>
      </dgm:prSet>
      <dgm:spPr/>
    </dgm:pt>
    <dgm:pt modelId="{65C351A2-DCCF-4EF0-B34A-36115F4D1CDD}" type="pres">
      <dgm:prSet presAssocID="{3471A5F8-F178-4FB1-ACB1-981947AD83C2}" presName="space" presStyleCnt="0"/>
      <dgm:spPr/>
    </dgm:pt>
    <dgm:pt modelId="{13FB0D6C-98D8-45B7-9083-B3A528ADC9F5}" type="pres">
      <dgm:prSet presAssocID="{81F420B9-5A70-461B-9824-90DAF3AB2D4A}" presName="Name5" presStyleLbl="vennNode1" presStyleIdx="3" presStyleCnt="7">
        <dgm:presLayoutVars>
          <dgm:bulletEnabled val="1"/>
        </dgm:presLayoutVars>
      </dgm:prSet>
      <dgm:spPr/>
    </dgm:pt>
    <dgm:pt modelId="{BBACAE09-2EA9-4A78-A726-6BD17D1BDD97}" type="pres">
      <dgm:prSet presAssocID="{184A9FE3-DA72-407D-8017-E9C785F16371}" presName="space" presStyleCnt="0"/>
      <dgm:spPr/>
    </dgm:pt>
    <dgm:pt modelId="{1EEE8D8B-DC17-49A5-B786-7DB72D01D8CC}" type="pres">
      <dgm:prSet presAssocID="{78ED7661-F894-4A55-ABFE-EE3F0326A37F}" presName="Name5" presStyleLbl="vennNode1" presStyleIdx="4" presStyleCnt="7">
        <dgm:presLayoutVars>
          <dgm:bulletEnabled val="1"/>
        </dgm:presLayoutVars>
      </dgm:prSet>
      <dgm:spPr/>
    </dgm:pt>
    <dgm:pt modelId="{B8A77C8F-4983-4A54-8ACF-660857AE3AA0}" type="pres">
      <dgm:prSet presAssocID="{F8395E38-F796-4767-921E-652CE3C884B3}" presName="space" presStyleCnt="0"/>
      <dgm:spPr/>
    </dgm:pt>
    <dgm:pt modelId="{4F43E3F2-C09E-4CD0-B5E5-548B16AC3FAA}" type="pres">
      <dgm:prSet presAssocID="{C8DD3CA1-D0A5-487E-987C-991D2A7F0332}" presName="Name5" presStyleLbl="vennNode1" presStyleIdx="5" presStyleCnt="7">
        <dgm:presLayoutVars>
          <dgm:bulletEnabled val="1"/>
        </dgm:presLayoutVars>
      </dgm:prSet>
      <dgm:spPr/>
    </dgm:pt>
    <dgm:pt modelId="{FEF0FA3C-CF94-4824-AEAE-884CAC183E71}" type="pres">
      <dgm:prSet presAssocID="{34857AE3-F949-43A3-AA99-2BAF4EF829A1}" presName="space" presStyleCnt="0"/>
      <dgm:spPr/>
    </dgm:pt>
    <dgm:pt modelId="{B0C1B5BE-80D1-4D54-AC8C-CA7FF71CF116}" type="pres">
      <dgm:prSet presAssocID="{0CF60250-DA48-4C3F-B217-AC8831698CC9}" presName="Name5" presStyleLbl="vennNode1" presStyleIdx="6" presStyleCnt="7">
        <dgm:presLayoutVars>
          <dgm:bulletEnabled val="1"/>
        </dgm:presLayoutVars>
      </dgm:prSet>
      <dgm:spPr/>
    </dgm:pt>
  </dgm:ptLst>
  <dgm:cxnLst>
    <dgm:cxn modelId="{D133902E-089B-4C43-8A75-8CA2D7C53BDC}" type="presOf" srcId="{0774A1C5-F61D-42D6-95BE-12E7E3D5549B}" destId="{810B25D5-2871-4391-8DCC-6D6272C5238B}" srcOrd="0" destOrd="0" presId="urn:microsoft.com/office/officeart/2005/8/layout/venn3"/>
    <dgm:cxn modelId="{77FD0E43-A3E8-4D93-85EF-EB7FADA970D4}" type="presOf" srcId="{78ED7661-F894-4A55-ABFE-EE3F0326A37F}" destId="{1EEE8D8B-DC17-49A5-B786-7DB72D01D8CC}" srcOrd="0" destOrd="0" presId="urn:microsoft.com/office/officeart/2005/8/layout/venn3"/>
    <dgm:cxn modelId="{A3E8614A-73E2-4862-B73A-35110B311828}" type="presOf" srcId="{A5B2D62C-855D-47ED-86E7-428236559DE7}" destId="{FAC02CD1-A1B0-4540-ACC7-8E33DBBAC496}" srcOrd="0" destOrd="0" presId="urn:microsoft.com/office/officeart/2005/8/layout/venn3"/>
    <dgm:cxn modelId="{DC16CA59-302F-4EFA-AC04-2B286F6E527D}" srcId="{0774A1C5-F61D-42D6-95BE-12E7E3D5549B}" destId="{81F420B9-5A70-461B-9824-90DAF3AB2D4A}" srcOrd="3" destOrd="0" parTransId="{2A2AE117-B6E2-459A-B603-6DB7AD852487}" sibTransId="{184A9FE3-DA72-407D-8017-E9C785F16371}"/>
    <dgm:cxn modelId="{A11BA89F-EF9D-48C9-8FC8-70D9AE57AF43}" type="presOf" srcId="{81F420B9-5A70-461B-9824-90DAF3AB2D4A}" destId="{13FB0D6C-98D8-45B7-9083-B3A528ADC9F5}" srcOrd="0" destOrd="0" presId="urn:microsoft.com/office/officeart/2005/8/layout/venn3"/>
    <dgm:cxn modelId="{79006BCD-6969-45CE-907E-9ED08FEE61FA}" type="presOf" srcId="{E5BAE656-AAD2-463D-B852-1F20797EE98D}" destId="{88376D81-586D-481E-A0FE-3CBAD403FC50}" srcOrd="0" destOrd="0" presId="urn:microsoft.com/office/officeart/2005/8/layout/venn3"/>
    <dgm:cxn modelId="{D19641D2-00C0-4DBA-97E6-02E41BAD03EF}" type="presOf" srcId="{0CF60250-DA48-4C3F-B217-AC8831698CC9}" destId="{B0C1B5BE-80D1-4D54-AC8C-CA7FF71CF116}" srcOrd="0" destOrd="0" presId="urn:microsoft.com/office/officeart/2005/8/layout/venn3"/>
    <dgm:cxn modelId="{8D6BFAD4-76DC-459A-898A-2D9E5BFA558D}" srcId="{0774A1C5-F61D-42D6-95BE-12E7E3D5549B}" destId="{EC131A11-9938-4104-A5EB-70E58215682A}" srcOrd="1" destOrd="0" parTransId="{FD034FA7-90C7-484D-9DD1-0ACD912F73A7}" sibTransId="{318555BF-26E4-4509-92DD-CADFA05B3CC1}"/>
    <dgm:cxn modelId="{2AAC26D5-19AF-4EAD-BA9F-435344FBC16E}" srcId="{0774A1C5-F61D-42D6-95BE-12E7E3D5549B}" destId="{E5BAE656-AAD2-463D-B852-1F20797EE98D}" srcOrd="0" destOrd="0" parTransId="{72EEEDA6-F6F7-45D8-B768-8E44665DD22E}" sibTransId="{9D535D5E-CF04-47B0-87D8-50E0627B606E}"/>
    <dgm:cxn modelId="{D955C5D5-F1B8-4007-9711-D862E2627D57}" type="presOf" srcId="{C8DD3CA1-D0A5-487E-987C-991D2A7F0332}" destId="{4F43E3F2-C09E-4CD0-B5E5-548B16AC3FAA}" srcOrd="0" destOrd="0" presId="urn:microsoft.com/office/officeart/2005/8/layout/venn3"/>
    <dgm:cxn modelId="{EEC252D6-EFA8-40C2-B136-90D4D27A21E0}" srcId="{0774A1C5-F61D-42D6-95BE-12E7E3D5549B}" destId="{0CF60250-DA48-4C3F-B217-AC8831698CC9}" srcOrd="6" destOrd="0" parTransId="{F83F0FAC-4B91-4CAE-BB4E-E7E1C3A07AE4}" sibTransId="{B0C29B84-43D9-4CC1-AF4F-06F18344B3F0}"/>
    <dgm:cxn modelId="{61BEFDD6-1E37-4162-B6E5-88C6D7AFDB60}" srcId="{0774A1C5-F61D-42D6-95BE-12E7E3D5549B}" destId="{78ED7661-F894-4A55-ABFE-EE3F0326A37F}" srcOrd="4" destOrd="0" parTransId="{55B772B2-5699-4ADA-B4D6-06D7B4A05BFB}" sibTransId="{F8395E38-F796-4767-921E-652CE3C884B3}"/>
    <dgm:cxn modelId="{5BD5AADC-F61E-4156-BB04-1B212BCF5934}" srcId="{0774A1C5-F61D-42D6-95BE-12E7E3D5549B}" destId="{A5B2D62C-855D-47ED-86E7-428236559DE7}" srcOrd="2" destOrd="0" parTransId="{9521B2CF-CC21-4667-8A58-C252CFA0AB5B}" sibTransId="{3471A5F8-F178-4FB1-ACB1-981947AD83C2}"/>
    <dgm:cxn modelId="{AD002DFD-AAE5-4598-9BEC-6B273D96B05A}" srcId="{0774A1C5-F61D-42D6-95BE-12E7E3D5549B}" destId="{C8DD3CA1-D0A5-487E-987C-991D2A7F0332}" srcOrd="5" destOrd="0" parTransId="{251B5055-DB1C-463D-8EAB-A2C2AF2B7F0F}" sibTransId="{34857AE3-F949-43A3-AA99-2BAF4EF829A1}"/>
    <dgm:cxn modelId="{4DCCA2FF-BC98-4EA6-AE3E-4EE8606F4DDC}" type="presOf" srcId="{EC131A11-9938-4104-A5EB-70E58215682A}" destId="{F3D860CA-1E6C-49A4-ABB3-A9040DC5D770}" srcOrd="0" destOrd="0" presId="urn:microsoft.com/office/officeart/2005/8/layout/venn3"/>
    <dgm:cxn modelId="{CED0C110-EF17-47C8-A3F0-8B845B0D4780}" type="presParOf" srcId="{810B25D5-2871-4391-8DCC-6D6272C5238B}" destId="{88376D81-586D-481E-A0FE-3CBAD403FC50}" srcOrd="0" destOrd="0" presId="urn:microsoft.com/office/officeart/2005/8/layout/venn3"/>
    <dgm:cxn modelId="{FB4BE376-7147-4EF7-AE3F-03BA631CEE63}" type="presParOf" srcId="{810B25D5-2871-4391-8DCC-6D6272C5238B}" destId="{8AFE3A38-F837-4393-8308-5A6A948AC3F1}" srcOrd="1" destOrd="0" presId="urn:microsoft.com/office/officeart/2005/8/layout/venn3"/>
    <dgm:cxn modelId="{922B091F-DBD7-45B3-A752-79C2A0775CF0}" type="presParOf" srcId="{810B25D5-2871-4391-8DCC-6D6272C5238B}" destId="{F3D860CA-1E6C-49A4-ABB3-A9040DC5D770}" srcOrd="2" destOrd="0" presId="urn:microsoft.com/office/officeart/2005/8/layout/venn3"/>
    <dgm:cxn modelId="{861105DC-819E-48E9-A6B3-830787AC1790}" type="presParOf" srcId="{810B25D5-2871-4391-8DCC-6D6272C5238B}" destId="{77F448B5-D7A3-40DD-A954-8ACCC830BC90}" srcOrd="3" destOrd="0" presId="urn:microsoft.com/office/officeart/2005/8/layout/venn3"/>
    <dgm:cxn modelId="{A0852EC7-1B88-4087-9704-A0EECBC9203F}" type="presParOf" srcId="{810B25D5-2871-4391-8DCC-6D6272C5238B}" destId="{FAC02CD1-A1B0-4540-ACC7-8E33DBBAC496}" srcOrd="4" destOrd="0" presId="urn:microsoft.com/office/officeart/2005/8/layout/venn3"/>
    <dgm:cxn modelId="{31BFE968-770F-4CA5-9420-7F8FD2318EA8}" type="presParOf" srcId="{810B25D5-2871-4391-8DCC-6D6272C5238B}" destId="{65C351A2-DCCF-4EF0-B34A-36115F4D1CDD}" srcOrd="5" destOrd="0" presId="urn:microsoft.com/office/officeart/2005/8/layout/venn3"/>
    <dgm:cxn modelId="{E40AED67-13F1-4C2A-A0C8-BD726CCFAB14}" type="presParOf" srcId="{810B25D5-2871-4391-8DCC-6D6272C5238B}" destId="{13FB0D6C-98D8-45B7-9083-B3A528ADC9F5}" srcOrd="6" destOrd="0" presId="urn:microsoft.com/office/officeart/2005/8/layout/venn3"/>
    <dgm:cxn modelId="{22CEB28B-7F3F-466C-83CE-36BA3D7494B7}" type="presParOf" srcId="{810B25D5-2871-4391-8DCC-6D6272C5238B}" destId="{BBACAE09-2EA9-4A78-A726-6BD17D1BDD97}" srcOrd="7" destOrd="0" presId="urn:microsoft.com/office/officeart/2005/8/layout/venn3"/>
    <dgm:cxn modelId="{E5A6AA5A-EF59-469C-9B86-14D90BFBA54B}" type="presParOf" srcId="{810B25D5-2871-4391-8DCC-6D6272C5238B}" destId="{1EEE8D8B-DC17-49A5-B786-7DB72D01D8CC}" srcOrd="8" destOrd="0" presId="urn:microsoft.com/office/officeart/2005/8/layout/venn3"/>
    <dgm:cxn modelId="{243F28EE-E42B-41D2-8323-5A04D9BAA76B}" type="presParOf" srcId="{810B25D5-2871-4391-8DCC-6D6272C5238B}" destId="{B8A77C8F-4983-4A54-8ACF-660857AE3AA0}" srcOrd="9" destOrd="0" presId="urn:microsoft.com/office/officeart/2005/8/layout/venn3"/>
    <dgm:cxn modelId="{8F20B0E9-A4B2-48A3-BE09-9A061B686001}" type="presParOf" srcId="{810B25D5-2871-4391-8DCC-6D6272C5238B}" destId="{4F43E3F2-C09E-4CD0-B5E5-548B16AC3FAA}" srcOrd="10" destOrd="0" presId="urn:microsoft.com/office/officeart/2005/8/layout/venn3"/>
    <dgm:cxn modelId="{6BC05821-AFC8-48C2-AA86-3B7F8D99F4DE}" type="presParOf" srcId="{810B25D5-2871-4391-8DCC-6D6272C5238B}" destId="{FEF0FA3C-CF94-4824-AEAE-884CAC183E71}" srcOrd="11" destOrd="0" presId="urn:microsoft.com/office/officeart/2005/8/layout/venn3"/>
    <dgm:cxn modelId="{4BF52E2B-2B89-487D-BC87-E21E35EBB997}" type="presParOf" srcId="{810B25D5-2871-4391-8DCC-6D6272C5238B}" destId="{B0C1B5BE-80D1-4D54-AC8C-CA7FF71CF116}" srcOrd="12"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376D81-586D-481E-A0FE-3CBAD403FC50}">
      <dsp:nvSpPr>
        <dsp:cNvPr id="0" name=""/>
        <dsp:cNvSpPr/>
      </dsp:nvSpPr>
      <dsp:spPr>
        <a:xfrm>
          <a:off x="951" y="1726159"/>
          <a:ext cx="1119680" cy="1119680"/>
        </a:xfrm>
        <a:prstGeom prst="ellipse">
          <a:avLst/>
        </a:prstGeom>
        <a:gradFill rotWithShape="0">
          <a:gsLst>
            <a:gs pos="0">
              <a:schemeClr val="accent2">
                <a:alpha val="50000"/>
                <a:hueOff val="0"/>
                <a:satOff val="0"/>
                <a:lumOff val="0"/>
                <a:alphaOff val="0"/>
                <a:tint val="98000"/>
                <a:lumMod val="114000"/>
              </a:schemeClr>
            </a:gs>
            <a:gs pos="100000">
              <a:schemeClr val="accent2">
                <a:alpha val="50000"/>
                <a:hueOff val="0"/>
                <a:satOff val="0"/>
                <a:lumOff val="0"/>
                <a:alphaOff val="0"/>
                <a:shade val="90000"/>
                <a:lumMod val="84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61620" tIns="10160" rIns="61620" bIns="10160" numCol="1" spcCol="1270" anchor="ctr" anchorCtr="0">
          <a:noAutofit/>
        </a:bodyPr>
        <a:lstStyle/>
        <a:p>
          <a:pPr marL="0" lvl="0" indent="0" algn="ctr" defTabSz="355600">
            <a:lnSpc>
              <a:spcPct val="90000"/>
            </a:lnSpc>
            <a:spcBef>
              <a:spcPct val="0"/>
            </a:spcBef>
            <a:spcAft>
              <a:spcPct val="35000"/>
            </a:spcAft>
            <a:buNone/>
          </a:pPr>
          <a:r>
            <a:rPr lang="fr-FR" sz="800" b="0" i="0" kern="1200" dirty="0"/>
            <a:t>Présentation</a:t>
          </a:r>
          <a:endParaRPr lang="fr-FR" sz="800" kern="1200" dirty="0"/>
        </a:p>
      </dsp:txBody>
      <dsp:txXfrm>
        <a:off x="164924" y="1890132"/>
        <a:ext cx="791734" cy="791734"/>
      </dsp:txXfrm>
    </dsp:sp>
    <dsp:sp modelId="{F3D860CA-1E6C-49A4-ABB3-A9040DC5D770}">
      <dsp:nvSpPr>
        <dsp:cNvPr id="0" name=""/>
        <dsp:cNvSpPr/>
      </dsp:nvSpPr>
      <dsp:spPr>
        <a:xfrm>
          <a:off x="896695" y="1726159"/>
          <a:ext cx="1119680" cy="1119680"/>
        </a:xfrm>
        <a:prstGeom prst="ellipse">
          <a:avLst/>
        </a:prstGeom>
        <a:gradFill rotWithShape="0">
          <a:gsLst>
            <a:gs pos="0">
              <a:schemeClr val="accent3">
                <a:alpha val="50000"/>
                <a:hueOff val="0"/>
                <a:satOff val="0"/>
                <a:lumOff val="0"/>
                <a:alphaOff val="0"/>
                <a:tint val="98000"/>
                <a:lumMod val="114000"/>
              </a:schemeClr>
            </a:gs>
            <a:gs pos="100000">
              <a:schemeClr val="accent3">
                <a:alpha val="50000"/>
                <a:hueOff val="0"/>
                <a:satOff val="0"/>
                <a:lumOff val="0"/>
                <a:alphaOff val="0"/>
                <a:shade val="90000"/>
                <a:lumMod val="84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61620" tIns="10160" rIns="61620" bIns="10160" numCol="1" spcCol="1270" anchor="ctr" anchorCtr="0">
          <a:noAutofit/>
        </a:bodyPr>
        <a:lstStyle/>
        <a:p>
          <a:pPr marL="0" lvl="0" indent="0" algn="ctr" defTabSz="355600">
            <a:lnSpc>
              <a:spcPct val="90000"/>
            </a:lnSpc>
            <a:spcBef>
              <a:spcPct val="0"/>
            </a:spcBef>
            <a:spcAft>
              <a:spcPct val="35000"/>
            </a:spcAft>
            <a:buNone/>
          </a:pPr>
          <a:r>
            <a:rPr lang="fr-FR" sz="800" b="0" i="0" kern="1200" dirty="0"/>
            <a:t>Qu'est-ce qu'un Framework ?</a:t>
          </a:r>
          <a:endParaRPr lang="fr-FR" sz="800" kern="1200" dirty="0"/>
        </a:p>
      </dsp:txBody>
      <dsp:txXfrm>
        <a:off x="1060668" y="1890132"/>
        <a:ext cx="791734" cy="791734"/>
      </dsp:txXfrm>
    </dsp:sp>
    <dsp:sp modelId="{FAC02CD1-A1B0-4540-ACC7-8E33DBBAC496}">
      <dsp:nvSpPr>
        <dsp:cNvPr id="0" name=""/>
        <dsp:cNvSpPr/>
      </dsp:nvSpPr>
      <dsp:spPr>
        <a:xfrm>
          <a:off x="1792440" y="1726159"/>
          <a:ext cx="1119680" cy="1119680"/>
        </a:xfrm>
        <a:prstGeom prst="ellipse">
          <a:avLst/>
        </a:prstGeom>
        <a:gradFill rotWithShape="0">
          <a:gsLst>
            <a:gs pos="0">
              <a:schemeClr val="accent4">
                <a:alpha val="50000"/>
                <a:hueOff val="0"/>
                <a:satOff val="0"/>
                <a:lumOff val="0"/>
                <a:alphaOff val="0"/>
                <a:tint val="98000"/>
                <a:lumMod val="114000"/>
              </a:schemeClr>
            </a:gs>
            <a:gs pos="100000">
              <a:schemeClr val="accent4">
                <a:alpha val="50000"/>
                <a:hueOff val="0"/>
                <a:satOff val="0"/>
                <a:lumOff val="0"/>
                <a:alphaOff val="0"/>
                <a:shade val="90000"/>
                <a:lumMod val="84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61620" tIns="10160" rIns="61620" bIns="10160" numCol="1" spcCol="1270" anchor="ctr" anchorCtr="0">
          <a:noAutofit/>
        </a:bodyPr>
        <a:lstStyle/>
        <a:p>
          <a:pPr marL="0" lvl="0" indent="0" algn="ctr" defTabSz="355600">
            <a:lnSpc>
              <a:spcPct val="90000"/>
            </a:lnSpc>
            <a:spcBef>
              <a:spcPct val="0"/>
            </a:spcBef>
            <a:spcAft>
              <a:spcPct val="35000"/>
            </a:spcAft>
            <a:buNone/>
          </a:pPr>
          <a:r>
            <a:rPr lang="fr-FR" sz="800" b="0" i="0" kern="1200" dirty="0"/>
            <a:t>Pourquoi Symfony ?</a:t>
          </a:r>
          <a:endParaRPr lang="fr-FR" sz="800" kern="1200" dirty="0"/>
        </a:p>
      </dsp:txBody>
      <dsp:txXfrm>
        <a:off x="1956413" y="1890132"/>
        <a:ext cx="791734" cy="791734"/>
      </dsp:txXfrm>
    </dsp:sp>
    <dsp:sp modelId="{13FB0D6C-98D8-45B7-9083-B3A528ADC9F5}">
      <dsp:nvSpPr>
        <dsp:cNvPr id="0" name=""/>
        <dsp:cNvSpPr/>
      </dsp:nvSpPr>
      <dsp:spPr>
        <a:xfrm>
          <a:off x="2688184" y="1726159"/>
          <a:ext cx="1119680" cy="1119680"/>
        </a:xfrm>
        <a:prstGeom prst="ellipse">
          <a:avLst/>
        </a:prstGeom>
        <a:gradFill rotWithShape="0">
          <a:gsLst>
            <a:gs pos="0">
              <a:schemeClr val="accent5">
                <a:alpha val="50000"/>
                <a:hueOff val="0"/>
                <a:satOff val="0"/>
                <a:lumOff val="0"/>
                <a:alphaOff val="0"/>
                <a:tint val="98000"/>
                <a:lumMod val="114000"/>
              </a:schemeClr>
            </a:gs>
            <a:gs pos="100000">
              <a:schemeClr val="accent5">
                <a:alpha val="50000"/>
                <a:hueOff val="0"/>
                <a:satOff val="0"/>
                <a:lumOff val="0"/>
                <a:alphaOff val="0"/>
                <a:shade val="90000"/>
                <a:lumMod val="84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61620" tIns="10160" rIns="61620" bIns="10160" numCol="1" spcCol="1270" anchor="ctr" anchorCtr="0">
          <a:noAutofit/>
        </a:bodyPr>
        <a:lstStyle/>
        <a:p>
          <a:pPr marL="0" lvl="0" indent="0" algn="ctr" defTabSz="355600">
            <a:lnSpc>
              <a:spcPct val="90000"/>
            </a:lnSpc>
            <a:spcBef>
              <a:spcPct val="0"/>
            </a:spcBef>
            <a:spcAft>
              <a:spcPct val="35000"/>
            </a:spcAft>
            <a:buNone/>
          </a:pPr>
          <a:r>
            <a:rPr lang="fr-FR" sz="800" b="0" i="0" kern="1200" dirty="0"/>
            <a:t>Installation</a:t>
          </a:r>
          <a:endParaRPr lang="fr-FR" sz="800" kern="1200" dirty="0"/>
        </a:p>
      </dsp:txBody>
      <dsp:txXfrm>
        <a:off x="2852157" y="1890132"/>
        <a:ext cx="791734" cy="791734"/>
      </dsp:txXfrm>
    </dsp:sp>
    <dsp:sp modelId="{1EEE8D8B-DC17-49A5-B786-7DB72D01D8CC}">
      <dsp:nvSpPr>
        <dsp:cNvPr id="0" name=""/>
        <dsp:cNvSpPr/>
      </dsp:nvSpPr>
      <dsp:spPr>
        <a:xfrm>
          <a:off x="3583929" y="1726159"/>
          <a:ext cx="1119680" cy="1119680"/>
        </a:xfrm>
        <a:prstGeom prst="ellipse">
          <a:avLst/>
        </a:prstGeom>
        <a:gradFill rotWithShape="0">
          <a:gsLst>
            <a:gs pos="0">
              <a:schemeClr val="accent6">
                <a:alpha val="50000"/>
                <a:hueOff val="0"/>
                <a:satOff val="0"/>
                <a:lumOff val="0"/>
                <a:alphaOff val="0"/>
                <a:tint val="98000"/>
                <a:lumMod val="114000"/>
              </a:schemeClr>
            </a:gs>
            <a:gs pos="100000">
              <a:schemeClr val="accent6">
                <a:alpha val="50000"/>
                <a:hueOff val="0"/>
                <a:satOff val="0"/>
                <a:lumOff val="0"/>
                <a:alphaOff val="0"/>
                <a:shade val="90000"/>
                <a:lumMod val="84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61620" tIns="10160" rIns="61620" bIns="10160" numCol="1" spcCol="1270" anchor="ctr" anchorCtr="0">
          <a:noAutofit/>
        </a:bodyPr>
        <a:lstStyle/>
        <a:p>
          <a:pPr marL="0" lvl="0" indent="0" algn="ctr" defTabSz="355600">
            <a:lnSpc>
              <a:spcPct val="90000"/>
            </a:lnSpc>
            <a:spcBef>
              <a:spcPct val="0"/>
            </a:spcBef>
            <a:spcAft>
              <a:spcPct val="35000"/>
            </a:spcAft>
            <a:buNone/>
          </a:pPr>
          <a:r>
            <a:rPr lang="fr-FR" sz="800" kern="1200" dirty="0"/>
            <a:t>Les </a:t>
          </a:r>
          <a:r>
            <a:rPr lang="fr-FR" sz="800" kern="1200" dirty="0" err="1"/>
            <a:t>entity</a:t>
          </a:r>
          <a:endParaRPr lang="fr-FR" sz="800" kern="1200" dirty="0"/>
        </a:p>
      </dsp:txBody>
      <dsp:txXfrm>
        <a:off x="3747902" y="1890132"/>
        <a:ext cx="791734" cy="791734"/>
      </dsp:txXfrm>
    </dsp:sp>
    <dsp:sp modelId="{4F43E3F2-C09E-4CD0-B5E5-548B16AC3FAA}">
      <dsp:nvSpPr>
        <dsp:cNvPr id="0" name=""/>
        <dsp:cNvSpPr/>
      </dsp:nvSpPr>
      <dsp:spPr>
        <a:xfrm>
          <a:off x="4479673" y="1726159"/>
          <a:ext cx="1119680" cy="1119680"/>
        </a:xfrm>
        <a:prstGeom prst="ellipse">
          <a:avLst/>
        </a:prstGeom>
        <a:gradFill rotWithShape="0">
          <a:gsLst>
            <a:gs pos="0">
              <a:schemeClr val="accent2">
                <a:alpha val="50000"/>
                <a:hueOff val="0"/>
                <a:satOff val="0"/>
                <a:lumOff val="0"/>
                <a:alphaOff val="0"/>
                <a:tint val="98000"/>
                <a:lumMod val="114000"/>
              </a:schemeClr>
            </a:gs>
            <a:gs pos="100000">
              <a:schemeClr val="accent2">
                <a:alpha val="50000"/>
                <a:hueOff val="0"/>
                <a:satOff val="0"/>
                <a:lumOff val="0"/>
                <a:alphaOff val="0"/>
                <a:shade val="90000"/>
                <a:lumMod val="84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61620" tIns="10160" rIns="61620" bIns="10160" numCol="1" spcCol="1270" anchor="ctr" anchorCtr="0">
          <a:noAutofit/>
        </a:bodyPr>
        <a:lstStyle/>
        <a:p>
          <a:pPr marL="0" lvl="0" indent="0" algn="ctr" defTabSz="355600">
            <a:lnSpc>
              <a:spcPct val="90000"/>
            </a:lnSpc>
            <a:spcBef>
              <a:spcPct val="0"/>
            </a:spcBef>
            <a:spcAft>
              <a:spcPct val="35000"/>
            </a:spcAft>
            <a:buNone/>
          </a:pPr>
          <a:r>
            <a:rPr lang="fr-FR" sz="800" kern="1200" dirty="0"/>
            <a:t>Les repository</a:t>
          </a:r>
        </a:p>
      </dsp:txBody>
      <dsp:txXfrm>
        <a:off x="4643646" y="1890132"/>
        <a:ext cx="791734" cy="791734"/>
      </dsp:txXfrm>
    </dsp:sp>
    <dsp:sp modelId="{B0C1B5BE-80D1-4D54-AC8C-CA7FF71CF116}">
      <dsp:nvSpPr>
        <dsp:cNvPr id="0" name=""/>
        <dsp:cNvSpPr/>
      </dsp:nvSpPr>
      <dsp:spPr>
        <a:xfrm>
          <a:off x="5375417" y="1726159"/>
          <a:ext cx="1119680" cy="1119680"/>
        </a:xfrm>
        <a:prstGeom prst="ellipse">
          <a:avLst/>
        </a:prstGeom>
        <a:gradFill rotWithShape="0">
          <a:gsLst>
            <a:gs pos="0">
              <a:schemeClr val="accent3">
                <a:alpha val="50000"/>
                <a:hueOff val="0"/>
                <a:satOff val="0"/>
                <a:lumOff val="0"/>
                <a:alphaOff val="0"/>
                <a:tint val="98000"/>
                <a:lumMod val="114000"/>
              </a:schemeClr>
            </a:gs>
            <a:gs pos="100000">
              <a:schemeClr val="accent3">
                <a:alpha val="50000"/>
                <a:hueOff val="0"/>
                <a:satOff val="0"/>
                <a:lumOff val="0"/>
                <a:alphaOff val="0"/>
                <a:shade val="90000"/>
                <a:lumMod val="84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61620" tIns="10160" rIns="61620" bIns="10160" numCol="1" spcCol="1270" anchor="ctr" anchorCtr="0">
          <a:noAutofit/>
        </a:bodyPr>
        <a:lstStyle/>
        <a:p>
          <a:pPr marL="0" lvl="0" indent="0" algn="ctr" defTabSz="355600">
            <a:lnSpc>
              <a:spcPct val="90000"/>
            </a:lnSpc>
            <a:spcBef>
              <a:spcPct val="0"/>
            </a:spcBef>
            <a:spcAft>
              <a:spcPct val="35000"/>
            </a:spcAft>
            <a:buNone/>
          </a:pPr>
          <a:r>
            <a:rPr lang="fr-FR" sz="800" kern="1200" dirty="0"/>
            <a:t>Les </a:t>
          </a:r>
          <a:r>
            <a:rPr lang="fr-FR" sz="800" kern="1200" dirty="0" err="1"/>
            <a:t>controller</a:t>
          </a:r>
        </a:p>
      </dsp:txBody>
      <dsp:txXfrm>
        <a:off x="5539390" y="1890132"/>
        <a:ext cx="791734" cy="791734"/>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1E7843-45D2-4E2F-A409-06172697B50A}" type="datetimeFigureOut">
              <a:rPr lang="fr-FR"/>
              <a:t>15/02/2019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F6ACF5-C8D9-4829-8FBD-8E55688BE3C2}" type="slidenum">
              <a:rPr lang="fr-FR"/>
              <a:t>‹N°›</a:t>
            </a:fld>
            <a:endParaRPr lang="fr-FR"/>
          </a:p>
        </p:txBody>
      </p:sp>
    </p:spTree>
    <p:extLst>
      <p:ext uri="{BB962C8B-B14F-4D97-AF65-F5344CB8AC3E}">
        <p14:creationId xmlns:p14="http://schemas.microsoft.com/office/powerpoint/2010/main" val="1169480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fr.wikipedia.org/w/index.php?title=SensioLabs&amp;action=edit&amp;redlink=1" TargetMode="External"/><Relationship Id="rId3" Type="http://schemas.openxmlformats.org/officeDocument/2006/relationships/hyperlink" Target="https://fr.wikipedia.org/wiki/Framework" TargetMode="External"/><Relationship Id="rId7" Type="http://schemas.openxmlformats.org/officeDocument/2006/relationships/hyperlink" Target="https://fr.wikipedia.org/wiki/Site_web"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fr.wikipedia.org/wiki/PHP" TargetMode="External"/><Relationship Id="rId11" Type="http://schemas.openxmlformats.org/officeDocument/2006/relationships/hyperlink" Target="https://fr.wikipedia.org/wiki/Symfony#cite_note-3" TargetMode="External"/><Relationship Id="rId5" Type="http://schemas.openxmlformats.org/officeDocument/2006/relationships/hyperlink" Target="https://fr.wikipedia.org/wiki/Logiciel_libre" TargetMode="External"/><Relationship Id="rId10" Type="http://schemas.openxmlformats.org/officeDocument/2006/relationships/hyperlink" Target="https://fr.wikipedia.org/wiki/Mapping_objet-relationnel" TargetMode="External"/><Relationship Id="rId4" Type="http://schemas.openxmlformats.org/officeDocument/2006/relationships/hyperlink" Target="https://fr.wikipedia.org/wiki/Mod%C3%A8le-vue-contr%C3%B4leur" TargetMode="External"/><Relationship Id="rId9" Type="http://schemas.openxmlformats.org/officeDocument/2006/relationships/hyperlink" Target="https://fr.wikipedia.org/wiki/Symfony#cite_note-2"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phpbenchmarks.com/en/comparator/frameworks.html?highlight=symfony-3.4&amp;type=hello-world"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www.phpbenchmarks.com/en/comparator/php.html"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ymfony.com/doc/current/reference/requirements.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a:t>Symfony</a:t>
            </a:r>
            <a:r>
              <a:rPr lang="en-US"/>
              <a:t> est un ensemble de composants PHP ainsi qu'un </a:t>
            </a:r>
            <a:r>
              <a:rPr lang="en-US">
                <a:hlinkClick r:id="rId3"/>
              </a:rPr>
              <a:t>framework</a:t>
            </a:r>
            <a:r>
              <a:rPr lang="en-US"/>
              <a:t> </a:t>
            </a:r>
            <a:r>
              <a:rPr lang="en-US">
                <a:hlinkClick r:id="rId4"/>
              </a:rPr>
              <a:t>MVC</a:t>
            </a:r>
            <a:r>
              <a:rPr lang="en-US"/>
              <a:t> </a:t>
            </a:r>
            <a:r>
              <a:rPr lang="en-US">
                <a:hlinkClick r:id="rId5"/>
              </a:rPr>
              <a:t>libre</a:t>
            </a:r>
            <a:r>
              <a:rPr lang="en-US"/>
              <a:t> écrit en </a:t>
            </a:r>
            <a:r>
              <a:rPr lang="en-US">
                <a:hlinkClick r:id="rId6"/>
              </a:rPr>
              <a:t>PHP</a:t>
            </a:r>
            <a:r>
              <a:rPr lang="en-US"/>
              <a:t>. Il fournit des fonctionnalités modulables et adaptables qui permettent de faciliter et d’accélérer le développement d'un </a:t>
            </a:r>
            <a:r>
              <a:rPr lang="en-US">
                <a:hlinkClick r:id="rId7"/>
              </a:rPr>
              <a:t>site web</a:t>
            </a:r>
            <a:r>
              <a:rPr lang="en-US"/>
              <a:t>. </a:t>
            </a:r>
          </a:p>
          <a:p>
            <a:r>
              <a:rPr lang="en-US"/>
              <a:t>L'agence web française </a:t>
            </a:r>
            <a:r>
              <a:rPr lang="en-US">
                <a:hlinkClick r:id="rId8"/>
              </a:rPr>
              <a:t>SensioLabs</a:t>
            </a:r>
            <a:r>
              <a:rPr lang="en-US"/>
              <a:t> est à l'origine du </a:t>
            </a:r>
            <a:r>
              <a:rPr lang="en-US">
                <a:hlinkClick r:id="rId3"/>
              </a:rPr>
              <a:t>framework</a:t>
            </a:r>
            <a:r>
              <a:rPr lang="en-US"/>
              <a:t> </a:t>
            </a:r>
            <a:r>
              <a:rPr lang="en-US" i="1"/>
              <a:t>Sensio Framework</a:t>
            </a:r>
            <a:r>
              <a:rPr lang="en-US">
                <a:hlinkClick r:id="rId9"/>
              </a:rPr>
              <a:t>2</a:t>
            </a:r>
            <a:r>
              <a:rPr lang="en-US"/>
              <a:t>. À force de toujours recréer les mêmes fonctionnalités de gestion d'utilisateurs, gestion </a:t>
            </a:r>
            <a:r>
              <a:rPr lang="en-US">
                <a:hlinkClick r:id="rId10"/>
              </a:rPr>
              <a:t>ORM</a:t>
            </a:r>
            <a:r>
              <a:rPr lang="en-US"/>
              <a:t>, etc., elle a développé ce </a:t>
            </a:r>
            <a:r>
              <a:rPr lang="en-US">
                <a:hlinkClick r:id="rId3"/>
              </a:rPr>
              <a:t>framework</a:t>
            </a:r>
            <a:r>
              <a:rPr lang="en-US"/>
              <a:t> pour ses propres besoins</a:t>
            </a:r>
            <a:r>
              <a:rPr lang="en-US">
                <a:hlinkClick r:id="rId11"/>
              </a:rPr>
              <a:t>3</a:t>
            </a:r>
            <a:r>
              <a:rPr lang="en-US"/>
              <a:t>. Comme ces problématiques étaient souvent les mêmes pour d'autres développeurs, le code a été par la suite partagé avec la communauté des développeurs </a:t>
            </a:r>
            <a:r>
              <a:rPr lang="en-US">
                <a:hlinkClick r:id="rId6"/>
              </a:rPr>
              <a:t>PHP</a:t>
            </a:r>
            <a:r>
              <a:rPr lang="en-US"/>
              <a:t>. </a:t>
            </a:r>
            <a:endParaRPr lang="en-US">
              <a:cs typeface="Calibri"/>
            </a:endParaRPr>
          </a:p>
        </p:txBody>
      </p:sp>
      <p:sp>
        <p:nvSpPr>
          <p:cNvPr id="4" name="Espace réservé du numéro de diapositive 3"/>
          <p:cNvSpPr>
            <a:spLocks noGrp="1"/>
          </p:cNvSpPr>
          <p:nvPr>
            <p:ph type="sldNum" sz="quarter" idx="5"/>
          </p:nvPr>
        </p:nvSpPr>
        <p:spPr/>
        <p:txBody>
          <a:bodyPr/>
          <a:lstStyle/>
          <a:p>
            <a:fld id="{C5F6ACF5-C8D9-4829-8FBD-8E55688BE3C2}" type="slidenum">
              <a:rPr lang="fr-FR"/>
              <a:t>3</a:t>
            </a:fld>
            <a:endParaRPr lang="fr-FR"/>
          </a:p>
        </p:txBody>
      </p:sp>
    </p:spTree>
    <p:extLst>
      <p:ext uri="{BB962C8B-B14F-4D97-AF65-F5344CB8AC3E}">
        <p14:creationId xmlns:p14="http://schemas.microsoft.com/office/powerpoint/2010/main" val="3900132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Un </a:t>
            </a:r>
            <a:r>
              <a:rPr lang="en-US" b="1"/>
              <a:t>framework</a:t>
            </a:r>
            <a:r>
              <a:rPr lang="en-US"/>
              <a:t> (ou </a:t>
            </a:r>
            <a:r>
              <a:rPr lang="en-US" b="1"/>
              <a:t>infrastructure logicielle </a:t>
            </a:r>
            <a:r>
              <a:rPr lang="en-US"/>
              <a:t>en français ) désigne en programmation informatique un ensemble d'outils et de composants logiciels à la base d'un logiciel ou d'une application. C'est le framework, encore appelé structure logicielle en français, qui établit les fondations d'un logiciel ou son squelette applicatif.</a:t>
            </a:r>
            <a:endParaRPr lang="fr-FR"/>
          </a:p>
        </p:txBody>
      </p:sp>
      <p:sp>
        <p:nvSpPr>
          <p:cNvPr id="4" name="Espace réservé du numéro de diapositive 3"/>
          <p:cNvSpPr>
            <a:spLocks noGrp="1"/>
          </p:cNvSpPr>
          <p:nvPr>
            <p:ph type="sldNum" sz="quarter" idx="5"/>
          </p:nvPr>
        </p:nvSpPr>
        <p:spPr/>
        <p:txBody>
          <a:bodyPr/>
          <a:lstStyle/>
          <a:p>
            <a:fld id="{C5F6ACF5-C8D9-4829-8FBD-8E55688BE3C2}" type="slidenum">
              <a:rPr lang="fr-FR"/>
              <a:t>4</a:t>
            </a:fld>
            <a:endParaRPr lang="fr-FR"/>
          </a:p>
        </p:txBody>
      </p:sp>
    </p:spTree>
    <p:extLst>
      <p:ext uri="{BB962C8B-B14F-4D97-AF65-F5344CB8AC3E}">
        <p14:creationId xmlns:p14="http://schemas.microsoft.com/office/powerpoint/2010/main" val="1711804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Le but principal de la nouvelle version de Symfony était de faciliter l’installation et la prise en main du Framework. Un gros travail sur l’installation des vendors et l’auto-configuration de bundles a été effectué.</a:t>
            </a:r>
            <a:br>
              <a:rPr lang="en-US"/>
            </a:br>
            <a:r>
              <a:rPr lang="en-US"/>
              <a:t>Symfony 4 implémente un nouveau système de recettes (Recipe en anglais) qui permet de gérer directement les dépendances du bundle en cours d’installation.</a:t>
            </a:r>
            <a:endParaRPr lang="fr-FR"/>
          </a:p>
          <a:p>
            <a:r>
              <a:rPr lang="en-US"/>
              <a:t>Vous n’avez plus besoin de lire le </a:t>
            </a:r>
            <a:r>
              <a:rPr lang="en-US" b="1"/>
              <a:t>README.md</a:t>
            </a:r>
            <a:r>
              <a:rPr lang="en-US"/>
              <a:t> du bundle ou d’aller sur github pour appliquer les étapes nécessaires à l’installation du bundle. Chaque bundle possède son propre </a:t>
            </a:r>
            <a:r>
              <a:rPr lang="en-US" i="1"/>
              <a:t>manifest</a:t>
            </a:r>
            <a:r>
              <a:rPr lang="en-US"/>
              <a:t> de configuration. La nouvelle CLI de Symfony permet d’interpréter ces recipes et d’installer directement le bundle, sans avoir à effectuer de configuration à la main. Chaque bundle possède ses propres fichiers de configuration, ça rajoute un peu de magie au fonctionnement de Symfony 4 mais n’ayez pas peur, il reste toujours possible d’installer les bundles de l’ancienne façon. Nous recommandons toutefois aux développeurs juniors de rentrer un peu dans les détails de l’installation et du fonctionnement du Framework et de ne pas se limiter à l’outil d’installation intégré.</a:t>
            </a:r>
            <a:endParaRPr lang="fr-FR"/>
          </a:p>
          <a:p>
            <a:r>
              <a:rPr lang="en-US"/>
              <a:t>Ci-après quelques points qui récapitulent les gros avantages de la nouvelle version de Symfony 4 :</a:t>
            </a:r>
            <a:endParaRPr lang="fr-FR"/>
          </a:p>
          <a:p>
            <a:pPr marL="285750" indent="-285750">
              <a:buFont typeface="Arial"/>
              <a:buChar char="•"/>
            </a:pPr>
            <a:r>
              <a:rPr lang="en-US"/>
              <a:t>Plus facile à apprendre</a:t>
            </a:r>
            <a:endParaRPr lang="fr-FR"/>
          </a:p>
          <a:p>
            <a:pPr marL="285750" indent="-285750">
              <a:buFont typeface="Arial"/>
              <a:buChar char="•"/>
            </a:pPr>
            <a:r>
              <a:rPr lang="en-US"/>
              <a:t>Version minimaliste, Bye Bye les packages inutiles</a:t>
            </a:r>
            <a:endParaRPr lang="fr-FR"/>
          </a:p>
          <a:p>
            <a:pPr marL="285750" indent="-285750">
              <a:buFont typeface="Arial"/>
              <a:buChar char="•"/>
            </a:pPr>
            <a:r>
              <a:rPr lang="en-US"/>
              <a:t>Fini le config.yml, plus besoin de configurer ses bundles</a:t>
            </a:r>
            <a:endParaRPr lang="fr-FR"/>
          </a:p>
          <a:p>
            <a:pPr marL="285750" indent="-285750">
              <a:buFont typeface="Arial"/>
              <a:buChar char="•"/>
            </a:pPr>
            <a:r>
              <a:rPr lang="en-US"/>
              <a:t>Déploiement rapide et simple, le plus rapide du marché </a:t>
            </a:r>
            <a:r>
              <a:rPr lang="en-US" b="1">
                <a:hlinkClick r:id="rId3"/>
              </a:rPr>
              <a:t>(voir sur ce lien pour un benchmark)</a:t>
            </a:r>
            <a:endParaRPr lang="fr-FR"/>
          </a:p>
          <a:p>
            <a:pPr marL="285750" indent="-285750">
              <a:buFont typeface="Arial"/>
              <a:buChar char="•"/>
            </a:pPr>
            <a:r>
              <a:rPr lang="en-US"/>
              <a:t>Migration 3 =&gt; 4 simplifiée par le système de dépréciations</a:t>
            </a:r>
            <a:endParaRPr lang="fr-FR"/>
          </a:p>
          <a:p>
            <a:pPr marL="285750" indent="-285750">
              <a:buFont typeface="Arial"/>
              <a:buChar char="•"/>
            </a:pPr>
            <a:r>
              <a:rPr lang="en-US"/>
              <a:t>Utilisation de la version &gt;= 7.1 de </a:t>
            </a:r>
            <a:r>
              <a:rPr lang="en-US" b="1">
                <a:hlinkClick r:id="rId4"/>
              </a:rPr>
              <a:t>PHP</a:t>
            </a:r>
            <a:endParaRPr lang="fr-FR"/>
          </a:p>
          <a:p>
            <a:pPr marL="285750" indent="-285750">
              <a:buFont typeface="Arial"/>
              <a:buChar char="•"/>
            </a:pPr>
            <a:r>
              <a:rPr lang="en-US"/>
              <a:t>Installation via composer, Bye Bye Symfony installer</a:t>
            </a:r>
            <a:endParaRPr lang="fr-FR"/>
          </a:p>
          <a:p>
            <a:pPr marL="285750" indent="-285750">
              <a:buFont typeface="Arial"/>
              <a:buChar char="•"/>
            </a:pPr>
            <a:r>
              <a:rPr lang="en-US"/>
              <a:t>Libre d’installer des packages supplémentaires.</a:t>
            </a:r>
            <a:endParaRPr lang="fr-FR"/>
          </a:p>
          <a:p>
            <a:endParaRPr lang="en-US">
              <a:cs typeface="Calibri"/>
            </a:endParaRPr>
          </a:p>
        </p:txBody>
      </p:sp>
      <p:sp>
        <p:nvSpPr>
          <p:cNvPr id="4" name="Espace réservé du numéro de diapositive 3"/>
          <p:cNvSpPr>
            <a:spLocks noGrp="1"/>
          </p:cNvSpPr>
          <p:nvPr>
            <p:ph type="sldNum" sz="quarter" idx="5"/>
          </p:nvPr>
        </p:nvSpPr>
        <p:spPr/>
        <p:txBody>
          <a:bodyPr/>
          <a:lstStyle/>
          <a:p>
            <a:fld id="{C5F6ACF5-C8D9-4829-8FBD-8E55688BE3C2}" type="slidenum">
              <a:rPr lang="fr-FR"/>
              <a:t>5</a:t>
            </a:fld>
            <a:endParaRPr lang="fr-FR"/>
          </a:p>
        </p:txBody>
      </p:sp>
    </p:spTree>
    <p:extLst>
      <p:ext uri="{BB962C8B-B14F-4D97-AF65-F5344CB8AC3E}">
        <p14:creationId xmlns:p14="http://schemas.microsoft.com/office/powerpoint/2010/main" val="1674770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Avant la version 4 de Symfony, la création d’un nouveau projet se faisait généralement en se basant sur un outil nommé Symfony Installer, avec l’arrivée de Symfony 4 la core team a souhaité standardiser le process de démarrage d’un nouveau projet en s’appuyant sur Composer sans ajouter d’outils spécifiques.</a:t>
            </a:r>
            <a:endParaRPr lang="fr-FR"/>
          </a:p>
          <a:p>
            <a:r>
              <a:rPr lang="en-US"/>
              <a:t>La commande magique est la suivante :</a:t>
            </a:r>
            <a:endParaRPr lang="fr-FR"/>
          </a:p>
          <a:p>
            <a:r>
              <a:rPr lang="en-US"/>
              <a:t>composer create-project symfony/skeleton mydir</a:t>
            </a:r>
            <a:endParaRPr lang="fr-FR"/>
          </a:p>
          <a:p>
            <a:r>
              <a:rPr lang="en-US"/>
              <a:t>Composer va faire le nécessaire pour créer un dossier du projet et télécharger les dépendances associées. Il va se baser sur un composant fourni par Symfony 4 nommé Flex qui est une sorte de surcouche à composer et qui va permettre de configurer automatiquement les dépendances de notre nouveau projet.</a:t>
            </a:r>
            <a:endParaRPr lang="fr-FR"/>
          </a:p>
          <a:p>
            <a:r>
              <a:rPr lang="en-US"/>
              <a:t>Si vous désirez lancer la commande et installer un nouveau projet Symfony 4, vous pouvez vérifier les requirements en suivant ce </a:t>
            </a:r>
            <a:r>
              <a:rPr lang="en-US" b="1">
                <a:hlinkClick r:id="rId3"/>
              </a:rPr>
              <a:t>lien</a:t>
            </a:r>
            <a:r>
              <a:rPr lang="en-US"/>
              <a:t>.</a:t>
            </a:r>
            <a:endParaRPr lang="fr-FR"/>
          </a:p>
          <a:p>
            <a:endParaRPr lang="en-US">
              <a:cs typeface="Calibri"/>
            </a:endParaRPr>
          </a:p>
        </p:txBody>
      </p:sp>
      <p:sp>
        <p:nvSpPr>
          <p:cNvPr id="4" name="Espace réservé du numéro de diapositive 3"/>
          <p:cNvSpPr>
            <a:spLocks noGrp="1"/>
          </p:cNvSpPr>
          <p:nvPr>
            <p:ph type="sldNum" sz="quarter" idx="5"/>
          </p:nvPr>
        </p:nvSpPr>
        <p:spPr/>
        <p:txBody>
          <a:bodyPr/>
          <a:lstStyle/>
          <a:p>
            <a:fld id="{C5F6ACF5-C8D9-4829-8FBD-8E55688BE3C2}" type="slidenum">
              <a:rPr lang="fr-FR"/>
              <a:t>6</a:t>
            </a:fld>
            <a:endParaRPr lang="fr-FR"/>
          </a:p>
        </p:txBody>
      </p:sp>
    </p:spTree>
    <p:extLst>
      <p:ext uri="{BB962C8B-B14F-4D97-AF65-F5344CB8AC3E}">
        <p14:creationId xmlns:p14="http://schemas.microsoft.com/office/powerpoint/2010/main" val="3352844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cs typeface="Calibri"/>
            </a:endParaRPr>
          </a:p>
        </p:txBody>
      </p:sp>
      <p:sp>
        <p:nvSpPr>
          <p:cNvPr id="4" name="Espace réservé du numéro de diapositive 3"/>
          <p:cNvSpPr>
            <a:spLocks noGrp="1"/>
          </p:cNvSpPr>
          <p:nvPr>
            <p:ph type="sldNum" sz="quarter" idx="5"/>
          </p:nvPr>
        </p:nvSpPr>
        <p:spPr/>
        <p:txBody>
          <a:bodyPr/>
          <a:lstStyle/>
          <a:p>
            <a:fld id="{C5F6ACF5-C8D9-4829-8FBD-8E55688BE3C2}" type="slidenum">
              <a:rPr lang="fr-FR"/>
              <a:t>7</a:t>
            </a:fld>
            <a:endParaRPr lang="fr-FR"/>
          </a:p>
        </p:txBody>
      </p:sp>
    </p:spTree>
    <p:extLst>
      <p:ext uri="{BB962C8B-B14F-4D97-AF65-F5344CB8AC3E}">
        <p14:creationId xmlns:p14="http://schemas.microsoft.com/office/powerpoint/2010/main" val="3782999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cs typeface="Calibri"/>
            </a:endParaRPr>
          </a:p>
        </p:txBody>
      </p:sp>
      <p:sp>
        <p:nvSpPr>
          <p:cNvPr id="4" name="Espace réservé du numéro de diapositive 3"/>
          <p:cNvSpPr>
            <a:spLocks noGrp="1"/>
          </p:cNvSpPr>
          <p:nvPr>
            <p:ph type="sldNum" sz="quarter" idx="5"/>
          </p:nvPr>
        </p:nvSpPr>
        <p:spPr/>
        <p:txBody>
          <a:bodyPr/>
          <a:lstStyle/>
          <a:p>
            <a:fld id="{C5F6ACF5-C8D9-4829-8FBD-8E55688BE3C2}" type="slidenum">
              <a:rPr lang="fr-FR"/>
              <a:t>11</a:t>
            </a:fld>
            <a:endParaRPr lang="fr-FR"/>
          </a:p>
        </p:txBody>
      </p:sp>
    </p:spTree>
    <p:extLst>
      <p:ext uri="{BB962C8B-B14F-4D97-AF65-F5344CB8AC3E}">
        <p14:creationId xmlns:p14="http://schemas.microsoft.com/office/powerpoint/2010/main" val="106876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a:p>
        </p:txBody>
      </p:sp>
      <p:sp>
        <p:nvSpPr>
          <p:cNvPr id="4" name="Date Placeholder 3"/>
          <p:cNvSpPr>
            <a:spLocks noGrp="1"/>
          </p:cNvSpPr>
          <p:nvPr>
            <p:ph type="dt" sz="half" idx="10"/>
          </p:nvPr>
        </p:nvSpPr>
        <p:spPr/>
        <p:txBody>
          <a:bodyPr/>
          <a:lstStyle/>
          <a:p>
            <a:fld id="{638941B0-F4D5-4460-BCAD-F7E2B41A8257}" type="datetimeFigureOut">
              <a:rPr lang="de-DE" smtClean="0"/>
              <a:t>15.02.2019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1754637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38941B0-F4D5-4460-BCAD-F7E2B41A8257}" type="datetimeFigureOut">
              <a:rPr lang="de-DE" smtClean="0"/>
              <a:t>15.02.2019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2100017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38941B0-F4D5-4460-BCAD-F7E2B41A8257}" type="datetimeFigureOut">
              <a:rPr lang="de-DE" smtClean="0"/>
              <a:t>15.02.2019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3308681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38941B0-F4D5-4460-BCAD-F7E2B41A8257}" type="datetimeFigureOut">
              <a:rPr lang="de-DE" smtClean="0"/>
              <a:t>15.02.2019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7C6CCC6-2BE5-4E42-96A4-D1E8E81A3D8E}" type="slidenum">
              <a:rPr lang="de-DE" smtClean="0"/>
              <a:t>‹N°›</a:t>
            </a:fld>
            <a:endParaRPr lang="de-DE"/>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729537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38941B0-F4D5-4460-BCAD-F7E2B41A8257}" type="datetimeFigureOut">
              <a:rPr lang="de-DE" smtClean="0"/>
              <a:t>15.02.2019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9496236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38941B0-F4D5-4460-BCAD-F7E2B41A8257}" type="datetimeFigureOut">
              <a:rPr lang="de-DE" smtClean="0"/>
              <a:t>15.02.2019</a:t>
            </a:fld>
            <a:endParaRPr lang="de-DE"/>
          </a:p>
        </p:txBody>
      </p:sp>
      <p:sp>
        <p:nvSpPr>
          <p:cNvPr id="4"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631574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38941B0-F4D5-4460-BCAD-F7E2B41A8257}" type="datetimeFigureOut">
              <a:rPr lang="de-DE" smtClean="0"/>
              <a:t>15.02.2019</a:t>
            </a:fld>
            <a:endParaRPr lang="de-DE"/>
          </a:p>
        </p:txBody>
      </p:sp>
      <p:sp>
        <p:nvSpPr>
          <p:cNvPr id="4"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1355182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638941B0-F4D5-4460-BCAD-F7E2B41A8257}" type="datetimeFigureOut">
              <a:rPr lang="de-DE" smtClean="0"/>
              <a:t>15.02.2019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207802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638941B0-F4D5-4460-BCAD-F7E2B41A8257}" type="datetimeFigureOut">
              <a:rPr lang="de-DE" smtClean="0"/>
              <a:t>15.02.2019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1561160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3"/>
          <p:cNvSpPr>
            <a:spLocks noGrp="1"/>
          </p:cNvSpPr>
          <p:nvPr>
            <p:ph type="dt" sz="half" idx="10"/>
          </p:nvPr>
        </p:nvSpPr>
        <p:spPr/>
        <p:txBody>
          <a:bodyPr/>
          <a:lstStyle/>
          <a:p>
            <a:fld id="{638941B0-F4D5-4460-BCAD-F7E2B41A8257}" type="datetimeFigureOut">
              <a:rPr lang="de-DE" smtClean="0"/>
              <a:t>15.02.2019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1104350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38941B0-F4D5-4460-BCAD-F7E2B41A8257}" type="datetimeFigureOut">
              <a:rPr lang="de-DE" smtClean="0"/>
              <a:t>15.02.2019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63173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Date Placeholder 4"/>
          <p:cNvSpPr>
            <a:spLocks noGrp="1"/>
          </p:cNvSpPr>
          <p:nvPr>
            <p:ph type="dt" sz="half" idx="10"/>
          </p:nvPr>
        </p:nvSpPr>
        <p:spPr/>
        <p:txBody>
          <a:bodyPr/>
          <a:lstStyle/>
          <a:p>
            <a:fld id="{638941B0-F4D5-4460-BCAD-F7E2B41A8257}" type="datetimeFigureOut">
              <a:rPr lang="de-DE" smtClean="0"/>
              <a:t>15.02.2019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614171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fld id="{638941B0-F4D5-4460-BCAD-F7E2B41A8257}" type="datetimeFigureOut">
              <a:rPr lang="de-DE" smtClean="0"/>
              <a:t>15.02.2019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741529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7" name="Date Placeholder 2"/>
          <p:cNvSpPr>
            <a:spLocks noGrp="1"/>
          </p:cNvSpPr>
          <p:nvPr>
            <p:ph type="dt" sz="half" idx="10"/>
          </p:nvPr>
        </p:nvSpPr>
        <p:spPr/>
        <p:txBody>
          <a:bodyPr/>
          <a:lstStyle/>
          <a:p>
            <a:fld id="{638941B0-F4D5-4460-BCAD-F7E2B41A8257}" type="datetimeFigureOut">
              <a:rPr lang="de-DE" smtClean="0"/>
              <a:t>15.02.2019</a:t>
            </a:fld>
            <a:endParaRPr lang="de-DE"/>
          </a:p>
        </p:txBody>
      </p:sp>
      <p:sp>
        <p:nvSpPr>
          <p:cNvPr id="5" name="Footer Placeholder 3"/>
          <p:cNvSpPr>
            <a:spLocks noGrp="1"/>
          </p:cNvSpPr>
          <p:nvPr>
            <p:ph type="ftr" sz="quarter" idx="11"/>
          </p:nvPr>
        </p:nvSpPr>
        <p:spPr/>
        <p:txBody>
          <a:bodyPr/>
          <a:lstStyle/>
          <a:p>
            <a:endParaRPr lang="de-DE"/>
          </a:p>
        </p:txBody>
      </p:sp>
      <p:sp>
        <p:nvSpPr>
          <p:cNvPr id="6" name="Slide Number Placeholder 4"/>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1833266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38941B0-F4D5-4460-BCAD-F7E2B41A8257}" type="datetimeFigureOut">
              <a:rPr lang="de-DE" smtClean="0"/>
              <a:t>15.02.2019</a:t>
            </a:fld>
            <a:endParaRPr lang="de-DE"/>
          </a:p>
        </p:txBody>
      </p:sp>
      <p:sp>
        <p:nvSpPr>
          <p:cNvPr id="5" name="Footer Placeholder 2"/>
          <p:cNvSpPr>
            <a:spLocks noGrp="1"/>
          </p:cNvSpPr>
          <p:nvPr>
            <p:ph type="ftr" sz="quarter" idx="11"/>
          </p:nvPr>
        </p:nvSpPr>
        <p:spPr/>
        <p:txBody>
          <a:bodyPr/>
          <a:lstStyle/>
          <a:p>
            <a:endParaRPr lang="de-DE"/>
          </a:p>
        </p:txBody>
      </p:sp>
      <p:sp>
        <p:nvSpPr>
          <p:cNvPr id="6" name="Slide Number Placeholder 3"/>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3496263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638941B0-F4D5-4460-BCAD-F7E2B41A8257}" type="datetimeFigureOut">
              <a:rPr lang="de-DE" smtClean="0"/>
              <a:t>15.02.2019</a:t>
            </a:fld>
            <a:endParaRPr lang="de-DE"/>
          </a:p>
        </p:txBody>
      </p:sp>
      <p:sp>
        <p:nvSpPr>
          <p:cNvPr id="5" name="Footer Placeholder 5"/>
          <p:cNvSpPr>
            <a:spLocks noGrp="1"/>
          </p:cNvSpPr>
          <p:nvPr>
            <p:ph type="ftr" sz="quarter" idx="11"/>
          </p:nvPr>
        </p:nvSpPr>
        <p:spPr/>
        <p:txBody>
          <a:bodyPr/>
          <a:lstStyle/>
          <a:p>
            <a:endParaRPr lang="de-DE"/>
          </a:p>
        </p:txBody>
      </p:sp>
      <p:sp>
        <p:nvSpPr>
          <p:cNvPr id="6" name="Slide Number Placeholder 6"/>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1218277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38941B0-F4D5-4460-BCAD-F7E2B41A8257}" type="datetimeFigureOut">
              <a:rPr lang="de-DE" smtClean="0"/>
              <a:t>15.02.2019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1167428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38941B0-F4D5-4460-BCAD-F7E2B41A8257}" type="datetimeFigureOut">
              <a:rPr lang="de-DE" smtClean="0"/>
              <a:t>15.02.2019</a:t>
            </a:fld>
            <a:endParaRPr lang="de-D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de-DE"/>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C6CCC6-2BE5-4E42-96A4-D1E8E81A3D8E}" type="slidenum">
              <a:rPr lang="de-DE" smtClean="0"/>
              <a:t>‹N°›</a:t>
            </a:fld>
            <a:endParaRPr lang="de-DE"/>
          </a:p>
        </p:txBody>
      </p:sp>
    </p:spTree>
    <p:extLst>
      <p:ext uri="{BB962C8B-B14F-4D97-AF65-F5344CB8AC3E}">
        <p14:creationId xmlns:p14="http://schemas.microsoft.com/office/powerpoint/2010/main" val="30101557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etcomposer.org/downloa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34FA10D-5116-47B4-A70E-776435251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lumMod val="90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 name="Freeform 36">
            <a:extLst>
              <a:ext uri="{FF2B5EF4-FFF2-40B4-BE49-F238E27FC236}">
                <a16:creationId xmlns:a16="http://schemas.microsoft.com/office/drawing/2014/main" id="{B2718AAE-52B9-4DD9-9D83-A9C975C9D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302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alpha val="20000"/>
            </a:schemeClr>
          </a:solidFill>
          <a:ln>
            <a:noFill/>
          </a:ln>
        </p:spPr>
        <p:txBody>
          <a:bodyPr rtlCol="0" anchor="ctr"/>
          <a:lstStyle/>
          <a:p>
            <a:pPr algn="ctr"/>
            <a:endParaRPr lang="en-US"/>
          </a:p>
        </p:txBody>
      </p:sp>
      <p:sp useBgFill="1">
        <p:nvSpPr>
          <p:cNvPr id="7" name="Freeform: Shape 11">
            <a:extLst>
              <a:ext uri="{FF2B5EF4-FFF2-40B4-BE49-F238E27FC236}">
                <a16:creationId xmlns:a16="http://schemas.microsoft.com/office/drawing/2014/main" id="{49FF39B1-9689-44AE-A803-7B90A059D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76484" cy="6858001"/>
          </a:xfrm>
          <a:custGeom>
            <a:avLst/>
            <a:gdLst>
              <a:gd name="connsiteX0" fmla="*/ 7031769 w 8376484"/>
              <a:gd name="connsiteY0" fmla="*/ 0 h 6858001"/>
              <a:gd name="connsiteX1" fmla="*/ 8375307 w 8376484"/>
              <a:gd name="connsiteY1" fmla="*/ 0 h 6858001"/>
              <a:gd name="connsiteX2" fmla="*/ 8350262 w 8376484"/>
              <a:gd name="connsiteY2" fmla="*/ 155677 h 6858001"/>
              <a:gd name="connsiteX3" fmla="*/ 8326393 w 8376484"/>
              <a:gd name="connsiteY3" fmla="*/ 310668 h 6858001"/>
              <a:gd name="connsiteX4" fmla="*/ 8303029 w 8376484"/>
              <a:gd name="connsiteY4" fmla="*/ 466344 h 6858001"/>
              <a:gd name="connsiteX5" fmla="*/ 8283026 w 8376484"/>
              <a:gd name="connsiteY5" fmla="*/ 622707 h 6858001"/>
              <a:gd name="connsiteX6" fmla="*/ 8262855 w 8376484"/>
              <a:gd name="connsiteY6" fmla="*/ 778383 h 6858001"/>
              <a:gd name="connsiteX7" fmla="*/ 8244029 w 8376484"/>
              <a:gd name="connsiteY7" fmla="*/ 934746 h 6858001"/>
              <a:gd name="connsiteX8" fmla="*/ 8227893 w 8376484"/>
              <a:gd name="connsiteY8" fmla="*/ 1089051 h 6858001"/>
              <a:gd name="connsiteX9" fmla="*/ 8212597 w 8376484"/>
              <a:gd name="connsiteY9" fmla="*/ 1245413 h 6858001"/>
              <a:gd name="connsiteX10" fmla="*/ 8198645 w 8376484"/>
              <a:gd name="connsiteY10" fmla="*/ 1401090 h 6858001"/>
              <a:gd name="connsiteX11" fmla="*/ 8186543 w 8376484"/>
              <a:gd name="connsiteY11" fmla="*/ 1554023 h 6858001"/>
              <a:gd name="connsiteX12" fmla="*/ 8174440 w 8376484"/>
              <a:gd name="connsiteY12" fmla="*/ 1709014 h 6858001"/>
              <a:gd name="connsiteX13" fmla="*/ 8164355 w 8376484"/>
              <a:gd name="connsiteY13" fmla="*/ 1861947 h 6858001"/>
              <a:gd name="connsiteX14" fmla="*/ 8156455 w 8376484"/>
              <a:gd name="connsiteY14" fmla="*/ 2014881 h 6858001"/>
              <a:gd name="connsiteX15" fmla="*/ 8148218 w 8376484"/>
              <a:gd name="connsiteY15" fmla="*/ 2167128 h 6858001"/>
              <a:gd name="connsiteX16" fmla="*/ 8141327 w 8376484"/>
              <a:gd name="connsiteY16" fmla="*/ 2318004 h 6858001"/>
              <a:gd name="connsiteX17" fmla="*/ 8136452 w 8376484"/>
              <a:gd name="connsiteY17" fmla="*/ 2467509 h 6858001"/>
              <a:gd name="connsiteX18" fmla="*/ 8132250 w 8376484"/>
              <a:gd name="connsiteY18" fmla="*/ 2617013 h 6858001"/>
              <a:gd name="connsiteX19" fmla="*/ 8128216 w 8376484"/>
              <a:gd name="connsiteY19" fmla="*/ 2765146 h 6858001"/>
              <a:gd name="connsiteX20" fmla="*/ 8126367 w 8376484"/>
              <a:gd name="connsiteY20" fmla="*/ 2911221 h 6858001"/>
              <a:gd name="connsiteX21" fmla="*/ 8124350 w 8376484"/>
              <a:gd name="connsiteY21" fmla="*/ 3057297 h 6858001"/>
              <a:gd name="connsiteX22" fmla="*/ 8123341 w 8376484"/>
              <a:gd name="connsiteY22" fmla="*/ 3201315 h 6858001"/>
              <a:gd name="connsiteX23" fmla="*/ 8124350 w 8376484"/>
              <a:gd name="connsiteY23" fmla="*/ 3343961 h 6858001"/>
              <a:gd name="connsiteX24" fmla="*/ 8124350 w 8376484"/>
              <a:gd name="connsiteY24" fmla="*/ 3485236 h 6858001"/>
              <a:gd name="connsiteX25" fmla="*/ 8126367 w 8376484"/>
              <a:gd name="connsiteY25" fmla="*/ 3625139 h 6858001"/>
              <a:gd name="connsiteX26" fmla="*/ 8129392 w 8376484"/>
              <a:gd name="connsiteY26" fmla="*/ 3762299 h 6858001"/>
              <a:gd name="connsiteX27" fmla="*/ 8132250 w 8376484"/>
              <a:gd name="connsiteY27" fmla="*/ 3898087 h 6858001"/>
              <a:gd name="connsiteX28" fmla="*/ 8135444 w 8376484"/>
              <a:gd name="connsiteY28" fmla="*/ 4031133 h 6858001"/>
              <a:gd name="connsiteX29" fmla="*/ 8140318 w 8376484"/>
              <a:gd name="connsiteY29" fmla="*/ 4163492 h 6858001"/>
              <a:gd name="connsiteX30" fmla="*/ 8145529 w 8376484"/>
              <a:gd name="connsiteY30" fmla="*/ 4293793 h 6858001"/>
              <a:gd name="connsiteX31" fmla="*/ 8150235 w 8376484"/>
              <a:gd name="connsiteY31" fmla="*/ 4421352 h 6858001"/>
              <a:gd name="connsiteX32" fmla="*/ 8163515 w 8376484"/>
              <a:gd name="connsiteY32" fmla="*/ 4670298 h 6858001"/>
              <a:gd name="connsiteX33" fmla="*/ 8177634 w 8376484"/>
              <a:gd name="connsiteY33" fmla="*/ 4908956 h 6858001"/>
              <a:gd name="connsiteX34" fmla="*/ 8192426 w 8376484"/>
              <a:gd name="connsiteY34" fmla="*/ 5138013 h 6858001"/>
              <a:gd name="connsiteX35" fmla="*/ 8208731 w 8376484"/>
              <a:gd name="connsiteY35" fmla="*/ 5354726 h 6858001"/>
              <a:gd name="connsiteX36" fmla="*/ 8225708 w 8376484"/>
              <a:gd name="connsiteY36" fmla="*/ 5561838 h 6858001"/>
              <a:gd name="connsiteX37" fmla="*/ 8244029 w 8376484"/>
              <a:gd name="connsiteY37" fmla="*/ 5753862 h 6858001"/>
              <a:gd name="connsiteX38" fmla="*/ 8262015 w 8376484"/>
              <a:gd name="connsiteY38" fmla="*/ 5934227 h 6858001"/>
              <a:gd name="connsiteX39" fmla="*/ 8280000 w 8376484"/>
              <a:gd name="connsiteY39" fmla="*/ 6100191 h 6858001"/>
              <a:gd name="connsiteX40" fmla="*/ 8296977 w 8376484"/>
              <a:gd name="connsiteY40" fmla="*/ 6252438 h 6858001"/>
              <a:gd name="connsiteX41" fmla="*/ 8313114 w 8376484"/>
              <a:gd name="connsiteY41" fmla="*/ 6387541 h 6858001"/>
              <a:gd name="connsiteX42" fmla="*/ 8328410 w 8376484"/>
              <a:gd name="connsiteY42" fmla="*/ 6509613 h 6858001"/>
              <a:gd name="connsiteX43" fmla="*/ 8341185 w 8376484"/>
              <a:gd name="connsiteY43" fmla="*/ 6612483 h 6858001"/>
              <a:gd name="connsiteX44" fmla="*/ 8353287 w 8376484"/>
              <a:gd name="connsiteY44" fmla="*/ 6698894 h 6858001"/>
              <a:gd name="connsiteX45" fmla="*/ 8370601 w 8376484"/>
              <a:gd name="connsiteY45" fmla="*/ 6817538 h 6858001"/>
              <a:gd name="connsiteX46" fmla="*/ 8376484 w 8376484"/>
              <a:gd name="connsiteY46" fmla="*/ 6858000 h 6858001"/>
              <a:gd name="connsiteX47" fmla="*/ 7471130 w 8376484"/>
              <a:gd name="connsiteY47" fmla="*/ 6858000 h 6858001"/>
              <a:gd name="connsiteX48" fmla="*/ 7471130 w 8376484"/>
              <a:gd name="connsiteY48" fmla="*/ 6858001 h 6858001"/>
              <a:gd name="connsiteX49" fmla="*/ 1380566 w 8376484"/>
              <a:gd name="connsiteY49" fmla="*/ 6858001 h 6858001"/>
              <a:gd name="connsiteX50" fmla="*/ 1380566 w 8376484"/>
              <a:gd name="connsiteY50" fmla="*/ 6858000 h 6858001"/>
              <a:gd name="connsiteX51" fmla="*/ 0 w 8376484"/>
              <a:gd name="connsiteY51" fmla="*/ 6858000 h 6858001"/>
              <a:gd name="connsiteX52" fmla="*/ 0 w 8376484"/>
              <a:gd name="connsiteY52" fmla="*/ 0 h 6858001"/>
              <a:gd name="connsiteX53" fmla="*/ 1917290 w 8376484"/>
              <a:gd name="connsiteY53" fmla="*/ 0 h 6858001"/>
              <a:gd name="connsiteX54" fmla="*/ 1917290 w 8376484"/>
              <a:gd name="connsiteY54" fmla="*/ 1 h 6858001"/>
              <a:gd name="connsiteX55" fmla="*/ 7031769 w 8376484"/>
              <a:gd name="connsiteY5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376484" h="6858001">
                <a:moveTo>
                  <a:pt x="7031769" y="0"/>
                </a:moveTo>
                <a:lnTo>
                  <a:pt x="8375307" y="0"/>
                </a:lnTo>
                <a:lnTo>
                  <a:pt x="8350262" y="155677"/>
                </a:lnTo>
                <a:lnTo>
                  <a:pt x="8326393" y="310668"/>
                </a:lnTo>
                <a:lnTo>
                  <a:pt x="8303029" y="466344"/>
                </a:lnTo>
                <a:lnTo>
                  <a:pt x="8283026" y="622707"/>
                </a:lnTo>
                <a:lnTo>
                  <a:pt x="8262855" y="778383"/>
                </a:lnTo>
                <a:lnTo>
                  <a:pt x="8244029" y="934746"/>
                </a:lnTo>
                <a:lnTo>
                  <a:pt x="8227893" y="1089051"/>
                </a:lnTo>
                <a:lnTo>
                  <a:pt x="8212597" y="1245413"/>
                </a:lnTo>
                <a:lnTo>
                  <a:pt x="8198645" y="1401090"/>
                </a:lnTo>
                <a:lnTo>
                  <a:pt x="8186543" y="1554023"/>
                </a:lnTo>
                <a:lnTo>
                  <a:pt x="8174440" y="1709014"/>
                </a:lnTo>
                <a:lnTo>
                  <a:pt x="8164355" y="1861947"/>
                </a:lnTo>
                <a:lnTo>
                  <a:pt x="8156455" y="2014881"/>
                </a:lnTo>
                <a:lnTo>
                  <a:pt x="8148218" y="2167128"/>
                </a:lnTo>
                <a:lnTo>
                  <a:pt x="8141327" y="2318004"/>
                </a:lnTo>
                <a:lnTo>
                  <a:pt x="8136452" y="2467509"/>
                </a:lnTo>
                <a:lnTo>
                  <a:pt x="8132250" y="2617013"/>
                </a:lnTo>
                <a:lnTo>
                  <a:pt x="8128216" y="2765146"/>
                </a:lnTo>
                <a:lnTo>
                  <a:pt x="8126367" y="2911221"/>
                </a:lnTo>
                <a:lnTo>
                  <a:pt x="8124350" y="3057297"/>
                </a:lnTo>
                <a:lnTo>
                  <a:pt x="8123341" y="3201315"/>
                </a:lnTo>
                <a:lnTo>
                  <a:pt x="8124350" y="3343961"/>
                </a:lnTo>
                <a:lnTo>
                  <a:pt x="8124350" y="3485236"/>
                </a:lnTo>
                <a:lnTo>
                  <a:pt x="8126367" y="3625139"/>
                </a:lnTo>
                <a:lnTo>
                  <a:pt x="8129392" y="3762299"/>
                </a:lnTo>
                <a:lnTo>
                  <a:pt x="8132250" y="3898087"/>
                </a:lnTo>
                <a:lnTo>
                  <a:pt x="8135444" y="4031133"/>
                </a:lnTo>
                <a:lnTo>
                  <a:pt x="8140318" y="4163492"/>
                </a:lnTo>
                <a:lnTo>
                  <a:pt x="8145529" y="4293793"/>
                </a:lnTo>
                <a:lnTo>
                  <a:pt x="8150235" y="4421352"/>
                </a:lnTo>
                <a:lnTo>
                  <a:pt x="8163515" y="4670298"/>
                </a:lnTo>
                <a:lnTo>
                  <a:pt x="8177634" y="4908956"/>
                </a:lnTo>
                <a:lnTo>
                  <a:pt x="8192426" y="5138013"/>
                </a:lnTo>
                <a:lnTo>
                  <a:pt x="8208731" y="5354726"/>
                </a:lnTo>
                <a:lnTo>
                  <a:pt x="8225708" y="5561838"/>
                </a:lnTo>
                <a:lnTo>
                  <a:pt x="8244029" y="5753862"/>
                </a:lnTo>
                <a:lnTo>
                  <a:pt x="8262015" y="5934227"/>
                </a:lnTo>
                <a:lnTo>
                  <a:pt x="8280000" y="6100191"/>
                </a:lnTo>
                <a:lnTo>
                  <a:pt x="8296977" y="6252438"/>
                </a:lnTo>
                <a:lnTo>
                  <a:pt x="8313114" y="6387541"/>
                </a:lnTo>
                <a:lnTo>
                  <a:pt x="8328410" y="6509613"/>
                </a:lnTo>
                <a:lnTo>
                  <a:pt x="8341185" y="6612483"/>
                </a:lnTo>
                <a:lnTo>
                  <a:pt x="8353287" y="6698894"/>
                </a:lnTo>
                <a:lnTo>
                  <a:pt x="8370601" y="6817538"/>
                </a:lnTo>
                <a:lnTo>
                  <a:pt x="8376484" y="6858000"/>
                </a:lnTo>
                <a:lnTo>
                  <a:pt x="7471130" y="6858000"/>
                </a:lnTo>
                <a:lnTo>
                  <a:pt x="7471130" y="6858001"/>
                </a:lnTo>
                <a:lnTo>
                  <a:pt x="1380566" y="6858001"/>
                </a:lnTo>
                <a:lnTo>
                  <a:pt x="1380566" y="6858000"/>
                </a:lnTo>
                <a:lnTo>
                  <a:pt x="0" y="6858000"/>
                </a:lnTo>
                <a:lnTo>
                  <a:pt x="0" y="0"/>
                </a:lnTo>
                <a:lnTo>
                  <a:pt x="1917290" y="0"/>
                </a:lnTo>
                <a:lnTo>
                  <a:pt x="1917290" y="1"/>
                </a:lnTo>
                <a:lnTo>
                  <a:pt x="7031769" y="1"/>
                </a:lnTo>
                <a:close/>
              </a:path>
            </a:pathLst>
          </a:custGeom>
          <a:ln>
            <a:noFill/>
          </a:ln>
        </p:spPr>
        <p:txBody>
          <a:bodyPr rtlCol="0" anchor="ctr"/>
          <a:lstStyle/>
          <a:p>
            <a:pPr algn="ctr"/>
            <a:endParaRPr lang="en-US"/>
          </a:p>
        </p:txBody>
      </p:sp>
      <p:sp>
        <p:nvSpPr>
          <p:cNvPr id="14" name="Rectangle 13">
            <a:extLst>
              <a:ext uri="{FF2B5EF4-FFF2-40B4-BE49-F238E27FC236}">
                <a16:creationId xmlns:a16="http://schemas.microsoft.com/office/drawing/2014/main" id="{6C74A888-48BE-4604-BB14-E6C5E9D0F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983231" y="938953"/>
            <a:ext cx="6630143" cy="4980094"/>
          </a:xfrm>
        </p:spPr>
        <p:txBody>
          <a:bodyPr anchor="ctr">
            <a:normAutofit/>
          </a:bodyPr>
          <a:lstStyle/>
          <a:p>
            <a:pPr algn="r"/>
            <a:r>
              <a:rPr lang="de-DE" err="1">
                <a:cs typeface="Calibri Light"/>
              </a:rPr>
              <a:t>Symfony</a:t>
            </a:r>
            <a:r>
              <a:rPr lang="de-DE">
                <a:cs typeface="Calibri Light"/>
              </a:rPr>
              <a:t> 4 </a:t>
            </a:r>
            <a:endParaRPr lang="de-DE" err="1"/>
          </a:p>
        </p:txBody>
      </p:sp>
      <p:sp>
        <p:nvSpPr>
          <p:cNvPr id="3" name="Sous-titre 2"/>
          <p:cNvSpPr>
            <a:spLocks noGrp="1"/>
          </p:cNvSpPr>
          <p:nvPr>
            <p:ph type="subTitle" idx="1"/>
          </p:nvPr>
        </p:nvSpPr>
        <p:spPr>
          <a:xfrm>
            <a:off x="8589682" y="1317171"/>
            <a:ext cx="2872975" cy="4223658"/>
          </a:xfrm>
        </p:spPr>
        <p:txBody>
          <a:bodyPr anchor="ctr">
            <a:normAutofit/>
          </a:bodyPr>
          <a:lstStyle/>
          <a:p>
            <a:endParaRPr lang="de-DE">
              <a:solidFill>
                <a:schemeClr val="bg2"/>
              </a:solidFill>
            </a:endParaRPr>
          </a:p>
        </p:txBody>
      </p:sp>
    </p:spTree>
    <p:extLst>
      <p:ext uri="{BB962C8B-B14F-4D97-AF65-F5344CB8AC3E}">
        <p14:creationId xmlns:p14="http://schemas.microsoft.com/office/powerpoint/2010/main" val="378408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A7ACA5-B15C-47D0-B799-385A04718786}"/>
              </a:ext>
            </a:extLst>
          </p:cNvPr>
          <p:cNvSpPr>
            <a:spLocks noGrp="1"/>
          </p:cNvSpPr>
          <p:nvPr>
            <p:ph type="title"/>
          </p:nvPr>
        </p:nvSpPr>
        <p:spPr/>
        <p:txBody>
          <a:bodyPr/>
          <a:lstStyle/>
          <a:p>
            <a:r>
              <a:rPr lang="fr-FR" dirty="0"/>
              <a:t>Les contrôleurs (Controller)</a:t>
            </a:r>
          </a:p>
        </p:txBody>
      </p:sp>
      <p:sp>
        <p:nvSpPr>
          <p:cNvPr id="3" name="Espace réservé du contenu 2">
            <a:extLst>
              <a:ext uri="{FF2B5EF4-FFF2-40B4-BE49-F238E27FC236}">
                <a16:creationId xmlns:a16="http://schemas.microsoft.com/office/drawing/2014/main" id="{96F5452D-E04E-41E2-940B-1F3C2F7A3069}"/>
              </a:ext>
            </a:extLst>
          </p:cNvPr>
          <p:cNvSpPr>
            <a:spLocks noGrp="1"/>
          </p:cNvSpPr>
          <p:nvPr>
            <p:ph idx="1"/>
          </p:nvPr>
        </p:nvSpPr>
        <p:spPr/>
        <p:txBody>
          <a:bodyPr vert="horz" lIns="91440" tIns="45720" rIns="91440" bIns="45720" rtlCol="0" anchor="t">
            <a:normAutofit/>
          </a:bodyPr>
          <a:lstStyle/>
          <a:p>
            <a:r>
              <a:rPr lang="fr-FR" sz="2400" dirty="0" err="1"/>
              <a:t>Php</a:t>
            </a:r>
            <a:r>
              <a:rPr lang="fr-FR" sz="2400" dirty="0"/>
              <a:t> bin/console </a:t>
            </a:r>
            <a:r>
              <a:rPr lang="fr-FR" sz="2400" dirty="0" err="1"/>
              <a:t>make:crud</a:t>
            </a:r>
            <a:endParaRPr lang="fr-FR" sz="2400" dirty="0"/>
          </a:p>
          <a:p>
            <a:pPr marL="0" indent="0">
              <a:buNone/>
            </a:pPr>
            <a:endParaRPr lang="fr-FR" sz="2400" dirty="0"/>
          </a:p>
          <a:p>
            <a:r>
              <a:rPr lang="fr-FR" sz="2400" dirty="0"/>
              <a:t>Sélectionnez l'entité ciblée</a:t>
            </a:r>
          </a:p>
          <a:p>
            <a:pPr marL="0" indent="0">
              <a:buNone/>
            </a:pPr>
            <a:endParaRPr lang="fr-FR" sz="2400" dirty="0"/>
          </a:p>
          <a:p>
            <a:r>
              <a:rPr lang="fr-FR" sz="2400" dirty="0"/>
              <a:t>Génère les fonctions d'ajout/suppression/modification et d'affichage</a:t>
            </a:r>
          </a:p>
          <a:p>
            <a:pPr marL="0" indent="0">
              <a:buNone/>
            </a:pPr>
            <a:endParaRPr lang="fr-FR" sz="2400" dirty="0"/>
          </a:p>
          <a:p>
            <a:r>
              <a:rPr lang="fr-FR" sz="2400" dirty="0"/>
              <a:t>Génère les </a:t>
            </a:r>
            <a:r>
              <a:rPr lang="fr-FR" sz="2400" dirty="0" err="1"/>
              <a:t>templates</a:t>
            </a:r>
            <a:r>
              <a:rPr lang="fr-FR" sz="2400" dirty="0"/>
              <a:t> </a:t>
            </a:r>
            <a:r>
              <a:rPr lang="fr-FR" sz="2400" dirty="0" err="1"/>
              <a:t>twig</a:t>
            </a:r>
            <a:r>
              <a:rPr lang="fr-FR" sz="2400" dirty="0"/>
              <a:t> associés </a:t>
            </a:r>
          </a:p>
          <a:p>
            <a:endParaRPr lang="fr-FR" dirty="0"/>
          </a:p>
        </p:txBody>
      </p:sp>
    </p:spTree>
    <p:extLst>
      <p:ext uri="{BB962C8B-B14F-4D97-AF65-F5344CB8AC3E}">
        <p14:creationId xmlns:p14="http://schemas.microsoft.com/office/powerpoint/2010/main" val="1396377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74FFDF-7ABB-46AD-9A4A-F588294FE2F3}"/>
              </a:ext>
            </a:extLst>
          </p:cNvPr>
          <p:cNvSpPr>
            <a:spLocks noGrp="1"/>
          </p:cNvSpPr>
          <p:nvPr>
            <p:ph type="title"/>
          </p:nvPr>
        </p:nvSpPr>
        <p:spPr>
          <a:xfrm>
            <a:off x="-870" y="2839360"/>
            <a:ext cx="12193930" cy="1400530"/>
          </a:xfrm>
        </p:spPr>
        <p:txBody>
          <a:bodyPr/>
          <a:lstStyle/>
          <a:p>
            <a:pPr algn="ctr"/>
            <a:r>
              <a:rPr lang="fr-FR"/>
              <a:t>Merci de votre attention !</a:t>
            </a:r>
          </a:p>
        </p:txBody>
      </p:sp>
    </p:spTree>
    <p:extLst>
      <p:ext uri="{BB962C8B-B14F-4D97-AF65-F5344CB8AC3E}">
        <p14:creationId xmlns:p14="http://schemas.microsoft.com/office/powerpoint/2010/main" val="382706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60900EB-83CA-44DE-BE4D-1E873DD734FA}"/>
              </a:ext>
            </a:extLst>
          </p:cNvPr>
          <p:cNvSpPr>
            <a:spLocks noGrp="1"/>
          </p:cNvSpPr>
          <p:nvPr>
            <p:ph type="title"/>
          </p:nvPr>
        </p:nvSpPr>
        <p:spPr>
          <a:xfrm>
            <a:off x="643855" y="1447800"/>
            <a:ext cx="3108626" cy="4572000"/>
          </a:xfrm>
        </p:spPr>
        <p:txBody>
          <a:bodyPr anchor="ctr">
            <a:normAutofit/>
          </a:bodyPr>
          <a:lstStyle/>
          <a:p>
            <a:r>
              <a:rPr lang="fr-FR" sz="3200">
                <a:solidFill>
                  <a:srgbClr val="F2F2F2"/>
                </a:solidFill>
              </a:rPr>
              <a:t>Sommaire</a:t>
            </a:r>
          </a:p>
        </p:txBody>
      </p:sp>
      <p:sp>
        <p:nvSpPr>
          <p:cNvPr id="11" name="Freeform: Shape 10">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5" name="Rectangle 14">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4" name="Diagramme 3">
            <a:extLst>
              <a:ext uri="{FF2B5EF4-FFF2-40B4-BE49-F238E27FC236}">
                <a16:creationId xmlns:a16="http://schemas.microsoft.com/office/drawing/2014/main" id="{FF92B3B4-6D18-4035-8468-A3EE31740D5D}"/>
              </a:ext>
            </a:extLst>
          </p:cNvPr>
          <p:cNvGraphicFramePr/>
          <p:nvPr>
            <p:extLst>
              <p:ext uri="{D42A27DB-BD31-4B8C-83A1-F6EECF244321}">
                <p14:modId xmlns:p14="http://schemas.microsoft.com/office/powerpoint/2010/main" val="224722317"/>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880814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1CA07E-90D7-4017-A8CB-8316D3A72EB5}"/>
              </a:ext>
            </a:extLst>
          </p:cNvPr>
          <p:cNvSpPr>
            <a:spLocks noGrp="1"/>
          </p:cNvSpPr>
          <p:nvPr>
            <p:ph type="title"/>
          </p:nvPr>
        </p:nvSpPr>
        <p:spPr/>
        <p:txBody>
          <a:bodyPr/>
          <a:lstStyle/>
          <a:p>
            <a:r>
              <a:rPr lang="fr-FR"/>
              <a:t>Présentation</a:t>
            </a:r>
          </a:p>
        </p:txBody>
      </p:sp>
      <p:sp>
        <p:nvSpPr>
          <p:cNvPr id="3" name="Espace réservé du contenu 2">
            <a:extLst>
              <a:ext uri="{FF2B5EF4-FFF2-40B4-BE49-F238E27FC236}">
                <a16:creationId xmlns:a16="http://schemas.microsoft.com/office/drawing/2014/main" id="{EB99001F-81FC-407A-8AAB-22FB00C3139F}"/>
              </a:ext>
            </a:extLst>
          </p:cNvPr>
          <p:cNvSpPr>
            <a:spLocks noGrp="1"/>
          </p:cNvSpPr>
          <p:nvPr>
            <p:ph idx="1"/>
          </p:nvPr>
        </p:nvSpPr>
        <p:spPr/>
        <p:txBody>
          <a:bodyPr vert="horz" lIns="91440" tIns="45720" rIns="91440" bIns="45720" rtlCol="0" anchor="t">
            <a:normAutofit/>
          </a:bodyPr>
          <a:lstStyle/>
          <a:p>
            <a:r>
              <a:rPr lang="fr-FR" sz="3200"/>
              <a:t>Créé par l'agence web française SensioLabs</a:t>
            </a:r>
          </a:p>
          <a:p>
            <a:pPr marL="0" indent="0">
              <a:buNone/>
            </a:pPr>
            <a:endParaRPr lang="fr-FR" sz="3200"/>
          </a:p>
          <a:p>
            <a:pPr marL="0" indent="0">
              <a:buNone/>
            </a:pPr>
            <a:endParaRPr lang="fr-FR" sz="3200"/>
          </a:p>
          <a:p>
            <a:r>
              <a:rPr lang="fr-FR" sz="3200"/>
              <a:t>Framework PHP</a:t>
            </a:r>
          </a:p>
          <a:p>
            <a:endParaRPr lang="fr-FR"/>
          </a:p>
        </p:txBody>
      </p:sp>
    </p:spTree>
    <p:extLst>
      <p:ext uri="{BB962C8B-B14F-4D97-AF65-F5344CB8AC3E}">
        <p14:creationId xmlns:p14="http://schemas.microsoft.com/office/powerpoint/2010/main" val="1565087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11D9AA-9415-4636-ABD7-4FA84EF448C4}"/>
              </a:ext>
            </a:extLst>
          </p:cNvPr>
          <p:cNvSpPr>
            <a:spLocks noGrp="1"/>
          </p:cNvSpPr>
          <p:nvPr>
            <p:ph type="title"/>
          </p:nvPr>
        </p:nvSpPr>
        <p:spPr/>
        <p:txBody>
          <a:bodyPr/>
          <a:lstStyle/>
          <a:p>
            <a:r>
              <a:rPr lang="fr-FR"/>
              <a:t>Qu'est-ce qu'un Framework ?</a:t>
            </a:r>
          </a:p>
        </p:txBody>
      </p:sp>
      <p:sp>
        <p:nvSpPr>
          <p:cNvPr id="3" name="Espace réservé du contenu 2">
            <a:extLst>
              <a:ext uri="{FF2B5EF4-FFF2-40B4-BE49-F238E27FC236}">
                <a16:creationId xmlns:a16="http://schemas.microsoft.com/office/drawing/2014/main" id="{E4236AAB-2911-450E-8BB4-4FF85AD317A3}"/>
              </a:ext>
            </a:extLst>
          </p:cNvPr>
          <p:cNvSpPr>
            <a:spLocks noGrp="1"/>
          </p:cNvSpPr>
          <p:nvPr>
            <p:ph idx="1"/>
          </p:nvPr>
        </p:nvSpPr>
        <p:spPr/>
        <p:txBody>
          <a:bodyPr vert="horz" lIns="91440" tIns="45720" rIns="91440" bIns="45720" rtlCol="0" anchor="t">
            <a:normAutofit/>
          </a:bodyPr>
          <a:lstStyle/>
          <a:p>
            <a:r>
              <a:rPr lang="fr-FR" sz="2400" dirty="0"/>
              <a:t>Met en place un cadre de travail</a:t>
            </a:r>
          </a:p>
          <a:p>
            <a:pPr marL="0" indent="0">
              <a:buNone/>
            </a:pPr>
            <a:endParaRPr lang="fr-FR" sz="2400" dirty="0"/>
          </a:p>
          <a:p>
            <a:r>
              <a:rPr lang="fr-FR" sz="2400" dirty="0"/>
              <a:t>Ensemble de composants formant une architecture</a:t>
            </a:r>
          </a:p>
          <a:p>
            <a:pPr marL="0" indent="0">
              <a:buNone/>
            </a:pPr>
            <a:endParaRPr lang="fr-FR" sz="2400" dirty="0"/>
          </a:p>
          <a:p>
            <a:r>
              <a:rPr lang="fr-FR" sz="2400" dirty="0"/>
              <a:t>Permet d'améliorer la productivité </a:t>
            </a:r>
          </a:p>
          <a:p>
            <a:endParaRPr lang="fr-FR"/>
          </a:p>
        </p:txBody>
      </p:sp>
    </p:spTree>
    <p:extLst>
      <p:ext uri="{BB962C8B-B14F-4D97-AF65-F5344CB8AC3E}">
        <p14:creationId xmlns:p14="http://schemas.microsoft.com/office/powerpoint/2010/main" val="443325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D035F3-4E34-457B-B540-99238A35644A}"/>
              </a:ext>
            </a:extLst>
          </p:cNvPr>
          <p:cNvSpPr>
            <a:spLocks noGrp="1"/>
          </p:cNvSpPr>
          <p:nvPr>
            <p:ph type="title"/>
          </p:nvPr>
        </p:nvSpPr>
        <p:spPr/>
        <p:txBody>
          <a:bodyPr/>
          <a:lstStyle/>
          <a:p>
            <a:r>
              <a:rPr lang="fr-FR"/>
              <a:t>Pourquoi Symfony ?</a:t>
            </a:r>
          </a:p>
        </p:txBody>
      </p:sp>
      <p:sp>
        <p:nvSpPr>
          <p:cNvPr id="3" name="Espace réservé du contenu 2">
            <a:extLst>
              <a:ext uri="{FF2B5EF4-FFF2-40B4-BE49-F238E27FC236}">
                <a16:creationId xmlns:a16="http://schemas.microsoft.com/office/drawing/2014/main" id="{4AFFE24A-73D4-408E-B435-DFD195831536}"/>
              </a:ext>
            </a:extLst>
          </p:cNvPr>
          <p:cNvSpPr>
            <a:spLocks noGrp="1"/>
          </p:cNvSpPr>
          <p:nvPr>
            <p:ph idx="1"/>
          </p:nvPr>
        </p:nvSpPr>
        <p:spPr/>
        <p:txBody>
          <a:bodyPr vert="horz" lIns="91440" tIns="45720" rIns="91440" bIns="45720" rtlCol="0" anchor="t">
            <a:normAutofit/>
          </a:bodyPr>
          <a:lstStyle/>
          <a:p>
            <a:r>
              <a:rPr lang="fr-FR" sz="2400" dirty="0"/>
              <a:t>Communauté active</a:t>
            </a:r>
          </a:p>
          <a:p>
            <a:pPr marL="0" indent="0">
              <a:buNone/>
            </a:pPr>
            <a:endParaRPr lang="fr-FR" sz="2400" dirty="0"/>
          </a:p>
          <a:p>
            <a:r>
              <a:rPr lang="fr-FR" sz="2400" dirty="0"/>
              <a:t>Documentation de qualité, régulièrement mise à jour</a:t>
            </a:r>
          </a:p>
          <a:p>
            <a:pPr marL="0" indent="0">
              <a:buNone/>
            </a:pPr>
            <a:endParaRPr lang="fr-FR" sz="2400" dirty="0"/>
          </a:p>
          <a:p>
            <a:r>
              <a:rPr lang="fr-FR" sz="2400" dirty="0"/>
              <a:t>Code source maintenu par des développeurs chevronnés</a:t>
            </a:r>
          </a:p>
          <a:p>
            <a:pPr marL="0" indent="0">
              <a:buNone/>
            </a:pPr>
            <a:endParaRPr lang="fr-FR" sz="2400" dirty="0"/>
          </a:p>
          <a:p>
            <a:r>
              <a:rPr lang="fr-FR" sz="2400" dirty="0"/>
              <a:t>Support à long terme</a:t>
            </a:r>
          </a:p>
          <a:p>
            <a:endParaRPr lang="fr-FR"/>
          </a:p>
        </p:txBody>
      </p:sp>
    </p:spTree>
    <p:extLst>
      <p:ext uri="{BB962C8B-B14F-4D97-AF65-F5344CB8AC3E}">
        <p14:creationId xmlns:p14="http://schemas.microsoft.com/office/powerpoint/2010/main" val="2615179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74FFDF-7ABB-46AD-9A4A-F588294FE2F3}"/>
              </a:ext>
            </a:extLst>
          </p:cNvPr>
          <p:cNvSpPr>
            <a:spLocks noGrp="1"/>
          </p:cNvSpPr>
          <p:nvPr>
            <p:ph type="title"/>
          </p:nvPr>
        </p:nvSpPr>
        <p:spPr/>
        <p:txBody>
          <a:bodyPr/>
          <a:lstStyle/>
          <a:p>
            <a:r>
              <a:rPr lang="fr-FR"/>
              <a:t>Installation</a:t>
            </a:r>
          </a:p>
        </p:txBody>
      </p:sp>
      <p:sp>
        <p:nvSpPr>
          <p:cNvPr id="3" name="Espace réservé du contenu 2">
            <a:extLst>
              <a:ext uri="{FF2B5EF4-FFF2-40B4-BE49-F238E27FC236}">
                <a16:creationId xmlns:a16="http://schemas.microsoft.com/office/drawing/2014/main" id="{9E70814B-F9F8-4D2C-BFE3-CC0E13426E82}"/>
              </a:ext>
            </a:extLst>
          </p:cNvPr>
          <p:cNvSpPr>
            <a:spLocks noGrp="1"/>
          </p:cNvSpPr>
          <p:nvPr>
            <p:ph idx="1"/>
          </p:nvPr>
        </p:nvSpPr>
        <p:spPr/>
        <p:txBody>
          <a:bodyPr vert="horz" lIns="91440" tIns="45720" rIns="91440" bIns="45720" rtlCol="0" anchor="t">
            <a:normAutofit/>
          </a:bodyPr>
          <a:lstStyle/>
          <a:p>
            <a:r>
              <a:rPr lang="fr-FR"/>
              <a:t>Vérifier l'installation de PHP en console</a:t>
            </a:r>
          </a:p>
          <a:p>
            <a:r>
              <a:rPr lang="fr-FR"/>
              <a:t>Vérifier la version de PHP (7.1 minimum pour Symfony 4)</a:t>
            </a:r>
          </a:p>
          <a:p>
            <a:r>
              <a:rPr lang="fr-FR"/>
              <a:t>Installer Composer : </a:t>
            </a:r>
            <a:r>
              <a:rPr lang="fr-FR">
                <a:hlinkClick r:id="rId3"/>
              </a:rPr>
              <a:t>Télécharger Composer</a:t>
            </a:r>
          </a:p>
          <a:p>
            <a:r>
              <a:rPr lang="fr-FR"/>
              <a:t>Créer son premier projet :</a:t>
            </a:r>
          </a:p>
          <a:p>
            <a:pPr marL="0" indent="0">
              <a:buNone/>
            </a:pPr>
            <a:r>
              <a:rPr lang="fr-FR">
                <a:latin typeface="Consolas"/>
              </a:rPr>
              <a:t>composer </a:t>
            </a:r>
            <a:r>
              <a:rPr lang="fr-FR" err="1">
                <a:latin typeface="Consolas"/>
              </a:rPr>
              <a:t>create-project</a:t>
            </a:r>
            <a:r>
              <a:rPr lang="fr-FR">
                <a:latin typeface="Consolas"/>
              </a:rPr>
              <a:t> </a:t>
            </a:r>
            <a:r>
              <a:rPr lang="fr-FR" err="1">
                <a:latin typeface="Consolas"/>
              </a:rPr>
              <a:t>symfony</a:t>
            </a:r>
            <a:r>
              <a:rPr lang="fr-FR">
                <a:latin typeface="Consolas"/>
              </a:rPr>
              <a:t>/</a:t>
            </a:r>
            <a:r>
              <a:rPr lang="fr-FR" err="1">
                <a:latin typeface="Consolas"/>
              </a:rPr>
              <a:t>website</a:t>
            </a:r>
            <a:r>
              <a:rPr lang="fr-FR">
                <a:latin typeface="Consolas"/>
              </a:rPr>
              <a:t>-skeleton mon-projet</a:t>
            </a:r>
          </a:p>
          <a:p>
            <a:pPr marL="0" indent="0">
              <a:buNone/>
            </a:pPr>
            <a:endParaRPr lang="fr-FR">
              <a:latin typeface="Consolas"/>
            </a:endParaRPr>
          </a:p>
          <a:p>
            <a:r>
              <a:rPr lang="fr-FR">
                <a:latin typeface="Consolas"/>
              </a:rPr>
              <a:t>Lancer l'application : (en se situant dans le dossier)</a:t>
            </a:r>
          </a:p>
          <a:p>
            <a:pPr marL="0" indent="0">
              <a:buNone/>
            </a:pPr>
            <a:r>
              <a:rPr lang="fr-FR" err="1">
                <a:latin typeface="Consolas"/>
              </a:rPr>
              <a:t>php</a:t>
            </a:r>
            <a:r>
              <a:rPr lang="fr-FR">
                <a:latin typeface="Consolas"/>
              </a:rPr>
              <a:t> bin/console </a:t>
            </a:r>
            <a:r>
              <a:rPr lang="fr-FR" err="1">
                <a:latin typeface="Consolas"/>
              </a:rPr>
              <a:t>server:run</a:t>
            </a:r>
            <a:endParaRPr lang="fr-FR" err="1"/>
          </a:p>
          <a:p>
            <a:pPr marL="0" indent="0">
              <a:buNone/>
            </a:pPr>
            <a:endParaRPr lang="fr-FR">
              <a:latin typeface="Consolas"/>
            </a:endParaRPr>
          </a:p>
          <a:p>
            <a:pPr marL="0" indent="0">
              <a:buNone/>
            </a:pPr>
            <a:endParaRPr lang="fr-FR">
              <a:latin typeface="Consolas"/>
            </a:endParaRPr>
          </a:p>
        </p:txBody>
      </p:sp>
    </p:spTree>
    <p:extLst>
      <p:ext uri="{BB962C8B-B14F-4D97-AF65-F5344CB8AC3E}">
        <p14:creationId xmlns:p14="http://schemas.microsoft.com/office/powerpoint/2010/main" val="826466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74FFDF-7ABB-46AD-9A4A-F588294FE2F3}"/>
              </a:ext>
            </a:extLst>
          </p:cNvPr>
          <p:cNvSpPr>
            <a:spLocks noGrp="1"/>
          </p:cNvSpPr>
          <p:nvPr>
            <p:ph type="title"/>
          </p:nvPr>
        </p:nvSpPr>
        <p:spPr/>
        <p:txBody>
          <a:bodyPr/>
          <a:lstStyle/>
          <a:p>
            <a:r>
              <a:rPr lang="fr-FR"/>
              <a:t>Arborescence type Symfony</a:t>
            </a:r>
          </a:p>
        </p:txBody>
      </p:sp>
      <p:pic>
        <p:nvPicPr>
          <p:cNvPr id="6" name="Image 6">
            <a:extLst>
              <a:ext uri="{FF2B5EF4-FFF2-40B4-BE49-F238E27FC236}">
                <a16:creationId xmlns:a16="http://schemas.microsoft.com/office/drawing/2014/main" id="{9B9FBF77-C1D7-4393-8ECB-B264A85FABC4}"/>
              </a:ext>
            </a:extLst>
          </p:cNvPr>
          <p:cNvPicPr>
            <a:picLocks noGrp="1" noChangeAspect="1"/>
          </p:cNvPicPr>
          <p:nvPr>
            <p:ph idx="1"/>
          </p:nvPr>
        </p:nvPicPr>
        <p:blipFill>
          <a:blip r:embed="rId3"/>
          <a:stretch>
            <a:fillRect/>
          </a:stretch>
        </p:blipFill>
        <p:spPr>
          <a:xfrm>
            <a:off x="2752868" y="1374796"/>
            <a:ext cx="6912633" cy="5091648"/>
          </a:xfrm>
          <a:prstGeom prst="rect">
            <a:avLst/>
          </a:prstGeom>
        </p:spPr>
      </p:pic>
    </p:spTree>
    <p:extLst>
      <p:ext uri="{BB962C8B-B14F-4D97-AF65-F5344CB8AC3E}">
        <p14:creationId xmlns:p14="http://schemas.microsoft.com/office/powerpoint/2010/main" val="2908126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BAB0B2-F05C-4047-8996-7ABAC053A0E3}"/>
              </a:ext>
            </a:extLst>
          </p:cNvPr>
          <p:cNvSpPr>
            <a:spLocks noGrp="1"/>
          </p:cNvSpPr>
          <p:nvPr>
            <p:ph type="title"/>
          </p:nvPr>
        </p:nvSpPr>
        <p:spPr/>
        <p:txBody>
          <a:bodyPr/>
          <a:lstStyle/>
          <a:p>
            <a:r>
              <a:rPr lang="fr-FR" dirty="0"/>
              <a:t>Les entités (</a:t>
            </a:r>
            <a:r>
              <a:rPr lang="fr-FR" dirty="0" err="1"/>
              <a:t>entity</a:t>
            </a:r>
            <a:r>
              <a:rPr lang="fr-FR" dirty="0"/>
              <a:t>)</a:t>
            </a:r>
          </a:p>
        </p:txBody>
      </p:sp>
      <p:sp>
        <p:nvSpPr>
          <p:cNvPr id="3" name="Espace réservé du contenu 2">
            <a:extLst>
              <a:ext uri="{FF2B5EF4-FFF2-40B4-BE49-F238E27FC236}">
                <a16:creationId xmlns:a16="http://schemas.microsoft.com/office/drawing/2014/main" id="{45FF2200-7F11-4E8F-81DE-77FA24F3061C}"/>
              </a:ext>
            </a:extLst>
          </p:cNvPr>
          <p:cNvSpPr>
            <a:spLocks noGrp="1"/>
          </p:cNvSpPr>
          <p:nvPr>
            <p:ph idx="1"/>
          </p:nvPr>
        </p:nvSpPr>
        <p:spPr/>
        <p:txBody>
          <a:bodyPr vert="horz" lIns="91440" tIns="45720" rIns="91440" bIns="45720" rtlCol="0" anchor="t">
            <a:normAutofit/>
          </a:bodyPr>
          <a:lstStyle/>
          <a:p>
            <a:r>
              <a:rPr lang="fr-FR" dirty="0" err="1"/>
              <a:t>Php</a:t>
            </a:r>
            <a:r>
              <a:rPr lang="fr-FR" dirty="0"/>
              <a:t> bin/console </a:t>
            </a:r>
            <a:r>
              <a:rPr lang="fr-FR" dirty="0" err="1"/>
              <a:t>make:entity</a:t>
            </a:r>
          </a:p>
          <a:p>
            <a:r>
              <a:rPr lang="fr-FR" dirty="0"/>
              <a:t>Une entité correspond à une table de la BDD</a:t>
            </a:r>
          </a:p>
          <a:p>
            <a:r>
              <a:rPr lang="fr-FR" dirty="0"/>
              <a:t>Doctrine permet de créer rapidement une entité</a:t>
            </a:r>
          </a:p>
          <a:p>
            <a:r>
              <a:rPr lang="fr-FR" dirty="0"/>
              <a:t>Fournit les getters et setters des attributs</a:t>
            </a:r>
          </a:p>
          <a:p>
            <a:r>
              <a:rPr lang="fr-FR" dirty="0"/>
              <a:t>Permet de faire les associations</a:t>
            </a:r>
          </a:p>
          <a:p>
            <a:r>
              <a:rPr lang="fr-FR" dirty="0" err="1"/>
              <a:t>OneToOne</a:t>
            </a:r>
          </a:p>
          <a:p>
            <a:r>
              <a:rPr lang="fr-FR" dirty="0" err="1"/>
              <a:t>OneToMany</a:t>
            </a:r>
          </a:p>
          <a:p>
            <a:r>
              <a:rPr lang="fr-FR" dirty="0" err="1"/>
              <a:t>ManyToOne</a:t>
            </a:r>
          </a:p>
          <a:p>
            <a:r>
              <a:rPr lang="fr-FR" dirty="0" err="1"/>
              <a:t>ManyToMany</a:t>
            </a:r>
          </a:p>
        </p:txBody>
      </p:sp>
    </p:spTree>
    <p:extLst>
      <p:ext uri="{BB962C8B-B14F-4D97-AF65-F5344CB8AC3E}">
        <p14:creationId xmlns:p14="http://schemas.microsoft.com/office/powerpoint/2010/main" val="2207825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2AA3F9-062E-4009-B4F6-2B64E8BF12BA}"/>
              </a:ext>
            </a:extLst>
          </p:cNvPr>
          <p:cNvSpPr>
            <a:spLocks noGrp="1"/>
          </p:cNvSpPr>
          <p:nvPr>
            <p:ph type="title"/>
          </p:nvPr>
        </p:nvSpPr>
        <p:spPr/>
        <p:txBody>
          <a:bodyPr/>
          <a:lstStyle/>
          <a:p>
            <a:r>
              <a:rPr lang="fr-FR" dirty="0"/>
              <a:t>Les répertoires (repository)</a:t>
            </a:r>
          </a:p>
        </p:txBody>
      </p:sp>
      <p:sp>
        <p:nvSpPr>
          <p:cNvPr id="3" name="Espace réservé du contenu 2">
            <a:extLst>
              <a:ext uri="{FF2B5EF4-FFF2-40B4-BE49-F238E27FC236}">
                <a16:creationId xmlns:a16="http://schemas.microsoft.com/office/drawing/2014/main" id="{12437AB9-3309-410C-8DE4-9A3577083DED}"/>
              </a:ext>
            </a:extLst>
          </p:cNvPr>
          <p:cNvSpPr>
            <a:spLocks noGrp="1"/>
          </p:cNvSpPr>
          <p:nvPr>
            <p:ph idx="1"/>
          </p:nvPr>
        </p:nvSpPr>
        <p:spPr/>
        <p:txBody>
          <a:bodyPr vert="horz" lIns="91440" tIns="45720" rIns="91440" bIns="45720" rtlCol="0" anchor="t">
            <a:normAutofit/>
          </a:bodyPr>
          <a:lstStyle/>
          <a:p>
            <a:r>
              <a:rPr lang="fr-FR" sz="2400" dirty="0"/>
              <a:t>Créé avec l'entité</a:t>
            </a:r>
          </a:p>
          <a:p>
            <a:r>
              <a:rPr lang="fr-FR" sz="2400" dirty="0"/>
              <a:t>Requêtes créées  par défaut</a:t>
            </a:r>
          </a:p>
          <a:p>
            <a:pPr lvl="1"/>
            <a:r>
              <a:rPr lang="fr-FR" sz="2400" dirty="0" err="1"/>
              <a:t>FindAll</a:t>
            </a:r>
            <a:r>
              <a:rPr lang="fr-FR" sz="2400" dirty="0"/>
              <a:t>()</a:t>
            </a:r>
          </a:p>
          <a:p>
            <a:pPr lvl="1"/>
            <a:r>
              <a:rPr lang="fr-FR" sz="2400" dirty="0" err="1"/>
              <a:t>FindById</a:t>
            </a:r>
            <a:r>
              <a:rPr lang="fr-FR" sz="2400" dirty="0"/>
              <a:t>()</a:t>
            </a:r>
          </a:p>
          <a:p>
            <a:pPr lvl="1"/>
            <a:r>
              <a:rPr lang="fr-FR" sz="2400" dirty="0"/>
              <a:t>…</a:t>
            </a:r>
          </a:p>
          <a:p>
            <a:pPr marL="457200" lvl="1" indent="0">
              <a:buNone/>
            </a:pPr>
            <a:endParaRPr lang="fr-FR" sz="2400" dirty="0"/>
          </a:p>
          <a:p>
            <a:pPr marL="800100" lvl="1" indent="-342900">
              <a:buFont typeface="Wingdings" charset="2"/>
              <a:buChar char="Ø"/>
            </a:pPr>
            <a:r>
              <a:rPr lang="fr-FR" sz="2400" dirty="0"/>
              <a:t>Permet d'écrire des requêtes avec le </a:t>
            </a:r>
            <a:r>
              <a:rPr lang="fr-FR" sz="2400" dirty="0" err="1"/>
              <a:t>query</a:t>
            </a:r>
            <a:r>
              <a:rPr lang="fr-FR" sz="2400" dirty="0"/>
              <a:t> </a:t>
            </a:r>
            <a:r>
              <a:rPr lang="fr-FR" sz="2400" dirty="0" err="1"/>
              <a:t>builder</a:t>
            </a:r>
            <a:r>
              <a:rPr lang="fr-FR" sz="2400" dirty="0"/>
              <a:t>, en DQL ou en SQL</a:t>
            </a:r>
            <a:endParaRPr lang="fr-FR"/>
          </a:p>
        </p:txBody>
      </p:sp>
    </p:spTree>
    <p:extLst>
      <p:ext uri="{BB962C8B-B14F-4D97-AF65-F5344CB8AC3E}">
        <p14:creationId xmlns:p14="http://schemas.microsoft.com/office/powerpoint/2010/main" val="484367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Application>Microsoft Office PowerPoint</Application>
  <PresentationFormat>Grand écran</PresentationFormat>
  <Slides>11</Slides>
  <Notes>6</Notes>
  <HiddenSlides>0</HiddenSlides>
  <ScaleCrop>false</ScaleCrop>
  <HeadingPairs>
    <vt:vector size="4" baseType="variant">
      <vt:variant>
        <vt:lpstr>Thème</vt:lpstr>
      </vt:variant>
      <vt:variant>
        <vt:i4>1</vt:i4>
      </vt:variant>
      <vt:variant>
        <vt:lpstr>Titres des diapositives</vt:lpstr>
      </vt:variant>
      <vt:variant>
        <vt:i4>11</vt:i4>
      </vt:variant>
    </vt:vector>
  </HeadingPairs>
  <TitlesOfParts>
    <vt:vector size="12" baseType="lpstr">
      <vt:lpstr>Ion</vt:lpstr>
      <vt:lpstr>Symfony 4 </vt:lpstr>
      <vt:lpstr>Sommaire</vt:lpstr>
      <vt:lpstr>Présentation</vt:lpstr>
      <vt:lpstr>Qu'est-ce qu'un Framework ?</vt:lpstr>
      <vt:lpstr>Pourquoi Symfony ?</vt:lpstr>
      <vt:lpstr>Installation</vt:lpstr>
      <vt:lpstr>Arborescence type Symfony</vt:lpstr>
      <vt:lpstr>Les entités (entity)</vt:lpstr>
      <vt:lpstr>Les répertoires (repository)</vt:lpstr>
      <vt:lpstr>Les contrôleurs (Controller)</vt:lpstr>
      <vt:lpstr>Merci de votre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revision>156</cp:revision>
  <dcterms:created xsi:type="dcterms:W3CDTF">2012-07-30T22:21:58Z</dcterms:created>
  <dcterms:modified xsi:type="dcterms:W3CDTF">2019-02-15T17:24:10Z</dcterms:modified>
</cp:coreProperties>
</file>