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499111"/>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07147" y="3314150"/>
            <a:ext cx="10057995" cy="1869440"/>
          </a:xfrm>
          <a:prstGeom prst="rect"/>
          <a:noFill/>
        </p:spPr>
        <p:txBody>
          <a:bodyPr rtlCol="0" wrap="square">
            <a:spAutoFit/>
          </a:bodyPr>
          <a:p>
            <a:r>
              <a:rPr sz="2400" lang="en-US"/>
              <a:t>STUDENT NAME:</a:t>
            </a:r>
            <a:r>
              <a:rPr sz="2400" lang="en-US"/>
              <a:t> </a:t>
            </a:r>
            <a:r>
              <a:rPr altLang="en-IN" b="1" sz="2400" lang="en-US"/>
              <a:t> </a:t>
            </a:r>
            <a:r>
              <a:rPr altLang="en-IN" b="1" sz="2400" lang="en-US"/>
              <a:t>A</a:t>
            </a:r>
            <a:r>
              <a:rPr altLang="en-IN" b="1" sz="2400" lang="en-US"/>
              <a:t>R</a:t>
            </a:r>
            <a:r>
              <a:rPr altLang="en-IN" b="1" sz="2400" lang="en-US"/>
              <a:t>T</a:t>
            </a:r>
            <a:r>
              <a:rPr altLang="en-IN" b="1" sz="2400" lang="en-US"/>
              <a:t>H</a:t>
            </a:r>
            <a:r>
              <a:rPr altLang="en-IN" b="1" sz="2400" lang="en-US"/>
              <a:t>I</a:t>
            </a:r>
            <a:r>
              <a:rPr altLang="en-IN" b="1" sz="2400" lang="en-US"/>
              <a:t> </a:t>
            </a:r>
            <a:r>
              <a:rPr altLang="en-IN" b="1" sz="2400" lang="en-US"/>
              <a:t>S</a:t>
            </a:r>
            <a:endParaRPr b="1" dirty="0" sz="2400" lang="en-US"/>
          </a:p>
          <a:p>
            <a:r>
              <a:rPr dirty="0" sz="2400" lang="en-US"/>
              <a:t>REGISTER NO:</a:t>
            </a:r>
            <a:r>
              <a:rPr dirty="0" sz="2400" lang="en-US"/>
              <a:t> </a:t>
            </a:r>
            <a:r>
              <a:rPr altLang="en-IN" b="1" dirty="0" sz="2400" lang="en-US"/>
              <a:t>3</a:t>
            </a:r>
            <a:r>
              <a:rPr altLang="en-IN" b="1" dirty="0" sz="2400" lang="en-US"/>
              <a:t>1</a:t>
            </a:r>
            <a:r>
              <a:rPr altLang="en-IN" b="1" dirty="0" sz="2400" lang="en-US"/>
              <a:t>2</a:t>
            </a:r>
            <a:r>
              <a:rPr altLang="en-IN" b="1" dirty="0" sz="2400" lang="en-US"/>
              <a:t>2</a:t>
            </a:r>
            <a:r>
              <a:rPr altLang="en-IN" b="1" dirty="0" sz="2400" lang="en-US"/>
              <a:t>1</a:t>
            </a:r>
            <a:r>
              <a:rPr altLang="en-IN" b="1" dirty="0" sz="2400" lang="en-US"/>
              <a:t>2</a:t>
            </a:r>
            <a:r>
              <a:rPr altLang="en-IN" b="1" dirty="0" sz="2400" lang="en-US"/>
              <a:t>6</a:t>
            </a:r>
            <a:r>
              <a:rPr altLang="en-IN" b="1" dirty="0" sz="2400" lang="en-US"/>
              <a:t>0</a:t>
            </a:r>
            <a:r>
              <a:rPr altLang="en-IN" b="1" dirty="0" sz="2400" lang="en-US"/>
              <a:t>9</a:t>
            </a:r>
            <a:r>
              <a:rPr b="1" dirty="0" sz="2400" lang="en-US"/>
              <a:t>(</a:t>
            </a:r>
            <a:r>
              <a:rPr b="1" dirty="0" sz="2400" lang="en-US"/>
              <a:t>N</a:t>
            </a:r>
            <a:r>
              <a:rPr b="1" dirty="0" sz="2400" lang="en-US"/>
              <a:t>M</a:t>
            </a:r>
            <a:r>
              <a:rPr b="1" dirty="0" sz="2400" lang="en-US"/>
              <a:t> </a:t>
            </a:r>
            <a:r>
              <a:rPr b="1" dirty="0" sz="2400" lang="en-US"/>
              <a:t>I</a:t>
            </a:r>
            <a:r>
              <a:rPr b="1" dirty="0" sz="2400" lang="en-US"/>
              <a:t>D</a:t>
            </a:r>
            <a:r>
              <a:rPr b="1" dirty="0" sz="2400" lang="en-US"/>
              <a:t>:</a:t>
            </a:r>
            <a:r>
              <a:rPr b="1" dirty="0" sz="2400" lang="en-US"/>
              <a:t> asunm1441312212</a:t>
            </a:r>
            <a:r>
              <a:rPr altLang="en-IN" b="1" dirty="0" sz="2400" lang="en-US"/>
              <a:t>6</a:t>
            </a:r>
            <a:r>
              <a:rPr altLang="en-IN" b="1" dirty="0" sz="2400" lang="en-US"/>
              <a:t>0</a:t>
            </a:r>
            <a:r>
              <a:rPr altLang="en-IN" b="1" dirty="0" sz="2400" lang="en-US"/>
              <a:t>9</a:t>
            </a:r>
            <a:r>
              <a:rPr altLang="en-IN" b="1" dirty="0" sz="2400" lang="en-US"/>
              <a:t>)</a:t>
            </a:r>
            <a:endParaRPr altLang="en-US" lang="zh-CN"/>
          </a:p>
          <a:p>
            <a:r>
              <a:rPr dirty="0" sz="2400" lang="en-US"/>
              <a:t>DEPARTMENT:</a:t>
            </a:r>
            <a:r>
              <a:rPr dirty="0" sz="2400" lang="en-US"/>
              <a:t> </a:t>
            </a:r>
            <a:r>
              <a:rPr b="1" dirty="0" sz="2400" lang="en-US"/>
              <a:t>B</a:t>
            </a:r>
            <a:r>
              <a:rPr b="1" dirty="0" sz="2400" lang="en-US"/>
              <a:t>.</a:t>
            </a:r>
            <a:r>
              <a:rPr b="1" dirty="0" sz="2400" lang="en-US"/>
              <a:t>C</a:t>
            </a:r>
            <a:r>
              <a:rPr b="1" dirty="0" sz="2400" lang="en-US"/>
              <a:t>O</a:t>
            </a:r>
            <a:r>
              <a:rPr b="1" dirty="0" sz="2400" lang="en-US"/>
              <a:t>M</a:t>
            </a:r>
            <a:r>
              <a:rPr altLang="en-IN" b="1" dirty="0" sz="2400" lang="en-US"/>
              <a:t> </a:t>
            </a:r>
            <a:r>
              <a:rPr b="1" dirty="0" sz="2400" lang="en-US"/>
              <a:t>(</a:t>
            </a:r>
            <a:r>
              <a:rPr altLang="en-IN" b="1" dirty="0" sz="2400" lang="en-US"/>
              <a:t>C</a:t>
            </a:r>
            <a:r>
              <a:rPr altLang="en-IN" b="1" dirty="0" sz="2400" lang="en-US"/>
              <a:t>O</a:t>
            </a:r>
            <a:r>
              <a:rPr altLang="en-IN" b="1" dirty="0" sz="2400" lang="en-US"/>
              <a:t>M</a:t>
            </a:r>
            <a:r>
              <a:rPr altLang="en-IN" b="1" dirty="0" sz="2400" lang="en-US"/>
              <a:t>P</a:t>
            </a:r>
            <a:r>
              <a:rPr altLang="en-IN" b="1" dirty="0" sz="2400" lang="en-US"/>
              <a:t>U</a:t>
            </a:r>
            <a:r>
              <a:rPr altLang="en-IN" b="1" dirty="0" sz="2400" lang="en-US"/>
              <a:t>T</a:t>
            </a:r>
            <a:r>
              <a:rPr altLang="en-IN" b="1" dirty="0" sz="2400" lang="en-US"/>
              <a:t>E</a:t>
            </a:r>
            <a:r>
              <a:rPr altLang="en-IN" b="1" dirty="0" sz="2400" lang="en-US"/>
              <a:t>R</a:t>
            </a:r>
            <a:r>
              <a:rPr altLang="en-IN" b="1" dirty="0" sz="2400" lang="en-US"/>
              <a:t> </a:t>
            </a:r>
            <a:r>
              <a:rPr altLang="en-IN" b="1" dirty="0" sz="2400" lang="en-US"/>
              <a:t>A</a:t>
            </a:r>
            <a:r>
              <a:rPr altLang="en-IN" b="1" dirty="0" sz="2400" lang="en-US"/>
              <a:t>P</a:t>
            </a:r>
            <a:r>
              <a:rPr altLang="en-IN" b="1" dirty="0" sz="2400" lang="en-US"/>
              <a:t>P</a:t>
            </a:r>
            <a:r>
              <a:rPr altLang="en-IN" b="1" dirty="0" sz="2400" lang="en-US"/>
              <a:t>L</a:t>
            </a:r>
            <a:r>
              <a:rPr altLang="en-IN" b="1" dirty="0" sz="2400" lang="en-US"/>
              <a:t>I</a:t>
            </a:r>
            <a:r>
              <a:rPr altLang="en-IN" b="1" dirty="0" sz="2400" lang="en-US"/>
              <a:t>C</a:t>
            </a:r>
            <a:r>
              <a:rPr altLang="en-IN" b="1" dirty="0" sz="2400" lang="en-US"/>
              <a:t>A</a:t>
            </a:r>
            <a:r>
              <a:rPr altLang="en-IN" b="1" dirty="0" sz="2400" lang="en-US"/>
              <a:t>T</a:t>
            </a:r>
            <a:r>
              <a:rPr altLang="en-IN" b="1" dirty="0" sz="2400" lang="en-US"/>
              <a:t>I</a:t>
            </a:r>
            <a:r>
              <a:rPr altLang="en-IN" b="1" dirty="0" sz="2400" lang="en-US"/>
              <a:t>O</a:t>
            </a:r>
            <a:r>
              <a:rPr altLang="en-IN" b="1" dirty="0" sz="2400" lang="en-US"/>
              <a:t>N</a:t>
            </a:r>
            <a:r>
              <a:rPr altLang="en-IN" b="1" dirty="0" sz="2400" lang="en-US"/>
              <a:t>)</a:t>
            </a:r>
            <a:endParaRPr altLang="en-US" lang="zh-CN"/>
          </a:p>
          <a:p>
            <a:r>
              <a:rPr dirty="0" sz="2400" lang="en-US"/>
              <a:t>COLLEGE</a:t>
            </a:r>
            <a:r>
              <a:rPr dirty="0" sz="2400" lang="en-US"/>
              <a:t>:</a:t>
            </a:r>
            <a:r>
              <a:rPr dirty="0" sz="2400" lang="en-US"/>
              <a:t> </a:t>
            </a:r>
            <a:r>
              <a:rPr altLang="en-IN" b="1" dirty="0" sz="2400" lang="en-US"/>
              <a:t>S</a:t>
            </a:r>
            <a:r>
              <a:rPr altLang="en-IN" b="1" dirty="0" sz="2400" lang="en-US"/>
              <a:t>R</a:t>
            </a:r>
            <a:r>
              <a:rPr altLang="en-IN" b="1" dirty="0" sz="2400" lang="en-US"/>
              <a:t>E</a:t>
            </a:r>
            <a:r>
              <a:rPr altLang="en-IN" b="1" dirty="0" sz="2400" lang="en-US"/>
              <a:t>E</a:t>
            </a:r>
            <a:r>
              <a:rPr altLang="en-IN" b="1" dirty="0" sz="2400" lang="en-US"/>
              <a:t> </a:t>
            </a:r>
            <a:r>
              <a:rPr altLang="en-IN" b="1" dirty="0" sz="2400" lang="en-US"/>
              <a:t>M</a:t>
            </a:r>
            <a:r>
              <a:rPr altLang="en-IN" b="1" dirty="0" sz="2400" lang="en-US"/>
              <a:t>U</a:t>
            </a:r>
            <a:r>
              <a:rPr altLang="en-IN" b="1" dirty="0" sz="2400" lang="en-US"/>
              <a:t>T</a:t>
            </a:r>
            <a:r>
              <a:rPr altLang="en-IN" b="1" dirty="0" sz="2400" lang="en-US"/>
              <a:t>H</a:t>
            </a:r>
            <a:r>
              <a:rPr altLang="en-IN" b="1" dirty="0" sz="2400" lang="en-US"/>
              <a:t>U</a:t>
            </a:r>
            <a:r>
              <a:rPr altLang="en-IN" b="1" dirty="0" sz="2400" lang="en-US"/>
              <a:t>K</a:t>
            </a:r>
            <a:r>
              <a:rPr altLang="en-IN" b="1" dirty="0" sz="2400" lang="en-US"/>
              <a:t>U</a:t>
            </a:r>
            <a:r>
              <a:rPr altLang="en-IN" b="1" dirty="0" sz="2400" lang="en-US"/>
              <a:t>M</a:t>
            </a:r>
            <a:r>
              <a:rPr altLang="en-IN" b="1" dirty="0" sz="2400" lang="en-US"/>
              <a:t>A</a:t>
            </a:r>
            <a:r>
              <a:rPr altLang="en-IN" b="1" dirty="0" sz="2400" lang="en-US"/>
              <a:t>R</a:t>
            </a:r>
            <a:r>
              <a:rPr altLang="en-IN" b="1" dirty="0" sz="2400" lang="en-US"/>
              <a:t>A</a:t>
            </a:r>
            <a:r>
              <a:rPr altLang="en-IN" b="1" dirty="0" sz="2400" lang="en-US"/>
              <a:t>S</a:t>
            </a:r>
            <a:r>
              <a:rPr altLang="en-IN" b="1" dirty="0" sz="2400" lang="en-US"/>
              <a:t>W</a:t>
            </a:r>
            <a:r>
              <a:rPr altLang="en-IN" b="1" dirty="0" sz="2400" lang="en-US"/>
              <a:t>A</a:t>
            </a:r>
            <a:r>
              <a:rPr altLang="en-IN" b="1" dirty="0" sz="2400" lang="en-US"/>
              <a:t>M</a:t>
            </a:r>
            <a:r>
              <a:rPr altLang="en-IN" b="1" dirty="0" sz="2400" lang="en-US"/>
              <a:t>Y</a:t>
            </a:r>
            <a:r>
              <a:rPr altLang="en-IN" b="1"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4064463"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297206" y="1122679"/>
            <a:ext cx="11527664" cy="59588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sz="2800" lang="en-IN">
                <a:solidFill>
                  <a:srgbClr val="000000"/>
                </a:solidFill>
                <a:latin typeface="Calibri"/>
              </a:rPr>
              <a:t>Data Preparation</a:t>
            </a:r>
            <a:r>
              <a:rPr sz="2800" lang="en-IN">
                <a:solidFill>
                  <a:srgbClr val="000000"/>
                </a:solidFill>
                <a:latin typeface="Calibri"/>
              </a:rPr>
              <a:t>:Data Cleaning: Remove duplicates, handle missing values, and ensure consistency in data formats.</a:t>
            </a:r>
            <a:endParaRPr sz="2800" lang="en-IN">
              <a:solidFill>
                <a:srgbClr val="000000"/>
              </a:solidFill>
            </a:endParaRPr>
          </a:p>
          <a:p>
            <a:r>
              <a:rPr b="1" sz="2800" lang="en-IN">
                <a:solidFill>
                  <a:srgbClr val="000000"/>
                </a:solidFill>
                <a:latin typeface="Calibri"/>
              </a:rPr>
              <a:t>Normalization</a:t>
            </a:r>
            <a:r>
              <a:rPr sz="2800" lang="en-IN">
                <a:solidFill>
                  <a:srgbClr val="000000"/>
                </a:solidFill>
                <a:latin typeface="Calibri"/>
              </a:rPr>
              <a:t>: Standardize data ranges for better comparison and analysis.</a:t>
            </a:r>
            <a:endParaRPr sz="2800" lang="en-IN">
              <a:solidFill>
                <a:srgbClr val="000000"/>
              </a:solidFill>
            </a:endParaRPr>
          </a:p>
          <a:p>
            <a:r>
              <a:rPr b="1" sz="2800" lang="en-IN">
                <a:solidFill>
                  <a:srgbClr val="000000"/>
                </a:solidFill>
                <a:latin typeface="Calibri"/>
              </a:rPr>
              <a:t>Performance Metrics Calculation</a:t>
            </a:r>
            <a:r>
              <a:rPr sz="2800" lang="en-IN">
                <a:solidFill>
                  <a:srgbClr val="000000"/>
                </a:solidFill>
                <a:latin typeface="Calibri"/>
              </a:rPr>
              <a:t>:Productivity Scores: Calculate based on task completion rates and work hours logged.</a:t>
            </a:r>
            <a:endParaRPr sz="2800" lang="en-IN">
              <a:solidFill>
                <a:srgbClr val="000000"/>
              </a:solidFill>
            </a:endParaRPr>
          </a:p>
          <a:p>
            <a:r>
              <a:rPr b="1" sz="2800" lang="en-IN">
                <a:solidFill>
                  <a:srgbClr val="000000"/>
                </a:solidFill>
                <a:latin typeface="Calibri"/>
              </a:rPr>
              <a:t>Attendance Metrics</a:t>
            </a:r>
            <a:r>
              <a:rPr sz="2800" lang="en-IN">
                <a:solidFill>
                  <a:srgbClr val="000000"/>
                </a:solidFill>
                <a:latin typeface="Calibri"/>
              </a:rPr>
              <a:t>: Analyze attendance records to assess punctuality and absenteeism.</a:t>
            </a:r>
            <a:endParaRPr sz="2800" lang="en-IN">
              <a:solidFill>
                <a:srgbClr val="000000"/>
              </a:solidFill>
            </a:endParaRPr>
          </a:p>
          <a:p>
            <a:r>
              <a:rPr b="1" sz="2800" lang="en-IN">
                <a:solidFill>
                  <a:srgbClr val="000000"/>
                </a:solidFill>
                <a:latin typeface="Calibri"/>
              </a:rPr>
              <a:t>Quality Ratings</a:t>
            </a:r>
            <a:r>
              <a:rPr sz="2800" lang="en-IN">
                <a:solidFill>
                  <a:srgbClr val="000000"/>
                </a:solidFill>
                <a:latin typeface="Calibri"/>
              </a:rPr>
              <a:t>: Aggregate performance ratings from supervisors to gauge work quality.</a:t>
            </a:r>
            <a:endParaRPr sz="2800" lang="en-IN">
              <a:solidFill>
                <a:srgbClr val="000000"/>
              </a:solidFill>
            </a:endParaRPr>
          </a:p>
          <a:p>
            <a:r>
              <a:rPr b="1" sz="2800" lang="en-IN">
                <a:solidFill>
                  <a:srgbClr val="000000"/>
                </a:solidFill>
                <a:latin typeface="Calibri"/>
              </a:rPr>
              <a:t>Trend Analysis:</a:t>
            </a:r>
            <a:r>
              <a:rPr sz="2800" lang="en-IN">
                <a:solidFill>
                  <a:srgbClr val="000000"/>
                </a:solidFill>
                <a:latin typeface="Calibri"/>
              </a:rPr>
              <a:t> Identify patterns and trends in employee performance over time.</a:t>
            </a:r>
            <a:endParaRPr sz="2800" lang="en-IN">
              <a:solidFill>
                <a:srgbClr val="000000"/>
              </a:solidFill>
            </a:endParaRPr>
          </a:p>
          <a:p>
            <a:r>
              <a:rPr b="1" sz="2800" lang="en-IN">
                <a:solidFill>
                  <a:srgbClr val="000000"/>
                </a:solidFill>
                <a:latin typeface="Calibri"/>
              </a:rPr>
              <a:t>Comparative Analysis</a:t>
            </a:r>
            <a:r>
              <a:rPr sz="2800" lang="en-IN">
                <a:solidFill>
                  <a:srgbClr val="000000"/>
                </a:solidFill>
                <a:latin typeface="Calibri"/>
              </a:rPr>
              <a:t>: Compare performance metrics across different departments or roles.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3312926"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15417">
            <a:off x="170477" y="1396822"/>
            <a:ext cx="5074773" cy="4868049"/>
          </a:xfrm>
          <a:prstGeom prst="rect"/>
        </p:spPr>
      </p:pic>
      <p:pic>
        <p:nvPicPr>
          <p:cNvPr id="2097169" name=""/>
          <p:cNvPicPr>
            <a:picLocks/>
          </p:cNvPicPr>
          <p:nvPr/>
        </p:nvPicPr>
        <p:blipFill>
          <a:blip xmlns:r="http://schemas.openxmlformats.org/officeDocument/2006/relationships" r:embed="rId3"/>
          <a:stretch>
            <a:fillRect/>
          </a:stretch>
        </p:blipFill>
        <p:spPr>
          <a:xfrm>
            <a:off x="5256140" y="1120774"/>
            <a:ext cx="5397660" cy="527014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755332" y="1302255"/>
            <a:ext cx="10990663" cy="5120640"/>
          </a:xfrm>
          <a:prstGeom prst="rect"/>
        </p:spPr>
        <p:txBody>
          <a:bodyPr rtlCol="0" wrap="square">
            <a:spAutoFit/>
          </a:bodyPr>
          <a:p>
            <a:r>
              <a:rPr sz="2800" lang="en-IN">
                <a:solidFill>
                  <a:srgbClr val="000000"/>
                </a:solidFill>
              </a:rPr>
              <a:t>"The Employee Performance Analysis tool developed using Excel has successfully addressed the challenges of performance evaluation by providing a streamlined, data-driven approach. The tool enhances visibility into employee performance through automated calculations and dynamic visualizations, enabling more informed and consistent decision-making. By improving the efficiency of performance reviews and identifying key trends and patterns, the solution supports better management practices and promotes a fair and transparent work environment. Overall, this tool contributes to increased organizational effectiveness and employee engagement, showcasing the value of leveraging data for strategic HR decisions."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094632"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259171"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rot="21600000">
            <a:off x="678207" y="2040211"/>
            <a:ext cx="7048934" cy="4282441"/>
          </a:xfrm>
          <a:prstGeom prst="rect"/>
        </p:spPr>
        <p:txBody>
          <a:bodyPr rtlCol="0" wrap="square">
            <a:spAutoFit/>
          </a:bodyPr>
          <a:p>
            <a:r>
              <a:rPr sz="2800" lang="en-IN">
                <a:solidFill>
                  <a:srgbClr val="000000"/>
                </a:solidFill>
              </a:rPr>
              <a:t>"Employee performance is crucial for organizational success, but inconsistent and subjective evaluations can lead to inefficiencies. This project aims to develop an Excel-based system for tracking and analyzing key performance indicators (KPIs) such as productivity, attendance, and task completion. The goal is to provide clear insights for more consistent and data-driven employee performance reviews."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533398" y="1659255"/>
            <a:ext cx="7372241" cy="4701540"/>
          </a:xfrm>
          <a:prstGeom prst="rect"/>
        </p:spPr>
        <p:txBody>
          <a:bodyPr rtlCol="0" wrap="square">
            <a:spAutoFit/>
          </a:bodyPr>
          <a:p>
            <a:r>
              <a:rPr sz="2800" lang="en-IN">
                <a:solidFill>
                  <a:srgbClr val="000000"/>
                </a:solidFill>
              </a:rPr>
              <a:t>"This project focuses on creating an Excel-based tool to analyze employee performance data. The system will track key performance indicators (KPIs) like productivity, attendance, and task completion, enabling managers to make data-driven decisions. By automating calculations and visualizing data through charts and graphs, the tool will streamline performance reviews and help identify areas for improvement, ultimately enhancing overall organizational efficiency."</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477997" y="1409952"/>
            <a:ext cx="10472099" cy="5539740"/>
          </a:xfrm>
          <a:prstGeom prst="rect"/>
        </p:spPr>
        <p:txBody>
          <a:bodyPr rtlCol="0" wrap="square">
            <a:spAutoFit/>
          </a:bodyPr>
          <a:p>
            <a:r>
              <a:rPr b="1" sz="2800" lang="en-US">
                <a:solidFill>
                  <a:srgbClr val="000000"/>
                </a:solidFill>
              </a:rPr>
              <a:t>H</a:t>
            </a:r>
            <a:r>
              <a:rPr b="1" sz="2800" lang="en-US">
                <a:solidFill>
                  <a:srgbClr val="000000"/>
                </a:solidFill>
              </a:rPr>
              <a:t>R</a:t>
            </a:r>
            <a:r>
              <a:rPr b="1" sz="2800" lang="en-US">
                <a:solidFill>
                  <a:srgbClr val="000000"/>
                </a:solidFill>
              </a:rPr>
              <a:t> </a:t>
            </a:r>
            <a:r>
              <a:rPr b="1" sz="2800" lang="en-US">
                <a:solidFill>
                  <a:srgbClr val="000000"/>
                </a:solidFill>
              </a:rPr>
              <a:t>M</a:t>
            </a:r>
            <a:r>
              <a:rPr b="1" sz="2800" lang="en-US">
                <a:solidFill>
                  <a:srgbClr val="000000"/>
                </a:solidFill>
              </a:rPr>
              <a:t>a</a:t>
            </a:r>
            <a:r>
              <a:rPr b="1" sz="2800" lang="en-IN">
                <a:solidFill>
                  <a:srgbClr val="000000"/>
                </a:solidFill>
              </a:rPr>
              <a:t>nagers</a:t>
            </a:r>
            <a:r>
              <a:rPr sz="2800" lang="en-IN">
                <a:solidFill>
                  <a:srgbClr val="000000"/>
                </a:solidFill>
              </a:rPr>
              <a:t>: They will use the tool to assess employee performance, manage talent, and make informed decisions regarding promotions, training, and employee development.</a:t>
            </a:r>
            <a:endParaRPr sz="2800" lang="en-IN">
              <a:solidFill>
                <a:srgbClr val="000000"/>
              </a:solidFill>
            </a:endParaRPr>
          </a:p>
          <a:p>
            <a:r>
              <a:rPr b="1" sz="2800" lang="en-IN">
                <a:solidFill>
                  <a:srgbClr val="000000"/>
                </a:solidFill>
              </a:rPr>
              <a:t>Team</a:t>
            </a:r>
            <a:r>
              <a:rPr sz="2800" lang="en-IN">
                <a:solidFill>
                  <a:srgbClr val="000000"/>
                </a:solidFill>
              </a:rPr>
              <a:t> </a:t>
            </a:r>
            <a:r>
              <a:rPr b="1" sz="2800" lang="en-IN">
                <a:solidFill>
                  <a:srgbClr val="000000"/>
                </a:solidFill>
              </a:rPr>
              <a:t>Leaders/Supervisors</a:t>
            </a:r>
            <a:r>
              <a:rPr sz="2800" lang="en-IN">
                <a:solidFill>
                  <a:srgbClr val="000000"/>
                </a:solidFill>
              </a:rPr>
              <a:t>: They can use the system to track the performance of their team members, identify areas for improvement, and recognize top performers.</a:t>
            </a:r>
            <a:endParaRPr sz="2800" lang="en-IN">
              <a:solidFill>
                <a:srgbClr val="000000"/>
              </a:solidFill>
            </a:endParaRPr>
          </a:p>
          <a:p>
            <a:r>
              <a:rPr b="1" sz="2800" lang="en-IN">
                <a:solidFill>
                  <a:srgbClr val="000000"/>
                </a:solidFill>
              </a:rPr>
              <a:t>Senior Management/Executives</a:t>
            </a:r>
            <a:r>
              <a:rPr sz="2800" lang="en-IN">
                <a:solidFill>
                  <a:srgbClr val="000000"/>
                </a:solidFill>
              </a:rPr>
              <a:t>: They may review the overall performance data to guide strategic decisions related to workforce management, departmental productivity, and operational efficiency</a:t>
            </a:r>
            <a:r>
              <a:rPr sz="2800" lang="en-US">
                <a:solidFill>
                  <a:srgbClr val="000000"/>
                </a:solidFill>
              </a:rPr>
              <a:t>.</a:t>
            </a:r>
            <a:endParaRPr sz="2800" lang="en-IN">
              <a:solidFill>
                <a:srgbClr val="000000"/>
              </a:solidFill>
            </a:endParaRPr>
          </a:p>
          <a:p>
            <a:r>
              <a:rPr b="1" sz="2800" lang="en-US">
                <a:solidFill>
                  <a:srgbClr val="000000"/>
                </a:solidFill>
              </a:rPr>
              <a:t>E</a:t>
            </a:r>
            <a:r>
              <a:rPr b="1" sz="2800" lang="en-IN">
                <a:solidFill>
                  <a:srgbClr val="000000"/>
                </a:solidFill>
              </a:rPr>
              <a:t>mployees</a:t>
            </a:r>
            <a:r>
              <a:rPr b="1" sz="2800" lang="en-US">
                <a:solidFill>
                  <a:srgbClr val="000000"/>
                </a:solidFill>
              </a:rPr>
              <a:t> </a:t>
            </a:r>
            <a:r>
              <a:rPr b="1" sz="2800" lang="en-US">
                <a:solidFill>
                  <a:srgbClr val="000000"/>
                </a:solidFill>
              </a:rPr>
              <a:t>:</a:t>
            </a:r>
            <a:r>
              <a:rPr b="1" sz="2800" lang="en-IN">
                <a:solidFill>
                  <a:srgbClr val="000000"/>
                </a:solidFill>
              </a:rPr>
              <a:t> </a:t>
            </a:r>
            <a:r>
              <a:rPr sz="2800" lang="en-IN">
                <a:solidFill>
                  <a:srgbClr val="000000"/>
                </a:solidFill>
              </a:rPr>
              <a:t>In some cases, employees might be given access to their performance data to better understand their strengths and areas for development.</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2065609" y="1404621"/>
            <a:ext cx="10126391" cy="5120640"/>
          </a:xfrm>
          <a:prstGeom prst="rect"/>
        </p:spPr>
        <p:txBody>
          <a:bodyPr rtlCol="0" wrap="square">
            <a:spAutoFit/>
          </a:bodyPr>
          <a:p>
            <a:r>
              <a:rPr b="1" sz="2800" lang="en-IN">
                <a:solidFill>
                  <a:srgbClr val="000000"/>
                </a:solidFill>
              </a:rPr>
              <a:t>Our Solution</a:t>
            </a:r>
            <a:r>
              <a:rPr sz="2800" lang="en-IN">
                <a:solidFill>
                  <a:srgbClr val="000000"/>
                </a:solidFill>
              </a:rPr>
              <a:t>: "We offer an Excel-based Employee Performance Analysis tool that automates the tracking and evaluation of key performance indicators (KPIs) such as productivity, attendance, and task completion rates. It generates automated reports and visual insights through charts, making it easier to evaluate individual and team performance."</a:t>
            </a:r>
            <a:endParaRPr sz="2800" lang="en-IN">
              <a:solidFill>
                <a:srgbClr val="000000"/>
              </a:solidFill>
            </a:endParaRPr>
          </a:p>
          <a:p>
            <a:r>
              <a:rPr b="1" sz="2800" lang="en-IN">
                <a:solidFill>
                  <a:srgbClr val="000000"/>
                </a:solidFill>
              </a:rPr>
              <a:t>Value Proposition</a:t>
            </a:r>
            <a:r>
              <a:rPr sz="2800" lang="en-IN">
                <a:solidFill>
                  <a:srgbClr val="000000"/>
                </a:solidFill>
              </a:rPr>
              <a:t>: "Our solution streamlines the performance evaluation process, saving time and effort for managers while increasing the fairness and consistency of employee assessments.Ultimately, this leads to improved employee productivity, enhanced team dynamics, and greater overall organizational efficiency."</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p>
            <a:r>
              <a:rPr dirty="0" lang="en-IN"/>
              <a:t>Dataset Description</a:t>
            </a:r>
          </a:p>
        </p:txBody>
      </p:sp>
      <p:sp>
        <p:nvSpPr>
          <p:cNvPr id="1048671" name=""/>
          <p:cNvSpPr txBox="1"/>
          <p:nvPr/>
        </p:nvSpPr>
        <p:spPr>
          <a:xfrm>
            <a:off x="755331" y="1279189"/>
            <a:ext cx="10765952" cy="5120640"/>
          </a:xfrm>
          <a:prstGeom prst="rect"/>
        </p:spPr>
        <p:txBody>
          <a:bodyPr rtlCol="0" wrap="square">
            <a:spAutoFit/>
          </a:bodyPr>
          <a:p>
            <a:r>
              <a:rPr b="1" sz="2800" lang="en-IN">
                <a:solidFill>
                  <a:srgbClr val="000000"/>
                </a:solidFill>
              </a:rPr>
              <a:t>Employee ID:</a:t>
            </a:r>
            <a:r>
              <a:rPr sz="2800" lang="en-IN">
                <a:solidFill>
                  <a:srgbClr val="000000"/>
                </a:solidFill>
              </a:rPr>
              <a:t> Unique identifier for each employee.</a:t>
            </a:r>
            <a:endParaRPr sz="2800" lang="en-IN">
              <a:solidFill>
                <a:srgbClr val="000000"/>
              </a:solidFill>
            </a:endParaRPr>
          </a:p>
          <a:p>
            <a:r>
              <a:rPr b="1" sz="2800" lang="en-IN">
                <a:solidFill>
                  <a:srgbClr val="000000"/>
                </a:solidFill>
              </a:rPr>
              <a:t>Department</a:t>
            </a:r>
            <a:r>
              <a:rPr sz="2800" lang="en-IN">
                <a:solidFill>
                  <a:srgbClr val="000000"/>
                </a:solidFill>
              </a:rPr>
              <a:t>: The department or team the employee belongs to.</a:t>
            </a:r>
            <a:endParaRPr sz="2800" lang="en-IN">
              <a:solidFill>
                <a:srgbClr val="000000"/>
              </a:solidFill>
            </a:endParaRPr>
          </a:p>
          <a:p>
            <a:r>
              <a:rPr b="1" sz="2800" lang="en-US">
                <a:solidFill>
                  <a:srgbClr val="000000"/>
                </a:solidFill>
              </a:rPr>
              <a:t>P</a:t>
            </a:r>
            <a:r>
              <a:rPr b="1" sz="2800" lang="en-IN">
                <a:solidFill>
                  <a:srgbClr val="000000"/>
                </a:solidFill>
              </a:rPr>
              <a:t>osition/Role:</a:t>
            </a:r>
            <a:r>
              <a:rPr sz="2800" lang="en-IN">
                <a:solidFill>
                  <a:srgbClr val="000000"/>
                </a:solidFill>
              </a:rPr>
              <a:t> Job title or role of the employee.</a:t>
            </a:r>
            <a:endParaRPr sz="2800" lang="en-IN">
              <a:solidFill>
                <a:srgbClr val="000000"/>
              </a:solidFill>
            </a:endParaRPr>
          </a:p>
          <a:p>
            <a:r>
              <a:rPr b="1" sz="2800" lang="en-IN">
                <a:solidFill>
                  <a:srgbClr val="000000"/>
                </a:solidFill>
              </a:rPr>
              <a:t>Work Hours Logged:</a:t>
            </a:r>
            <a:r>
              <a:rPr sz="2800" lang="en-IN">
                <a:solidFill>
                  <a:srgbClr val="000000"/>
                </a:solidFill>
              </a:rPr>
              <a:t> The number of hours worked by the employee over a specific period.</a:t>
            </a:r>
            <a:endParaRPr sz="2800" lang="en-IN">
              <a:solidFill>
                <a:srgbClr val="000000"/>
              </a:solidFill>
            </a:endParaRPr>
          </a:p>
          <a:p>
            <a:r>
              <a:rPr b="1" sz="2800" lang="en-IN">
                <a:solidFill>
                  <a:srgbClr val="000000"/>
                </a:solidFill>
              </a:rPr>
              <a:t>Task</a:t>
            </a:r>
            <a:r>
              <a:rPr sz="2800" lang="en-IN">
                <a:solidFill>
                  <a:srgbClr val="000000"/>
                </a:solidFill>
              </a:rPr>
              <a:t> </a:t>
            </a:r>
            <a:r>
              <a:rPr b="1" sz="2800" lang="en-IN">
                <a:solidFill>
                  <a:srgbClr val="000000"/>
                </a:solidFill>
              </a:rPr>
              <a:t>Completion Rate:</a:t>
            </a:r>
            <a:r>
              <a:rPr sz="2800" lang="en-IN">
                <a:solidFill>
                  <a:srgbClr val="000000"/>
                </a:solidFill>
              </a:rPr>
              <a:t> Percentage of tasks completed within assigned deadlines.</a:t>
            </a:r>
            <a:endParaRPr sz="2800" lang="en-IN">
              <a:solidFill>
                <a:srgbClr val="000000"/>
              </a:solidFill>
            </a:endParaRPr>
          </a:p>
          <a:p>
            <a:r>
              <a:rPr b="1" sz="2800" lang="en-IN">
                <a:solidFill>
                  <a:srgbClr val="000000"/>
                </a:solidFill>
              </a:rPr>
              <a:t>Attendance Record: </a:t>
            </a:r>
            <a:r>
              <a:rPr sz="2800" lang="en-IN">
                <a:solidFill>
                  <a:srgbClr val="000000"/>
                </a:solidFill>
              </a:rPr>
              <a:t>Number of days present, absent, or late.</a:t>
            </a:r>
            <a:endParaRPr sz="2800" lang="en-IN">
              <a:solidFill>
                <a:srgbClr val="000000"/>
              </a:solidFill>
            </a:endParaRPr>
          </a:p>
          <a:p>
            <a:r>
              <a:rPr b="1" sz="2800" lang="en-IN">
                <a:solidFill>
                  <a:srgbClr val="000000"/>
                </a:solidFill>
              </a:rPr>
              <a:t>Performance Ratings</a:t>
            </a:r>
            <a:r>
              <a:rPr sz="2800" lang="en-IN">
                <a:solidFill>
                  <a:srgbClr val="000000"/>
                </a:solidFill>
              </a:rPr>
              <a:t>: Evaluation scores provided by supervisors on various criteria, such as quality of work and efficiency.</a:t>
            </a:r>
            <a:endParaRPr sz="2800" lang="en-IN">
              <a:solidFill>
                <a:srgbClr val="000000"/>
              </a:solidFill>
            </a:endParaRPr>
          </a:p>
          <a:p>
            <a:r>
              <a:rPr b="1" sz="2800" lang="en-IN">
                <a:solidFill>
                  <a:srgbClr val="000000"/>
                </a:solidFill>
              </a:rPr>
              <a:t>Training Hours:</a:t>
            </a:r>
            <a:r>
              <a:rPr sz="2800" lang="en-IN">
                <a:solidFill>
                  <a:srgbClr val="000000"/>
                </a:solidFill>
              </a:rPr>
              <a:t> Number of hours spent in training or professional development.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533650" y="1365397"/>
            <a:ext cx="8649254" cy="5120640"/>
          </a:xfrm>
          <a:prstGeom prst="rect"/>
          <a:noFill/>
        </p:spPr>
        <p:txBody>
          <a:bodyPr rtlCol="0" wrap="square">
            <a:spAutoFit/>
          </a:bodyPr>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The "Wow" in Our Solution: </a:t>
            </a:r>
            <a:r>
              <a:rPr b="0" dirty="0" sz="2800" i="0" lang="en-US">
                <a:solidFill>
                  <a:srgbClr val="0D0D0D"/>
                </a:solidFill>
                <a:effectLst/>
                <a:latin typeface="Times New Roman" panose="02020603050405020304" pitchFamily="18" charset="0"/>
                <a:cs typeface="Times New Roman" panose="02020603050405020304" pitchFamily="18" charset="0"/>
              </a:rPr>
              <a:t>"Our solution goes beyond basic performance tracking—it's a powerful, fully automated Excel tool that transforms raw employee data into actionable insights with just a few clicks. What sets it apart is its ability to generate real-time visual dashboards and performance reports without the need for complex software. It delivers the sophistication of advanced analytics in a familiar and accessible format, ensuring that managers of any skill level can make data-driven decisions effortlessly. This combination of simplicity, automation, and depth of analysis is what truly makes our solution stand out."</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2024-03-26T10:07:22Z</dcterms:created>
  <dcterms:modified xsi:type="dcterms:W3CDTF">2024-10-02T13:59:59Z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b36281de89324b3e9a4b7b8d8a1573b9</vt:lpwstr>
  </property>
</Properties>
</file>