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ontserrat Ultra-Bold Italics" charset="1" panose="00000900000000000000"/>
      <p:regular r:id="rId14"/>
    </p:embeddedFont>
    <p:embeddedFont>
      <p:font typeface="Montserrat" charset="1" panose="00000500000000000000"/>
      <p:regular r:id="rId15"/>
    </p:embeddedFont>
    <p:embeddedFont>
      <p:font typeface="Montserrat Bold" charset="1" panose="00000800000000000000"/>
      <p:regular r:id="rId16"/>
    </p:embeddedFont>
    <p:embeddedFont>
      <p:font typeface="Montserrat Bold Italics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jpeg" Type="http://schemas.openxmlformats.org/officeDocument/2006/relationships/image"/><Relationship Id="rId5" Target="../media/image7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jpeg" Type="http://schemas.openxmlformats.org/officeDocument/2006/relationships/image"/><Relationship Id="rId11" Target="../media/image18.jpeg" Type="http://schemas.openxmlformats.org/officeDocument/2006/relationships/image"/><Relationship Id="rId12" Target="../media/image19.jpe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jpeg" Type="http://schemas.openxmlformats.org/officeDocument/2006/relationships/image"/><Relationship Id="rId5" Target="../media/image12.jpeg" Type="http://schemas.openxmlformats.org/officeDocument/2006/relationships/image"/><Relationship Id="rId6" Target="../media/image13.jpeg" Type="http://schemas.openxmlformats.org/officeDocument/2006/relationships/image"/><Relationship Id="rId7" Target="../media/image14.jpeg" Type="http://schemas.openxmlformats.org/officeDocument/2006/relationships/image"/><Relationship Id="rId8" Target="../media/image15.jpeg" Type="http://schemas.openxmlformats.org/officeDocument/2006/relationships/image"/><Relationship Id="rId9" Target="../media/image1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59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66583" y="0"/>
            <a:ext cx="8421417" cy="10287000"/>
            <a:chOff x="0" y="0"/>
            <a:chExt cx="11228556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9067" t="0" r="9067" b="0"/>
            <a:stretch>
              <a:fillRect/>
            </a:stretch>
          </p:blipFill>
          <p:spPr>
            <a:xfrm flipH="false" flipV="false">
              <a:off x="0" y="0"/>
              <a:ext cx="11228556" cy="13716000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-5400000">
            <a:off x="17536193" y="501162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17943936" y="2023405"/>
            <a:ext cx="0" cy="2456682"/>
          </a:xfrm>
          <a:prstGeom prst="line">
            <a:avLst/>
          </a:prstGeom>
          <a:ln cap="rnd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282420" y="10096197"/>
            <a:ext cx="18852841" cy="0"/>
          </a:xfrm>
          <a:prstGeom prst="line">
            <a:avLst/>
          </a:prstGeom>
          <a:ln cap="rnd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3572728" y="3702557"/>
            <a:ext cx="2261045" cy="0"/>
          </a:xfrm>
          <a:prstGeom prst="line">
            <a:avLst/>
          </a:prstGeom>
          <a:ln cap="rnd" w="1047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0" y="237144"/>
            <a:ext cx="9647508" cy="2687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22"/>
              </a:lnSpc>
            </a:pPr>
            <a:r>
              <a:rPr lang="en-US" b="true" sz="5676" i="true" u="sng">
                <a:solidFill>
                  <a:srgbClr val="FFFFFF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DESIGNING INNOVATIVE PRODUCTS FOR EMPOWERING THE DELIVERY WORKFORCE</a:t>
            </a:r>
            <a:r>
              <a:rPr lang="en-US" sz="5676" i="true" b="true">
                <a:solidFill>
                  <a:srgbClr val="FFFFFF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       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89745" y="6978994"/>
            <a:ext cx="5576261" cy="260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TEAM ID:  TEM4854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TEAM MEMBERS: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ARTHI NANDHANA A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ABISHEK A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HARI PRASATH V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ASWIN S         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1468" y="4537238"/>
            <a:ext cx="8182564" cy="98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4"/>
              </a:lnSpc>
              <a:spcBef>
                <a:spcPct val="0"/>
              </a:spcBef>
            </a:pPr>
            <a:r>
              <a:rPr lang="en-US" sz="258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Join us as we explore the future of delivery, where technology and design work together to empower and optimize the workforce. 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2786358" y="6918427"/>
            <a:ext cx="6093935" cy="0"/>
          </a:xfrm>
          <a:prstGeom prst="line">
            <a:avLst/>
          </a:prstGeom>
          <a:ln cap="rnd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2786358" y="6918427"/>
            <a:ext cx="0" cy="2664066"/>
          </a:xfrm>
          <a:prstGeom prst="line">
            <a:avLst/>
          </a:prstGeom>
          <a:ln cap="rnd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V="true">
            <a:off x="8851719" y="6967760"/>
            <a:ext cx="0" cy="2664066"/>
          </a:xfrm>
          <a:prstGeom prst="line">
            <a:avLst/>
          </a:prstGeom>
          <a:ln cap="rnd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V="true">
            <a:off x="2757784" y="9568206"/>
            <a:ext cx="6093935" cy="0"/>
          </a:xfrm>
          <a:prstGeom prst="line">
            <a:avLst/>
          </a:prstGeom>
          <a:ln cap="rnd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0963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-8128489" y="0"/>
            <a:ext cx="16256977" cy="10287000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4" id="4"/>
          <p:cNvSpPr/>
          <p:nvPr/>
        </p:nvSpPr>
        <p:spPr>
          <a:xfrm rot="0">
            <a:off x="8128489" y="0"/>
            <a:ext cx="10159511" cy="10287000"/>
          </a:xfrm>
          <a:prstGeom prst="rect">
            <a:avLst/>
          </a:prstGeom>
          <a:solidFill>
            <a:srgbClr val="57C1D4"/>
          </a:solid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7721390" y="422031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2" y="0"/>
                </a:lnTo>
                <a:lnTo>
                  <a:pt x="844062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8129133" y="1292469"/>
            <a:ext cx="0" cy="2456682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0" y="0"/>
            <a:ext cx="8128489" cy="10287000"/>
          </a:xfrm>
          <a:custGeom>
            <a:avLst/>
            <a:gdLst/>
            <a:ahLst/>
            <a:cxnLst/>
            <a:rect r="r" b="b" t="t" l="l"/>
            <a:pathLst>
              <a:path h="10287000" w="8128489">
                <a:moveTo>
                  <a:pt x="0" y="0"/>
                </a:moveTo>
                <a:lnTo>
                  <a:pt x="8128489" y="0"/>
                </a:lnTo>
                <a:lnTo>
                  <a:pt x="812848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745" t="0" r="-10809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0"/>
            <a:ext cx="8128489" cy="10287000"/>
          </a:xfrm>
          <a:custGeom>
            <a:avLst/>
            <a:gdLst/>
            <a:ahLst/>
            <a:cxnLst/>
            <a:rect r="r" b="b" t="t" l="l"/>
            <a:pathLst>
              <a:path h="10287000" w="8128489">
                <a:moveTo>
                  <a:pt x="0" y="0"/>
                </a:moveTo>
                <a:lnTo>
                  <a:pt x="8128489" y="0"/>
                </a:lnTo>
                <a:lnTo>
                  <a:pt x="812848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203" t="0" r="-13351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128489" y="692394"/>
            <a:ext cx="1119310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  <a:spcBef>
                <a:spcPct val="0"/>
              </a:spcBef>
            </a:pPr>
            <a:r>
              <a:rPr lang="en-US" b="true" sz="4500" i="true" u="sng">
                <a:solidFill>
                  <a:srgbClr val="19598D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 </a:t>
            </a:r>
            <a:r>
              <a:rPr lang="en-US" b="true" sz="4500" i="true" u="sng">
                <a:solidFill>
                  <a:srgbClr val="19598D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Problem Statement 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28489" y="4186848"/>
            <a:ext cx="9803428" cy="580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7"/>
              </a:lnSpc>
              <a:spcBef>
                <a:spcPct val="0"/>
              </a:spcBef>
            </a:pPr>
            <a:r>
              <a:rPr lang="en-US" b="true" sz="4497" i="true" u="sng">
                <a:solidFill>
                  <a:srgbClr val="19598D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 </a:t>
            </a:r>
            <a:r>
              <a:rPr lang="en-US" b="true" sz="4497" i="true" u="sng">
                <a:solidFill>
                  <a:srgbClr val="19598D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Problem Solution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28489" y="2158480"/>
            <a:ext cx="10159511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Challenges and struggles faced in </a:t>
            </a:r>
          </a:p>
          <a:p>
            <a:pPr algn="ctr">
              <a:lnSpc>
                <a:spcPts val="450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delivery workforce.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128489" y="5625055"/>
            <a:ext cx="10159511" cy="339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9"/>
              </a:lnSpc>
              <a:spcBef>
                <a:spcPct val="0"/>
              </a:spcBef>
            </a:pPr>
            <a:r>
              <a:rPr lang="en-US" sz="448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develop an safety system and integrated health monitering for delivery workers that tracks well-being, fatigue and environmental risks in real time to reduce accidents and enhance safety.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685813" y="-158270"/>
            <a:ext cx="19659626" cy="6857990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3" id="3"/>
          <p:cNvSpPr/>
          <p:nvPr/>
        </p:nvSpPr>
        <p:spPr>
          <a:xfrm rot="0">
            <a:off x="9640829" y="4185866"/>
            <a:ext cx="3569582" cy="4231220"/>
          </a:xfrm>
          <a:prstGeom prst="rect">
            <a:avLst/>
          </a:prstGeom>
          <a:solidFill>
            <a:srgbClr val="000000">
              <a:alpha val="33725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13861168" y="4185866"/>
            <a:ext cx="3569582" cy="4231220"/>
          </a:xfrm>
          <a:prstGeom prst="rect">
            <a:avLst/>
          </a:prstGeom>
          <a:solidFill>
            <a:srgbClr val="000000">
              <a:alpha val="33725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1200150" y="4185866"/>
            <a:ext cx="3569582" cy="4231220"/>
          </a:xfrm>
          <a:prstGeom prst="rect">
            <a:avLst/>
          </a:prstGeom>
          <a:solidFill>
            <a:srgbClr val="000000">
              <a:alpha val="33725"/>
            </a:srgbClr>
          </a:solidFill>
        </p:spPr>
      </p:sp>
      <p:sp>
        <p:nvSpPr>
          <p:cNvPr name="AutoShape 6" id="6"/>
          <p:cNvSpPr/>
          <p:nvPr/>
        </p:nvSpPr>
        <p:spPr>
          <a:xfrm rot="0">
            <a:off x="5420489" y="4185866"/>
            <a:ext cx="3569582" cy="4231220"/>
          </a:xfrm>
          <a:prstGeom prst="rect">
            <a:avLst/>
          </a:prstGeom>
          <a:solidFill>
            <a:srgbClr val="000000">
              <a:alpha val="33725"/>
            </a:srgbClr>
          </a:solidFill>
        </p:spPr>
      </p:sp>
      <p:sp>
        <p:nvSpPr>
          <p:cNvPr name="AutoShape 7" id="7"/>
          <p:cNvSpPr/>
          <p:nvPr/>
        </p:nvSpPr>
        <p:spPr>
          <a:xfrm rot="0">
            <a:off x="9469379" y="4023941"/>
            <a:ext cx="3569582" cy="422027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8" id="8"/>
          <p:cNvSpPr/>
          <p:nvPr/>
        </p:nvSpPr>
        <p:spPr>
          <a:xfrm rot="0">
            <a:off x="13689718" y="4023941"/>
            <a:ext cx="3569582" cy="422027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9" id="9"/>
          <p:cNvSpPr/>
          <p:nvPr/>
        </p:nvSpPr>
        <p:spPr>
          <a:xfrm rot="0">
            <a:off x="1028700" y="4023941"/>
            <a:ext cx="3569582" cy="422027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0" id="10"/>
          <p:cNvSpPr/>
          <p:nvPr/>
        </p:nvSpPr>
        <p:spPr>
          <a:xfrm rot="0">
            <a:off x="5249039" y="4023941"/>
            <a:ext cx="3569582" cy="422027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1" id="11"/>
          <p:cNvSpPr txBox="true"/>
          <p:nvPr/>
        </p:nvSpPr>
        <p:spPr>
          <a:xfrm rot="0">
            <a:off x="1025881" y="262787"/>
            <a:ext cx="15928379" cy="1289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b="true" sz="5000" i="true" u="sng">
                <a:solidFill>
                  <a:srgbClr val="FFFFFF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Understanding the delivery workforce</a:t>
            </a:r>
          </a:p>
          <a:p>
            <a:pPr algn="ctr">
              <a:lnSpc>
                <a:spcPts val="5000"/>
              </a:lnSpc>
              <a:spcBef>
                <a:spcPct val="0"/>
              </a:spcBef>
            </a:pPr>
            <a:r>
              <a:rPr lang="en-US" b="true" sz="5000" i="true" u="sng">
                <a:solidFill>
                  <a:srgbClr val="FFFFFF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Challenges and struggles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03488" y="2506291"/>
            <a:ext cx="15281024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Delivery workers face numerous challenges that impact their safety, efficiency and well being. These include: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66094" y="5934054"/>
            <a:ext cx="3094794" cy="184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Navigation Errors: Inaccurate GPS directions or unfamiliar routes</a:t>
            </a:r>
          </a:p>
          <a:p>
            <a:pPr algn="ctr">
              <a:lnSpc>
                <a:spcPts val="294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5486433" y="5627984"/>
            <a:ext cx="3094794" cy="245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Meeting tight delivery deadlines can lead to stress and a feeling of being constantlly rushed which increases the blood pessure rapidly</a:t>
            </a:r>
            <a:r>
              <a:rPr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06773" y="5934054"/>
            <a:ext cx="3094794" cy="184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lack of real-time communication during emergencies exacerbates worker anxiety.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927112" y="5627984"/>
            <a:ext cx="3094794" cy="245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Traffic hazards: Accidents due to traffic or poor road conditions.</a:t>
            </a:r>
          </a:p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Unsafe delivery locations: navigating poorly lit or dangerous areas.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66094" y="4357687"/>
            <a:ext cx="3094794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b="true" sz="33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Technological challenges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486433" y="4357687"/>
            <a:ext cx="3094794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b="true" sz="33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Time constraints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06773" y="4357687"/>
            <a:ext cx="3094794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b="true" sz="33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Physical challenges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029561" y="4648200"/>
            <a:ext cx="3094794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b="true" sz="33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Safety risks</a:t>
            </a:r>
          </a:p>
        </p:txBody>
      </p:sp>
      <p:sp>
        <p:nvSpPr>
          <p:cNvPr name="AutoShape 21" id="21"/>
          <p:cNvSpPr/>
          <p:nvPr/>
        </p:nvSpPr>
        <p:spPr>
          <a:xfrm rot="0">
            <a:off x="1266094" y="5481276"/>
            <a:ext cx="3094794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rot="0">
            <a:off x="5486433" y="5481276"/>
            <a:ext cx="3094794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rot="0">
            <a:off x="9706773" y="5481276"/>
            <a:ext cx="3094794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rot="0">
            <a:off x="13927112" y="5481276"/>
            <a:ext cx="3094794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7221739" y="916049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356088" y="824828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2" y="0"/>
                </a:lnTo>
                <a:lnTo>
                  <a:pt x="844062" y="211016"/>
                </a:lnTo>
                <a:lnTo>
                  <a:pt x="0" y="211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7" id="27"/>
          <p:cNvSpPr/>
          <p:nvPr/>
        </p:nvSpPr>
        <p:spPr>
          <a:xfrm>
            <a:off x="14946091" y="1021556"/>
            <a:ext cx="2075717" cy="14288"/>
          </a:xfrm>
          <a:prstGeom prst="line">
            <a:avLst/>
          </a:prstGeom>
          <a:ln cap="rnd" w="28575">
            <a:solidFill>
              <a:srgbClr val="FFFFFF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flipH="true" flipV="true">
            <a:off x="1266192" y="944623"/>
            <a:ext cx="2075717" cy="14288"/>
          </a:xfrm>
          <a:prstGeom prst="line">
            <a:avLst/>
          </a:prstGeom>
          <a:ln cap="rnd" w="28575">
            <a:solidFill>
              <a:srgbClr val="FFFFFF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rot="0">
            <a:off x="-282420" y="90963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59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82420" y="9996307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320937" y="-192807"/>
            <a:ext cx="7967063" cy="10479807"/>
            <a:chOff x="0" y="0"/>
            <a:chExt cx="10622750" cy="13973075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9872" t="0" r="9872" b="0"/>
            <a:stretch>
              <a:fillRect/>
            </a:stretch>
          </p:blipFill>
          <p:spPr>
            <a:xfrm flipH="false" flipV="false">
              <a:off x="0" y="0"/>
              <a:ext cx="10622750" cy="13973075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-5400000">
            <a:off x="17434362" y="501162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2" y="0"/>
                </a:lnTo>
                <a:lnTo>
                  <a:pt x="844062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7870680" y="1497450"/>
            <a:ext cx="14288" cy="2075717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646188" y="835047"/>
            <a:ext cx="193653" cy="193653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646188" y="2910385"/>
            <a:ext cx="193653" cy="193653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646188" y="5233998"/>
            <a:ext cx="193653" cy="193653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3227373" y="5868641"/>
            <a:ext cx="181669" cy="187816"/>
          </a:xfrm>
          <a:custGeom>
            <a:avLst/>
            <a:gdLst/>
            <a:ahLst/>
            <a:cxnLst/>
            <a:rect r="r" b="b" t="t" l="l"/>
            <a:pathLst>
              <a:path h="187816" w="181669">
                <a:moveTo>
                  <a:pt x="0" y="0"/>
                </a:moveTo>
                <a:lnTo>
                  <a:pt x="181669" y="0"/>
                </a:lnTo>
                <a:lnTo>
                  <a:pt x="181669" y="187816"/>
                </a:lnTo>
                <a:lnTo>
                  <a:pt x="0" y="1878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59769" y="601464"/>
            <a:ext cx="8367458" cy="128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Wearables are smart devices worn on the body that monitor, assist or enchance daily activities through integrated sensors and technology.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9769" y="2254250"/>
            <a:ext cx="8367458" cy="172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Wearables designed for the safety of delivery workers focus on reducing risks and improving well-being during shifts. 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776542" y="4440248"/>
            <a:ext cx="8367458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Key features include: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3227373" y="6408882"/>
            <a:ext cx="181669" cy="187816"/>
          </a:xfrm>
          <a:custGeom>
            <a:avLst/>
            <a:gdLst/>
            <a:ahLst/>
            <a:cxnLst/>
            <a:rect r="r" b="b" t="t" l="l"/>
            <a:pathLst>
              <a:path h="187816" w="181669">
                <a:moveTo>
                  <a:pt x="0" y="0"/>
                </a:moveTo>
                <a:lnTo>
                  <a:pt x="181669" y="0"/>
                </a:lnTo>
                <a:lnTo>
                  <a:pt x="181669" y="187815"/>
                </a:lnTo>
                <a:lnTo>
                  <a:pt x="0" y="1878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24288" y="5316065"/>
            <a:ext cx="1775579" cy="26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GPS Tracking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00059" y="6109815"/>
            <a:ext cx="1824038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0"/>
              </a:lnSpc>
              <a:spcBef>
                <a:spcPct val="0"/>
              </a:spcBef>
            </a:pPr>
            <a:r>
              <a:rPr lang="en-US" sz="2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Fall Detection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3227373" y="6949122"/>
            <a:ext cx="181669" cy="187816"/>
          </a:xfrm>
          <a:custGeom>
            <a:avLst/>
            <a:gdLst/>
            <a:ahLst/>
            <a:cxnLst/>
            <a:rect r="r" b="b" t="t" l="l"/>
            <a:pathLst>
              <a:path h="187816" w="181669">
                <a:moveTo>
                  <a:pt x="0" y="0"/>
                </a:moveTo>
                <a:lnTo>
                  <a:pt x="181669" y="0"/>
                </a:lnTo>
                <a:lnTo>
                  <a:pt x="181669" y="187816"/>
                </a:lnTo>
                <a:lnTo>
                  <a:pt x="0" y="1878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227373" y="7489363"/>
            <a:ext cx="181669" cy="187816"/>
          </a:xfrm>
          <a:custGeom>
            <a:avLst/>
            <a:gdLst/>
            <a:ahLst/>
            <a:cxnLst/>
            <a:rect r="r" b="b" t="t" l="l"/>
            <a:pathLst>
              <a:path h="187816" w="181669">
                <a:moveTo>
                  <a:pt x="0" y="0"/>
                </a:moveTo>
                <a:lnTo>
                  <a:pt x="181669" y="0"/>
                </a:lnTo>
                <a:lnTo>
                  <a:pt x="181669" y="187816"/>
                </a:lnTo>
                <a:lnTo>
                  <a:pt x="0" y="1878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227373" y="8029604"/>
            <a:ext cx="181669" cy="187816"/>
          </a:xfrm>
          <a:custGeom>
            <a:avLst/>
            <a:gdLst/>
            <a:ahLst/>
            <a:cxnLst/>
            <a:rect r="r" b="b" t="t" l="l"/>
            <a:pathLst>
              <a:path h="187816" w="181669">
                <a:moveTo>
                  <a:pt x="0" y="0"/>
                </a:moveTo>
                <a:lnTo>
                  <a:pt x="181669" y="0"/>
                </a:lnTo>
                <a:lnTo>
                  <a:pt x="181669" y="187815"/>
                </a:lnTo>
                <a:lnTo>
                  <a:pt x="0" y="1878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3227373" y="8569844"/>
            <a:ext cx="181669" cy="187816"/>
          </a:xfrm>
          <a:custGeom>
            <a:avLst/>
            <a:gdLst/>
            <a:ahLst/>
            <a:cxnLst/>
            <a:rect r="r" b="b" t="t" l="l"/>
            <a:pathLst>
              <a:path h="187816" w="181669">
                <a:moveTo>
                  <a:pt x="0" y="0"/>
                </a:moveTo>
                <a:lnTo>
                  <a:pt x="181669" y="0"/>
                </a:lnTo>
                <a:lnTo>
                  <a:pt x="181669" y="187816"/>
                </a:lnTo>
                <a:lnTo>
                  <a:pt x="0" y="1878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224288" y="6896139"/>
            <a:ext cx="2524125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0"/>
              </a:lnSpc>
              <a:spcBef>
                <a:spcPct val="0"/>
              </a:spcBef>
            </a:pPr>
            <a:r>
              <a:rPr lang="en-US" sz="2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Fatigue Monitering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00059" y="7715279"/>
            <a:ext cx="3660458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0"/>
              </a:lnSpc>
              <a:spcBef>
                <a:spcPct val="0"/>
              </a:spcBef>
            </a:pPr>
            <a:r>
              <a:rPr lang="en-US" sz="2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Hands-free Communication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24288" y="8579369"/>
            <a:ext cx="3652361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0"/>
              </a:lnSpc>
              <a:spcBef>
                <a:spcPct val="0"/>
              </a:spcBef>
            </a:pPr>
            <a:r>
              <a:rPr lang="en-US" sz="2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Proximity and Hazard Alerts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00059" y="9402979"/>
            <a:ext cx="2331720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0"/>
              </a:lnSpc>
              <a:spcBef>
                <a:spcPct val="0"/>
              </a:spcBef>
            </a:pPr>
            <a:r>
              <a:rPr lang="en-US" sz="2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Emergency Alerts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270901" y="5386398"/>
            <a:ext cx="3533418" cy="26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 TRACKIMO GPS TRACKER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270901" y="6148532"/>
            <a:ext cx="2587585" cy="26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 ACCELAROMETER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270901" y="8607944"/>
            <a:ext cx="4328398" cy="26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 ULTRASONIC, RADOR SENSORS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270901" y="9450604"/>
            <a:ext cx="2449473" cy="26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 CRASH SENSORS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270901" y="6931905"/>
            <a:ext cx="3358872" cy="26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 TEMPERATURE SENSOR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270901" y="7752398"/>
            <a:ext cx="4020026" cy="26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 BLUETOOTH, MICROPHONES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59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82420" y="9996307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17471782" y="401297"/>
            <a:ext cx="771214" cy="192803"/>
          </a:xfrm>
          <a:custGeom>
            <a:avLst/>
            <a:gdLst/>
            <a:ahLst/>
            <a:cxnLst/>
            <a:rect r="r" b="b" t="t" l="l"/>
            <a:pathLst>
              <a:path h="192803" w="771214">
                <a:moveTo>
                  <a:pt x="0" y="0"/>
                </a:moveTo>
                <a:lnTo>
                  <a:pt x="771214" y="0"/>
                </a:lnTo>
                <a:lnTo>
                  <a:pt x="771214" y="192803"/>
                </a:lnTo>
                <a:lnTo>
                  <a:pt x="0" y="192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17871676" y="931972"/>
            <a:ext cx="14288" cy="2075717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646188" y="835047"/>
            <a:ext cx="193653" cy="193653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679715" y="1028700"/>
            <a:ext cx="193653" cy="193653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227373" y="5868641"/>
            <a:ext cx="181669" cy="187816"/>
          </a:xfrm>
          <a:custGeom>
            <a:avLst/>
            <a:gdLst/>
            <a:ahLst/>
            <a:cxnLst/>
            <a:rect r="r" b="b" t="t" l="l"/>
            <a:pathLst>
              <a:path h="187816" w="181669">
                <a:moveTo>
                  <a:pt x="0" y="0"/>
                </a:moveTo>
                <a:lnTo>
                  <a:pt x="181669" y="0"/>
                </a:lnTo>
                <a:lnTo>
                  <a:pt x="181669" y="187816"/>
                </a:lnTo>
                <a:lnTo>
                  <a:pt x="0" y="187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227373" y="6408882"/>
            <a:ext cx="181669" cy="187816"/>
          </a:xfrm>
          <a:custGeom>
            <a:avLst/>
            <a:gdLst/>
            <a:ahLst/>
            <a:cxnLst/>
            <a:rect r="r" b="b" t="t" l="l"/>
            <a:pathLst>
              <a:path h="187816" w="181669">
                <a:moveTo>
                  <a:pt x="0" y="0"/>
                </a:moveTo>
                <a:lnTo>
                  <a:pt x="181669" y="0"/>
                </a:lnTo>
                <a:lnTo>
                  <a:pt x="181669" y="187815"/>
                </a:lnTo>
                <a:lnTo>
                  <a:pt x="0" y="187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227373" y="6949122"/>
            <a:ext cx="181669" cy="187816"/>
          </a:xfrm>
          <a:custGeom>
            <a:avLst/>
            <a:gdLst/>
            <a:ahLst/>
            <a:cxnLst/>
            <a:rect r="r" b="b" t="t" l="l"/>
            <a:pathLst>
              <a:path h="187816" w="181669">
                <a:moveTo>
                  <a:pt x="0" y="0"/>
                </a:moveTo>
                <a:lnTo>
                  <a:pt x="181669" y="0"/>
                </a:lnTo>
                <a:lnTo>
                  <a:pt x="181669" y="187816"/>
                </a:lnTo>
                <a:lnTo>
                  <a:pt x="0" y="187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227373" y="7489363"/>
            <a:ext cx="181669" cy="187816"/>
          </a:xfrm>
          <a:custGeom>
            <a:avLst/>
            <a:gdLst/>
            <a:ahLst/>
            <a:cxnLst/>
            <a:rect r="r" b="b" t="t" l="l"/>
            <a:pathLst>
              <a:path h="187816" w="181669">
                <a:moveTo>
                  <a:pt x="0" y="0"/>
                </a:moveTo>
                <a:lnTo>
                  <a:pt x="181669" y="0"/>
                </a:lnTo>
                <a:lnTo>
                  <a:pt x="181669" y="187816"/>
                </a:lnTo>
                <a:lnTo>
                  <a:pt x="0" y="187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227373" y="8029604"/>
            <a:ext cx="181669" cy="187816"/>
          </a:xfrm>
          <a:custGeom>
            <a:avLst/>
            <a:gdLst/>
            <a:ahLst/>
            <a:cxnLst/>
            <a:rect r="r" b="b" t="t" l="l"/>
            <a:pathLst>
              <a:path h="187816" w="181669">
                <a:moveTo>
                  <a:pt x="0" y="0"/>
                </a:moveTo>
                <a:lnTo>
                  <a:pt x="181669" y="0"/>
                </a:lnTo>
                <a:lnTo>
                  <a:pt x="181669" y="187815"/>
                </a:lnTo>
                <a:lnTo>
                  <a:pt x="0" y="187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227373" y="8569844"/>
            <a:ext cx="181669" cy="187816"/>
          </a:xfrm>
          <a:custGeom>
            <a:avLst/>
            <a:gdLst/>
            <a:ahLst/>
            <a:cxnLst/>
            <a:rect r="r" b="b" t="t" l="l"/>
            <a:pathLst>
              <a:path h="187816" w="181669">
                <a:moveTo>
                  <a:pt x="0" y="0"/>
                </a:moveTo>
                <a:lnTo>
                  <a:pt x="181669" y="0"/>
                </a:lnTo>
                <a:lnTo>
                  <a:pt x="181669" y="187816"/>
                </a:lnTo>
                <a:lnTo>
                  <a:pt x="0" y="187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346595" y="228598"/>
            <a:ext cx="7181021" cy="4817457"/>
          </a:xfrm>
          <a:custGeom>
            <a:avLst/>
            <a:gdLst/>
            <a:ahLst/>
            <a:cxnLst/>
            <a:rect r="r" b="b" t="t" l="l"/>
            <a:pathLst>
              <a:path h="4817457" w="7181021">
                <a:moveTo>
                  <a:pt x="0" y="0"/>
                </a:moveTo>
                <a:lnTo>
                  <a:pt x="7181021" y="0"/>
                </a:lnTo>
                <a:lnTo>
                  <a:pt x="7181021" y="4817457"/>
                </a:lnTo>
                <a:lnTo>
                  <a:pt x="0" y="48174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18761" y="-85725"/>
            <a:ext cx="8367458" cy="844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b="true" sz="4999" i="true" u="sng">
                <a:solidFill>
                  <a:srgbClr val="FFFFF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Technical Approach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893872"/>
            <a:ext cx="8367458" cy="128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 reduce work pressure on delivery workers using smart helmets, a well-rounded technical approach focuses on optimizing workloads.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679715" y="3007688"/>
            <a:ext cx="193653" cy="193653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028700" y="2919144"/>
            <a:ext cx="8367458" cy="128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 display provides real-time navigation without requiring workers to glance at their phones. Turn-by-turn directons are projected onto the visor.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74523" y="5443530"/>
            <a:ext cx="4268946" cy="3068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0"/>
              </a:lnSpc>
            </a:pPr>
            <a:r>
              <a:rPr lang="en-US" sz="3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Technology stack</a:t>
            </a:r>
          </a:p>
          <a:p>
            <a:pPr algn="ctr">
              <a:lnSpc>
                <a:spcPts val="3050"/>
              </a:lnSpc>
            </a:pPr>
          </a:p>
          <a:p>
            <a:pPr algn="l" marL="658614" indent="-329307" lvl="1">
              <a:lnSpc>
                <a:spcPts val="3050"/>
              </a:lnSpc>
              <a:buFont typeface="Arial"/>
              <a:buChar char="•"/>
            </a:pPr>
            <a:r>
              <a:rPr lang="en-US" sz="3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Sensors</a:t>
            </a:r>
          </a:p>
          <a:p>
            <a:pPr algn="l" marL="658614" indent="-329307" lvl="1">
              <a:lnSpc>
                <a:spcPts val="3050"/>
              </a:lnSpc>
              <a:buFont typeface="Arial"/>
              <a:buChar char="•"/>
            </a:pPr>
            <a:r>
              <a:rPr lang="en-US" sz="3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GPS</a:t>
            </a:r>
          </a:p>
          <a:p>
            <a:pPr algn="l" marL="658614" indent="-329307" lvl="1">
              <a:lnSpc>
                <a:spcPts val="3050"/>
              </a:lnSpc>
              <a:buFont typeface="Arial"/>
              <a:buChar char="•"/>
            </a:pPr>
            <a:r>
              <a:rPr lang="en-US" sz="3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Bluetooth</a:t>
            </a:r>
          </a:p>
          <a:p>
            <a:pPr algn="l" marL="658614" indent="-329307" lvl="1">
              <a:lnSpc>
                <a:spcPts val="3050"/>
              </a:lnSpc>
              <a:buFont typeface="Arial"/>
              <a:buChar char="•"/>
            </a:pPr>
            <a:r>
              <a:rPr lang="en-US" sz="3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Cameras</a:t>
            </a:r>
          </a:p>
          <a:p>
            <a:pPr algn="l" marL="658614" indent="-329307" lvl="1">
              <a:lnSpc>
                <a:spcPts val="3050"/>
              </a:lnSpc>
              <a:buFont typeface="Arial"/>
              <a:buChar char="•"/>
            </a:pPr>
            <a:r>
              <a:rPr lang="en-US" sz="3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Displays</a:t>
            </a:r>
          </a:p>
          <a:p>
            <a:pPr algn="ctr">
              <a:lnSpc>
                <a:spcPts val="3050"/>
              </a:lnSpc>
              <a:spcBef>
                <a:spcPct val="0"/>
              </a:spcBef>
            </a:pPr>
          </a:p>
        </p:txBody>
      </p:sp>
      <p:grpSp>
        <p:nvGrpSpPr>
          <p:cNvPr name="Group 22" id="22"/>
          <p:cNvGrpSpPr/>
          <p:nvPr/>
        </p:nvGrpSpPr>
        <p:grpSpPr>
          <a:xfrm rot="0">
            <a:off x="679715" y="4982517"/>
            <a:ext cx="193653" cy="193653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679715" y="7904329"/>
            <a:ext cx="193653" cy="193653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028700" y="4846291"/>
            <a:ext cx="8367458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Noise-Cancelling Microphone enables clear communication even in noisy traffic environments.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679715" y="6073825"/>
            <a:ext cx="193653" cy="193653"/>
            <a:chOff x="0" y="0"/>
            <a:chExt cx="6350000" cy="63500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028700" y="5980747"/>
            <a:ext cx="8367458" cy="172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Sensors monitor UV exposure and helmet temperature, alerting the worker to take protective measures when necessary.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7775597"/>
            <a:ext cx="8367458" cy="128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Equipped with infrared vision to improve vision to improve visibility in low-light conditions, enhancing safety for night deliveries.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-475670"/>
            <a:ext cx="19659626" cy="10999589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3" id="3"/>
          <p:cNvSpPr/>
          <p:nvPr/>
        </p:nvSpPr>
        <p:spPr>
          <a:xfrm rot="0">
            <a:off x="789046" y="1022706"/>
            <a:ext cx="16955884" cy="2153509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48698" y="287032"/>
            <a:ext cx="11410284" cy="66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  <a:spcBef>
                <a:spcPct val="0"/>
              </a:spcBef>
            </a:pPr>
            <a:r>
              <a:rPr lang="en-US" b="true" sz="5000" i="true" u="sng">
                <a:solidFill>
                  <a:srgbClr val="FFFFFF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Market Needs for Smart Helmets: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6240" y="1147334"/>
            <a:ext cx="17148691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Safety and Security: Enhanced crash detection, improved visibility, Real-time traffic updates.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Convenience and Comfort: Hands-free navigation.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Health and wellness: Biometric Monitoring, Fatigue monitoring.  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Additional features: Integration with other devices, Customizable settings, Water-resistant design.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5400000">
            <a:off x="17604764" y="508305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2" y="0"/>
                </a:lnTo>
                <a:lnTo>
                  <a:pt x="844062" y="211016"/>
                </a:lnTo>
                <a:lnTo>
                  <a:pt x="0" y="211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V="true">
            <a:off x="18012508" y="1194959"/>
            <a:ext cx="0" cy="2075766"/>
          </a:xfrm>
          <a:prstGeom prst="line">
            <a:avLst/>
          </a:prstGeom>
          <a:ln cap="rnd" w="28575">
            <a:solidFill>
              <a:srgbClr val="FFFFFF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48698" y="3519116"/>
            <a:ext cx="11276922" cy="66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  <a:spcBef>
                <a:spcPct val="0"/>
              </a:spcBef>
            </a:pPr>
            <a:r>
              <a:rPr lang="en-US" b="true" sz="5000" i="true" u="sng">
                <a:solidFill>
                  <a:srgbClr val="FFFFFF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Target Users: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2059" y="4379546"/>
            <a:ext cx="17148691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Safety and Security: Enhanced crash detection, improved visibility, Real-time traffic updates.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Convenience and Comfort: Hands-free navigation.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Health and wellness: Biometric Monitoring, Fatigue monitoring.  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Additional features: Integration with other devices, Customizable settings, Water-resistant design. 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789046" y="4427171"/>
            <a:ext cx="16955884" cy="2153509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1" id="11"/>
          <p:cNvSpPr txBox="true"/>
          <p:nvPr/>
        </p:nvSpPr>
        <p:spPr>
          <a:xfrm rot="0">
            <a:off x="596240" y="4699340"/>
            <a:ext cx="17148691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Delivery drivers: E-commerce, food delivery and courier service personnel working on motorcycles and bicycles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Motorcyclists: Commercial and individual riders looking for enhanced road safety and navigation. 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Logistics workers: Drivers involved in last-mile deliveries or long-haul transportation.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2059" y="6923580"/>
            <a:ext cx="11276922" cy="66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  <a:spcBef>
                <a:spcPct val="0"/>
              </a:spcBef>
            </a:pPr>
            <a:r>
              <a:rPr lang="en-US" b="true" sz="5000" i="true" u="sng">
                <a:solidFill>
                  <a:srgbClr val="FFFFFF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Feasibility:</a:t>
            </a:r>
          </a:p>
        </p:txBody>
      </p:sp>
      <p:sp>
        <p:nvSpPr>
          <p:cNvPr name="AutoShape 13" id="13"/>
          <p:cNvSpPr/>
          <p:nvPr/>
        </p:nvSpPr>
        <p:spPr>
          <a:xfrm rot="0">
            <a:off x="789046" y="7660186"/>
            <a:ext cx="16955884" cy="2153509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4" id="14"/>
          <p:cNvSpPr txBox="true"/>
          <p:nvPr/>
        </p:nvSpPr>
        <p:spPr>
          <a:xfrm rot="0">
            <a:off x="596240" y="7784011"/>
            <a:ext cx="17148691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product uses cheap and open source components, which are readily available in the market.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It uses a technology, which can easily be configured. Hence it is proved to be technically feasible.</a:t>
            </a: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Since the model is used, there is no need to use the hand to control the basic mobile functionalities.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2868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17760462" y="31652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501162" y="2534729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18196779" y="1602378"/>
            <a:ext cx="14288" cy="2075717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376337">
            <a:off x="-114691" y="4526630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-76933" y="0"/>
            <a:ext cx="18288000" cy="10287000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Freeform 8" id="8"/>
          <p:cNvSpPr/>
          <p:nvPr/>
        </p:nvSpPr>
        <p:spPr>
          <a:xfrm flipH="false" flipV="false" rot="0">
            <a:off x="11451654" y="1263647"/>
            <a:ext cx="6433100" cy="6433100"/>
          </a:xfrm>
          <a:custGeom>
            <a:avLst/>
            <a:gdLst/>
            <a:ahLst/>
            <a:cxnLst/>
            <a:rect r="r" b="b" t="t" l="l"/>
            <a:pathLst>
              <a:path h="6433100" w="6433100">
                <a:moveTo>
                  <a:pt x="0" y="0"/>
                </a:moveTo>
                <a:lnTo>
                  <a:pt x="6433100" y="0"/>
                </a:lnTo>
                <a:lnTo>
                  <a:pt x="6433100" y="6433100"/>
                </a:lnTo>
                <a:lnTo>
                  <a:pt x="0" y="64331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88485" y="1028700"/>
            <a:ext cx="2214068" cy="2184290"/>
          </a:xfrm>
          <a:custGeom>
            <a:avLst/>
            <a:gdLst/>
            <a:ahLst/>
            <a:cxnLst/>
            <a:rect r="r" b="b" t="t" l="l"/>
            <a:pathLst>
              <a:path h="2184290" w="2214068">
                <a:moveTo>
                  <a:pt x="0" y="0"/>
                </a:moveTo>
                <a:lnTo>
                  <a:pt x="2214068" y="0"/>
                </a:lnTo>
                <a:lnTo>
                  <a:pt x="2214068" y="2184290"/>
                </a:lnTo>
                <a:lnTo>
                  <a:pt x="0" y="21842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136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786235" y="4059697"/>
            <a:ext cx="2197157" cy="2167606"/>
          </a:xfrm>
          <a:custGeom>
            <a:avLst/>
            <a:gdLst/>
            <a:ahLst/>
            <a:cxnLst/>
            <a:rect r="r" b="b" t="t" l="l"/>
            <a:pathLst>
              <a:path h="2167606" w="2197157">
                <a:moveTo>
                  <a:pt x="0" y="0"/>
                </a:moveTo>
                <a:lnTo>
                  <a:pt x="2197157" y="0"/>
                </a:lnTo>
                <a:lnTo>
                  <a:pt x="2197157" y="2167606"/>
                </a:lnTo>
                <a:lnTo>
                  <a:pt x="0" y="21676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136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35555" y="1119627"/>
            <a:ext cx="2197157" cy="2197157"/>
          </a:xfrm>
          <a:custGeom>
            <a:avLst/>
            <a:gdLst/>
            <a:ahLst/>
            <a:cxnLst/>
            <a:rect r="r" b="b" t="t" l="l"/>
            <a:pathLst>
              <a:path h="2197157" w="2197157">
                <a:moveTo>
                  <a:pt x="0" y="0"/>
                </a:moveTo>
                <a:lnTo>
                  <a:pt x="2197158" y="0"/>
                </a:lnTo>
                <a:lnTo>
                  <a:pt x="2197158" y="2197157"/>
                </a:lnTo>
                <a:lnTo>
                  <a:pt x="0" y="21971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660593" y="1102679"/>
            <a:ext cx="2214068" cy="2214068"/>
          </a:xfrm>
          <a:custGeom>
            <a:avLst/>
            <a:gdLst/>
            <a:ahLst/>
            <a:cxnLst/>
            <a:rect r="r" b="b" t="t" l="l"/>
            <a:pathLst>
              <a:path h="2214068" w="2214068">
                <a:moveTo>
                  <a:pt x="0" y="0"/>
                </a:moveTo>
                <a:lnTo>
                  <a:pt x="2214068" y="0"/>
                </a:lnTo>
                <a:lnTo>
                  <a:pt x="2214068" y="2214068"/>
                </a:lnTo>
                <a:lnTo>
                  <a:pt x="0" y="221406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361586" y="4059697"/>
            <a:ext cx="2167349" cy="2167349"/>
          </a:xfrm>
          <a:custGeom>
            <a:avLst/>
            <a:gdLst/>
            <a:ahLst/>
            <a:cxnLst/>
            <a:rect r="r" b="b" t="t" l="l"/>
            <a:pathLst>
              <a:path h="2167349" w="2167349">
                <a:moveTo>
                  <a:pt x="0" y="0"/>
                </a:moveTo>
                <a:lnTo>
                  <a:pt x="2167349" y="0"/>
                </a:lnTo>
                <a:lnTo>
                  <a:pt x="2167349" y="2167349"/>
                </a:lnTo>
                <a:lnTo>
                  <a:pt x="0" y="216734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00502" y="7227171"/>
            <a:ext cx="2214068" cy="2214068"/>
          </a:xfrm>
          <a:custGeom>
            <a:avLst/>
            <a:gdLst/>
            <a:ahLst/>
            <a:cxnLst/>
            <a:rect r="r" b="b" t="t" l="l"/>
            <a:pathLst>
              <a:path h="2214068" w="2214068">
                <a:moveTo>
                  <a:pt x="0" y="0"/>
                </a:moveTo>
                <a:lnTo>
                  <a:pt x="2214068" y="0"/>
                </a:lnTo>
                <a:lnTo>
                  <a:pt x="2214068" y="2214068"/>
                </a:lnTo>
                <a:lnTo>
                  <a:pt x="0" y="221406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036966" y="6969996"/>
            <a:ext cx="2214068" cy="2214068"/>
          </a:xfrm>
          <a:custGeom>
            <a:avLst/>
            <a:gdLst/>
            <a:ahLst/>
            <a:cxnLst/>
            <a:rect r="r" b="b" t="t" l="l"/>
            <a:pathLst>
              <a:path h="2214068" w="2214068">
                <a:moveTo>
                  <a:pt x="0" y="0"/>
                </a:moveTo>
                <a:lnTo>
                  <a:pt x="2214068" y="0"/>
                </a:lnTo>
                <a:lnTo>
                  <a:pt x="2214068" y="2214068"/>
                </a:lnTo>
                <a:lnTo>
                  <a:pt x="0" y="221406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114720" y="7067463"/>
            <a:ext cx="2159253" cy="2190837"/>
          </a:xfrm>
          <a:custGeom>
            <a:avLst/>
            <a:gdLst/>
            <a:ahLst/>
            <a:cxnLst/>
            <a:rect r="r" b="b" t="t" l="l"/>
            <a:pathLst>
              <a:path h="2190837" w="2159253">
                <a:moveTo>
                  <a:pt x="0" y="0"/>
                </a:moveTo>
                <a:lnTo>
                  <a:pt x="2159254" y="0"/>
                </a:lnTo>
                <a:lnTo>
                  <a:pt x="2159254" y="2190837"/>
                </a:lnTo>
                <a:lnTo>
                  <a:pt x="0" y="219083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51254" t="0" r="-50054" b="-32043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907441" y="134052"/>
            <a:ext cx="7500197" cy="671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0"/>
              </a:lnSpc>
              <a:spcBef>
                <a:spcPct val="0"/>
              </a:spcBef>
            </a:pPr>
            <a:r>
              <a:rPr lang="en-US" b="true" sz="5050" i="true" u="sng">
                <a:solidFill>
                  <a:srgbClr val="FFFFF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Project Prototype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0" y="3425985"/>
            <a:ext cx="3099554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TRACKIMO GPS Tracker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642981" y="3416460"/>
            <a:ext cx="2299471" cy="321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3"/>
              </a:lnSpc>
              <a:spcBef>
                <a:spcPct val="0"/>
              </a:spcBef>
            </a:pPr>
            <a:r>
              <a:rPr lang="en-US" sz="244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Accelarometer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137363" y="3459052"/>
            <a:ext cx="3260527" cy="32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Temperature Sensor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44803" y="6436596"/>
            <a:ext cx="1600914" cy="32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Bluetooth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920050" y="6560678"/>
            <a:ext cx="1929527" cy="32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Microphone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35555" y="9688889"/>
            <a:ext cx="2780229" cy="32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Ultrasonic Sensor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087320" y="9679364"/>
            <a:ext cx="2113359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Radar Sensor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114720" y="9688889"/>
            <a:ext cx="2079665" cy="32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Crash Sensor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581217" y="8419930"/>
            <a:ext cx="4173974" cy="531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0"/>
              </a:lnSpc>
              <a:spcBef>
                <a:spcPct val="0"/>
              </a:spcBef>
            </a:pPr>
            <a:r>
              <a:rPr lang="en-US" sz="4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SMART HELMET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2868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17760462" y="31652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501162" y="2534729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18196779" y="1602378"/>
            <a:ext cx="14288" cy="2075717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376337">
            <a:off x="-114691" y="4526630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226573" y="302471"/>
            <a:ext cx="8497683" cy="5913844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8" id="8"/>
          <p:cNvSpPr/>
          <p:nvPr/>
        </p:nvSpPr>
        <p:spPr>
          <a:xfrm rot="0">
            <a:off x="9144000" y="302471"/>
            <a:ext cx="8708250" cy="5913844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9958907" y="1564278"/>
            <a:ext cx="6852475" cy="3887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These smart helmets can provide advanced features including impact detection, real-time monitoring, early warnings that can prevent accidents.</a:t>
            </a:r>
          </a:p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They are equipped with an SOS feature for immediate distress alerts, ensuring rapid response in critical situation.</a:t>
            </a:r>
          </a:p>
          <a:p>
            <a:pPr algn="just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Health metrics monitoring in another pivotal aspect, offering a safeguard against potential health risks.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76412" y="428690"/>
            <a:ext cx="621746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b="true" sz="4500" i="true" u="sng">
                <a:solidFill>
                  <a:srgbClr val="FFFFF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Project value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24962"/>
            <a:ext cx="621746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b="true" sz="4500" i="true" u="sng">
                <a:solidFill>
                  <a:srgbClr val="FFFFF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IMPACTS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641401" y="7782804"/>
            <a:ext cx="6852475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magazine is a periodical publication, which can either be printed or published electronically.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58907" y="6816902"/>
            <a:ext cx="621746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monitor</a:t>
            </a:r>
            <a:r>
              <a:rPr lang="en-US" b="true" sz="4500" u="non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finances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6049" y="1454936"/>
            <a:ext cx="6799557" cy="4277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Smart helmets offer significant benefits to delivery workers, including enhanced safety through real-time monitering and environmental sensors. However, these advantages are tempered by potential drawbacks such as </a:t>
            </a:r>
          </a:p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-&gt; High cost</a:t>
            </a:r>
          </a:p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-&gt;Privacy concerns</a:t>
            </a:r>
          </a:p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-&gt;risk of Technical malfunctions</a:t>
            </a:r>
          </a:p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-&gt;Added weight might reduce comfort </a:t>
            </a:r>
          </a:p>
          <a:p>
            <a:pPr algn="just">
              <a:lnSpc>
                <a:spcPts val="3080"/>
              </a:lnSpc>
              <a:spcBef>
                <a:spcPct val="0"/>
              </a:spcBef>
            </a:pPr>
          </a:p>
        </p:txBody>
      </p:sp>
      <p:sp>
        <p:nvSpPr>
          <p:cNvPr name="AutoShape 15" id="15"/>
          <p:cNvSpPr/>
          <p:nvPr/>
        </p:nvSpPr>
        <p:spPr>
          <a:xfrm rot="0">
            <a:off x="226573" y="6625890"/>
            <a:ext cx="17625677" cy="3638770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TextBox 16" id="16"/>
          <p:cNvSpPr txBox="true"/>
          <p:nvPr/>
        </p:nvSpPr>
        <p:spPr>
          <a:xfrm rot="0">
            <a:off x="5777355" y="6816902"/>
            <a:ext cx="621746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b="true" sz="4500" i="true" u="sng">
                <a:solidFill>
                  <a:srgbClr val="FFFFF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Future potential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7845602"/>
            <a:ext cx="16230600" cy="1887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107" indent="-237053" lvl="1">
              <a:lnSpc>
                <a:spcPts val="3074"/>
              </a:lnSpc>
              <a:buAutoNum type="arabicPeriod" startAt="1"/>
            </a:pPr>
            <a:r>
              <a:rPr lang="en-US" sz="219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Voice Controlled Navigation: Smart helmets could provide vice-controlled navigation, allowing riders to focus on the road.</a:t>
            </a:r>
          </a:p>
          <a:p>
            <a:pPr algn="just" marL="474107" indent="-237053" lvl="1">
              <a:lnSpc>
                <a:spcPts val="3074"/>
              </a:lnSpc>
              <a:buAutoNum type="arabicPeriod" startAt="1"/>
            </a:pPr>
            <a:r>
              <a:rPr lang="en-US" sz="219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Biometric Monitoring: Smart helmets could monitor vital signals such as heart rate and blood pressure, to ensure the rider’s safety and well-being.</a:t>
            </a:r>
          </a:p>
          <a:p>
            <a:pPr algn="just" marL="474107" indent="-237053" lvl="1">
              <a:lnSpc>
                <a:spcPts val="3074"/>
              </a:lnSpc>
              <a:spcBef>
                <a:spcPct val="0"/>
              </a:spcBef>
              <a:buAutoNum type="arabicPeriod" startAt="1"/>
            </a:pPr>
            <a:r>
              <a:rPr lang="en-US" sz="219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Fatigue Detection: Smart helmets could detect signs of fatigue and alert the rider to take a break.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DAGZPuwORd8</dc:identifier>
  <dcterms:modified xsi:type="dcterms:W3CDTF">2011-08-01T06:04:30Z</dcterms:modified>
  <cp:revision>1</cp:revision>
  <dc:title>Presented by: Olivia Wilson</dc:title>
</cp:coreProperties>
</file>