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61"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00FF99"/>
    <a:srgbClr val="30FE00"/>
    <a:srgbClr val="FF6600"/>
    <a:srgbClr val="00FFFF"/>
    <a:srgbClr val="3805F1"/>
    <a:srgbClr val="47094C"/>
    <a:srgbClr val="5D467E"/>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24630256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A73F6-27EC-4696-A5BD-1EFB8A9ED1E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394220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2066831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2444369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334007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2488763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161218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81245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269428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422071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73F6-27EC-4696-A5BD-1EFB8A9ED1E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370400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A73F6-27EC-4696-A5BD-1EFB8A9ED1E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259468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A73F6-27EC-4696-A5BD-1EFB8A9ED1E6}"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132696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A73F6-27EC-4696-A5BD-1EFB8A9ED1E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156375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28A73F6-27EC-4696-A5BD-1EFB8A9ED1E6}"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422777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A73F6-27EC-4696-A5BD-1EFB8A9ED1E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33517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A73F6-27EC-4696-A5BD-1EFB8A9ED1E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0FB95-CCF8-49A1-9786-6C1016836820}" type="slidenum">
              <a:rPr lang="en-IN" smtClean="0"/>
              <a:t>‹#›</a:t>
            </a:fld>
            <a:endParaRPr lang="en-IN"/>
          </a:p>
        </p:txBody>
      </p:sp>
    </p:spTree>
    <p:extLst>
      <p:ext uri="{BB962C8B-B14F-4D97-AF65-F5344CB8AC3E}">
        <p14:creationId xmlns:p14="http://schemas.microsoft.com/office/powerpoint/2010/main" val="3052524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8A73F6-27EC-4696-A5BD-1EFB8A9ED1E6}" type="datetimeFigureOut">
              <a:rPr lang="en-IN" smtClean="0"/>
              <a:t>10-09-2024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0FB95-CCF8-49A1-9786-6C1016836820}" type="slidenum">
              <a:rPr lang="en-IN" smtClean="0"/>
              <a:t>‹#›</a:t>
            </a:fld>
            <a:endParaRPr lang="en-IN"/>
          </a:p>
        </p:txBody>
      </p:sp>
    </p:spTree>
    <p:extLst>
      <p:ext uri="{BB962C8B-B14F-4D97-AF65-F5344CB8AC3E}">
        <p14:creationId xmlns:p14="http://schemas.microsoft.com/office/powerpoint/2010/main" val="2976967913"/>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mployee Data Analysis Icon - Free Download Business Icons | IconScout">
            <a:extLst>
              <a:ext uri="{FF2B5EF4-FFF2-40B4-BE49-F238E27FC236}">
                <a16:creationId xmlns:a16="http://schemas.microsoft.com/office/drawing/2014/main" id="{74930669-8093-0BEA-991C-EAB900FB955E}"/>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987" y="-116840"/>
            <a:ext cx="7091680" cy="7091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7E2BAC-B74A-4B9D-9736-79AF95D33E1E}"/>
              </a:ext>
            </a:extLst>
          </p:cNvPr>
          <p:cNvSpPr txBox="1"/>
          <p:nvPr/>
        </p:nvSpPr>
        <p:spPr>
          <a:xfrm>
            <a:off x="1427559" y="670742"/>
            <a:ext cx="9336882" cy="830997"/>
          </a:xfrm>
          <a:prstGeom prst="rect">
            <a:avLst/>
          </a:prstGeom>
          <a:noFill/>
        </p:spPr>
        <p:txBody>
          <a:bodyPr wrap="square">
            <a:spAutoFit/>
          </a:bodyPr>
          <a:lstStyle/>
          <a:p>
            <a:pPr algn="ctr"/>
            <a:r>
              <a:rPr lang="en-US" sz="4800" dirty="0">
                <a:solidFill>
                  <a:srgbClr val="30FE00"/>
                </a:solidFill>
                <a:effectLst>
                  <a:outerShdw blurRad="38100" dist="38100" dir="2700000" algn="tl">
                    <a:srgbClr val="000000">
                      <a:alpha val="43137"/>
                    </a:srgbClr>
                  </a:outerShdw>
                </a:effectLst>
                <a:latin typeface="Colonna MT" panose="04020805060202030203" pitchFamily="82" charset="0"/>
              </a:rPr>
              <a:t>Employee</a:t>
            </a:r>
            <a:r>
              <a:rPr lang="en-US" sz="4800" dirty="0">
                <a:solidFill>
                  <a:srgbClr val="30FE00"/>
                </a:solidFill>
                <a:latin typeface="Colonna MT" panose="04020805060202030203" pitchFamily="82" charset="0"/>
              </a:rPr>
              <a:t> Data Analysis using Excel</a:t>
            </a:r>
            <a:endParaRPr lang="en-IN" sz="4800" dirty="0">
              <a:solidFill>
                <a:srgbClr val="30FE00"/>
              </a:solidFill>
              <a:latin typeface="Colonna MT" panose="04020805060202030203" pitchFamily="82" charset="0"/>
            </a:endParaRPr>
          </a:p>
        </p:txBody>
      </p:sp>
      <p:sp>
        <p:nvSpPr>
          <p:cNvPr id="7" name="TextBox 6">
            <a:extLst>
              <a:ext uri="{FF2B5EF4-FFF2-40B4-BE49-F238E27FC236}">
                <a16:creationId xmlns:a16="http://schemas.microsoft.com/office/drawing/2014/main" id="{587475DB-25AE-8D8E-3004-3339F4547C8E}"/>
              </a:ext>
            </a:extLst>
          </p:cNvPr>
          <p:cNvSpPr txBox="1"/>
          <p:nvPr/>
        </p:nvSpPr>
        <p:spPr>
          <a:xfrm>
            <a:off x="1100987" y="2333459"/>
            <a:ext cx="10454368" cy="3416320"/>
          </a:xfrm>
          <a:prstGeom prst="rect">
            <a:avLst/>
          </a:prstGeom>
          <a:noFill/>
        </p:spPr>
        <p:txBody>
          <a:bodyPr wrap="square">
            <a:spAutoFit/>
          </a:bodyPr>
          <a:lstStyle/>
          <a:p>
            <a:r>
              <a:rPr lang="en-US" sz="3600" b="1" spc="300" dirty="0">
                <a:latin typeface="Microsoft Himalaya" panose="01010100010101010101" pitchFamily="2" charset="0"/>
                <a:ea typeface="Microsoft Himalaya" panose="01010100010101010101" pitchFamily="2" charset="0"/>
                <a:cs typeface="Microsoft Himalaya" panose="01010100010101010101" pitchFamily="2" charset="0"/>
              </a:rPr>
              <a:t>STUDENT NAME   :  ARTHI M</a:t>
            </a:r>
          </a:p>
          <a:p>
            <a:r>
              <a:rPr lang="en-US" sz="3600" b="1" spc="300" dirty="0">
                <a:latin typeface="Microsoft Himalaya" panose="01010100010101010101" pitchFamily="2" charset="0"/>
                <a:ea typeface="Microsoft Himalaya" panose="01010100010101010101" pitchFamily="2" charset="0"/>
                <a:cs typeface="Microsoft Himalaya" panose="01010100010101010101" pitchFamily="2" charset="0"/>
              </a:rPr>
              <a:t>REGISTER NO       : 312206305 </a:t>
            </a:r>
          </a:p>
          <a:p>
            <a:r>
              <a:rPr lang="en-US" sz="3600" b="1" spc="300" dirty="0">
                <a:latin typeface="Microsoft Himalaya" panose="01010100010101010101" pitchFamily="2" charset="0"/>
                <a:ea typeface="Microsoft Himalaya" panose="01010100010101010101" pitchFamily="2" charset="0"/>
                <a:cs typeface="Microsoft Himalaya" panose="01010100010101010101" pitchFamily="2" charset="0"/>
              </a:rPr>
              <a:t>DEPARTMENT       : B.COM (ACCOUNTING &amp; FINANCE) </a:t>
            </a:r>
          </a:p>
          <a:p>
            <a:r>
              <a:rPr lang="en-US" sz="3600" b="1" spc="300" dirty="0">
                <a:latin typeface="Microsoft Himalaya" panose="01010100010101010101" pitchFamily="2" charset="0"/>
                <a:ea typeface="Microsoft Himalaya" panose="01010100010101010101" pitchFamily="2" charset="0"/>
                <a:cs typeface="Microsoft Himalaya" panose="01010100010101010101" pitchFamily="2" charset="0"/>
              </a:rPr>
              <a:t>COLLEGE             :  S.S.K.V COLLEGE OF ARTS &amp; SCIENCE </a:t>
            </a:r>
          </a:p>
          <a:p>
            <a:r>
              <a:rPr lang="en-US" sz="3600" b="1" spc="300" dirty="0">
                <a:latin typeface="Microsoft Himalaya" panose="01010100010101010101" pitchFamily="2" charset="0"/>
                <a:ea typeface="Microsoft Himalaya" panose="01010100010101010101" pitchFamily="2" charset="0"/>
                <a:cs typeface="Microsoft Himalaya" panose="01010100010101010101" pitchFamily="2" charset="0"/>
              </a:rPr>
              <a:t>                               FOR WOMEN</a:t>
            </a:r>
          </a:p>
          <a:p>
            <a:endParaRPr lang="en-IN" sz="3600" b="1" spc="3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3861683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DDB79-B91C-BFB6-BC3B-0FCA7CAF8B55}"/>
              </a:ext>
            </a:extLst>
          </p:cNvPr>
          <p:cNvSpPr txBox="1"/>
          <p:nvPr/>
        </p:nvSpPr>
        <p:spPr>
          <a:xfrm>
            <a:off x="402826" y="191635"/>
            <a:ext cx="2645174" cy="584775"/>
          </a:xfrm>
          <a:prstGeom prst="rect">
            <a:avLst/>
          </a:prstGeom>
          <a:noFill/>
        </p:spPr>
        <p:txBody>
          <a:bodyPr wrap="square">
            <a:spAutoFit/>
          </a:bodyPr>
          <a:lstStyle/>
          <a:p>
            <a:r>
              <a:rPr lang="en-IN" sz="3200" dirty="0">
                <a:solidFill>
                  <a:schemeClr val="bg1"/>
                </a:solidFill>
                <a:highlight>
                  <a:srgbClr val="00FFFF"/>
                </a:highlight>
                <a:latin typeface="Mongolian Baiti" panose="03000500000000000000" pitchFamily="66" charset="0"/>
                <a:cs typeface="Mongolian Baiti" panose="03000500000000000000" pitchFamily="66" charset="0"/>
              </a:rPr>
              <a:t>MODELLING</a:t>
            </a:r>
          </a:p>
        </p:txBody>
      </p:sp>
      <p:sp>
        <p:nvSpPr>
          <p:cNvPr id="9" name="TextBox 8">
            <a:extLst>
              <a:ext uri="{FF2B5EF4-FFF2-40B4-BE49-F238E27FC236}">
                <a16:creationId xmlns:a16="http://schemas.microsoft.com/office/drawing/2014/main" id="{6C2A862A-C953-6F99-2757-1BE7E758D04C}"/>
              </a:ext>
            </a:extLst>
          </p:cNvPr>
          <p:cNvSpPr txBox="1"/>
          <p:nvPr/>
        </p:nvSpPr>
        <p:spPr>
          <a:xfrm>
            <a:off x="650328" y="1054379"/>
            <a:ext cx="6093372" cy="461665"/>
          </a:xfrm>
          <a:prstGeom prst="rect">
            <a:avLst/>
          </a:prstGeom>
          <a:noFill/>
        </p:spPr>
        <p:txBody>
          <a:bodyPr wrap="square">
            <a:spAutoFit/>
          </a:bodyPr>
          <a:lstStyle/>
          <a:p>
            <a:r>
              <a:rPr lang="en-IN" sz="2400" dirty="0"/>
              <a:t>▪ COLLECTION OF DATA</a:t>
            </a:r>
          </a:p>
        </p:txBody>
      </p:sp>
      <p:sp>
        <p:nvSpPr>
          <p:cNvPr id="11" name="TextBox 10">
            <a:extLst>
              <a:ext uri="{FF2B5EF4-FFF2-40B4-BE49-F238E27FC236}">
                <a16:creationId xmlns:a16="http://schemas.microsoft.com/office/drawing/2014/main" id="{3E4A722C-97D0-C1AD-F59D-4C00CE359176}"/>
              </a:ext>
            </a:extLst>
          </p:cNvPr>
          <p:cNvSpPr txBox="1"/>
          <p:nvPr/>
        </p:nvSpPr>
        <p:spPr>
          <a:xfrm>
            <a:off x="1454368" y="1496428"/>
            <a:ext cx="9613024" cy="707886"/>
          </a:xfrm>
          <a:prstGeom prst="rect">
            <a:avLst/>
          </a:prstGeom>
          <a:noFill/>
        </p:spPr>
        <p:txBody>
          <a:bodyPr wrap="square">
            <a:spAutoFit/>
          </a:bodyPr>
          <a:lstStyle/>
          <a:p>
            <a:r>
              <a:rPr lang="en-US" sz="2000" dirty="0"/>
              <a:t>1. The data is collected from the </a:t>
            </a:r>
            <a:r>
              <a:rPr lang="en-US" sz="2000" dirty="0" err="1"/>
              <a:t>Edunet</a:t>
            </a:r>
            <a:r>
              <a:rPr lang="en-US" sz="2000" dirty="0"/>
              <a:t> dashboard to </a:t>
            </a:r>
            <a:r>
              <a:rPr lang="en-US" sz="2000" dirty="0" err="1"/>
              <a:t>analyse</a:t>
            </a:r>
            <a:r>
              <a:rPr lang="en-US" sz="2000" dirty="0"/>
              <a:t> the performance of the employees in the organization.</a:t>
            </a:r>
            <a:endParaRPr lang="en-IN" sz="2000" dirty="0"/>
          </a:p>
        </p:txBody>
      </p:sp>
      <p:sp>
        <p:nvSpPr>
          <p:cNvPr id="13" name="TextBox 12">
            <a:extLst>
              <a:ext uri="{FF2B5EF4-FFF2-40B4-BE49-F238E27FC236}">
                <a16:creationId xmlns:a16="http://schemas.microsoft.com/office/drawing/2014/main" id="{AF66684F-BD7A-AB9A-B049-D3F751927301}"/>
              </a:ext>
            </a:extLst>
          </p:cNvPr>
          <p:cNvSpPr txBox="1"/>
          <p:nvPr/>
        </p:nvSpPr>
        <p:spPr>
          <a:xfrm>
            <a:off x="650328" y="2378788"/>
            <a:ext cx="6093372" cy="461665"/>
          </a:xfrm>
          <a:prstGeom prst="rect">
            <a:avLst/>
          </a:prstGeom>
          <a:noFill/>
        </p:spPr>
        <p:txBody>
          <a:bodyPr wrap="square">
            <a:spAutoFit/>
          </a:bodyPr>
          <a:lstStyle/>
          <a:p>
            <a:r>
              <a:rPr lang="en-IN" sz="2400" dirty="0"/>
              <a:t>▪ CONDITIONAL FORMATTING</a:t>
            </a:r>
          </a:p>
        </p:txBody>
      </p:sp>
      <p:sp>
        <p:nvSpPr>
          <p:cNvPr id="17" name="TextBox 16">
            <a:extLst>
              <a:ext uri="{FF2B5EF4-FFF2-40B4-BE49-F238E27FC236}">
                <a16:creationId xmlns:a16="http://schemas.microsoft.com/office/drawing/2014/main" id="{660DFA02-0780-9AC0-BCB7-B17578726295}"/>
              </a:ext>
            </a:extLst>
          </p:cNvPr>
          <p:cNvSpPr txBox="1"/>
          <p:nvPr/>
        </p:nvSpPr>
        <p:spPr>
          <a:xfrm>
            <a:off x="1454368" y="2819784"/>
            <a:ext cx="8556735" cy="707886"/>
          </a:xfrm>
          <a:prstGeom prst="rect">
            <a:avLst/>
          </a:prstGeom>
          <a:noFill/>
        </p:spPr>
        <p:txBody>
          <a:bodyPr wrap="square">
            <a:spAutoFit/>
          </a:bodyPr>
          <a:lstStyle/>
          <a:p>
            <a:r>
              <a:rPr lang="en-US" sz="2000" dirty="0"/>
              <a:t>1. Conditional formatting is used to identify how much null values or empty values </a:t>
            </a:r>
            <a:r>
              <a:rPr lang="en-US" dirty="0"/>
              <a:t>in</a:t>
            </a:r>
            <a:r>
              <a:rPr lang="en-US" sz="2000" dirty="0"/>
              <a:t> the data set. </a:t>
            </a:r>
            <a:endParaRPr lang="en-IN" sz="2000" dirty="0"/>
          </a:p>
        </p:txBody>
      </p:sp>
      <p:sp>
        <p:nvSpPr>
          <p:cNvPr id="21" name="TextBox 20">
            <a:extLst>
              <a:ext uri="{FF2B5EF4-FFF2-40B4-BE49-F238E27FC236}">
                <a16:creationId xmlns:a16="http://schemas.microsoft.com/office/drawing/2014/main" id="{58309692-5C65-5236-B4DC-8768BBA878BB}"/>
              </a:ext>
            </a:extLst>
          </p:cNvPr>
          <p:cNvSpPr txBox="1"/>
          <p:nvPr/>
        </p:nvSpPr>
        <p:spPr>
          <a:xfrm>
            <a:off x="1454368" y="3455923"/>
            <a:ext cx="11725604" cy="3231654"/>
          </a:xfrm>
          <a:prstGeom prst="rect">
            <a:avLst/>
          </a:prstGeom>
          <a:noFill/>
        </p:spPr>
        <p:txBody>
          <a:bodyPr wrap="square">
            <a:spAutoFit/>
          </a:bodyPr>
          <a:lstStyle/>
          <a:p>
            <a:r>
              <a:rPr lang="en-US" sz="2000" dirty="0"/>
              <a:t>2</a:t>
            </a:r>
            <a:r>
              <a:rPr lang="en-US" sz="2400" dirty="0"/>
              <a:t>. </a:t>
            </a:r>
            <a:r>
              <a:rPr lang="en-US" sz="2000" dirty="0"/>
              <a:t>Here are some steps for using conditional formatting in Excel </a:t>
            </a:r>
          </a:p>
          <a:p>
            <a:endParaRPr lang="en-US" sz="2000" dirty="0"/>
          </a:p>
          <a:p>
            <a:r>
              <a:rPr lang="en-US" sz="2000" dirty="0"/>
              <a:t>          ❖ Select the random of cells, table, or sheets you want to format  </a:t>
            </a:r>
          </a:p>
          <a:p>
            <a:r>
              <a:rPr lang="en-US" sz="2000" dirty="0"/>
              <a:t>          ❖ click the home tab  </a:t>
            </a:r>
          </a:p>
          <a:p>
            <a:r>
              <a:rPr lang="en-US" sz="2000" dirty="0"/>
              <a:t>          ❖ click conditional formatting </a:t>
            </a:r>
          </a:p>
          <a:p>
            <a:r>
              <a:rPr lang="en-US" sz="2000" dirty="0"/>
              <a:t>          ❖ select manage rules </a:t>
            </a:r>
          </a:p>
          <a:p>
            <a:r>
              <a:rPr lang="en-US" sz="2000" dirty="0"/>
              <a:t>          ❖ click the new rule icon, which looks like a plus sign (+) </a:t>
            </a:r>
          </a:p>
          <a:p>
            <a:r>
              <a:rPr lang="en-US" sz="2000" dirty="0"/>
              <a:t>          ❖ select the rule type and customize the condition if needed </a:t>
            </a:r>
          </a:p>
          <a:p>
            <a:r>
              <a:rPr lang="en-US" sz="2000" dirty="0"/>
              <a:t>          ❖ select the formatting style </a:t>
            </a:r>
          </a:p>
          <a:p>
            <a:r>
              <a:rPr lang="en-US" sz="2000" dirty="0"/>
              <a:t>          ❖ click done</a:t>
            </a:r>
            <a:endParaRPr lang="en-IN" sz="2000" dirty="0"/>
          </a:p>
        </p:txBody>
      </p:sp>
    </p:spTree>
    <p:extLst>
      <p:ext uri="{BB962C8B-B14F-4D97-AF65-F5344CB8AC3E}">
        <p14:creationId xmlns:p14="http://schemas.microsoft.com/office/powerpoint/2010/main" val="7309227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ACE49-A39D-BBDF-F6BA-3BC2BF19A6E1}"/>
              </a:ext>
            </a:extLst>
          </p:cNvPr>
          <p:cNvSpPr txBox="1"/>
          <p:nvPr/>
        </p:nvSpPr>
        <p:spPr>
          <a:xfrm>
            <a:off x="419099" y="305068"/>
            <a:ext cx="11772901" cy="6247864"/>
          </a:xfrm>
          <a:prstGeom prst="rect">
            <a:avLst/>
          </a:prstGeom>
          <a:noFill/>
        </p:spPr>
        <p:txBody>
          <a:bodyPr wrap="square">
            <a:spAutoFit/>
          </a:bodyPr>
          <a:lstStyle/>
          <a:p>
            <a:r>
              <a:rPr lang="en-US" sz="2000" dirty="0">
                <a:solidFill>
                  <a:schemeClr val="accent6">
                    <a:lumMod val="75000"/>
                  </a:schemeClr>
                </a:solidFill>
              </a:rPr>
              <a:t>➢</a:t>
            </a:r>
            <a:r>
              <a:rPr lang="en-US" sz="2000" dirty="0"/>
              <a:t> </a:t>
            </a:r>
            <a:r>
              <a:rPr lang="en-US" sz="2000" dirty="0">
                <a:highlight>
                  <a:srgbClr val="000000"/>
                </a:highlight>
              </a:rPr>
              <a:t>FILTER</a:t>
            </a:r>
            <a:r>
              <a:rPr lang="en-US" sz="2000" dirty="0"/>
              <a:t> </a:t>
            </a:r>
          </a:p>
          <a:p>
            <a:endParaRPr lang="en-US" sz="2000" dirty="0"/>
          </a:p>
          <a:p>
            <a:r>
              <a:rPr lang="en-US" sz="2000" dirty="0">
                <a:solidFill>
                  <a:schemeClr val="accent6">
                    <a:lumMod val="75000"/>
                  </a:schemeClr>
                </a:solidFill>
              </a:rPr>
              <a:t>1. </a:t>
            </a:r>
            <a:r>
              <a:rPr lang="en-US" sz="2000" dirty="0"/>
              <a:t>Filtering option in excel used to remove the missing values in the data set to </a:t>
            </a:r>
            <a:r>
              <a:rPr lang="en-US" sz="2000" dirty="0" err="1"/>
              <a:t>analyse</a:t>
            </a:r>
            <a:r>
              <a:rPr lang="en-US" sz="2000" dirty="0"/>
              <a:t> the performance level of employees better.</a:t>
            </a:r>
          </a:p>
          <a:p>
            <a:pPr marL="457200" indent="-457200">
              <a:buAutoNum type="arabicPeriod"/>
            </a:pPr>
            <a:endParaRPr lang="en-US" sz="2000" dirty="0"/>
          </a:p>
          <a:p>
            <a:r>
              <a:rPr lang="en-US" sz="2000" dirty="0">
                <a:solidFill>
                  <a:schemeClr val="accent6">
                    <a:lumMod val="75000"/>
                  </a:schemeClr>
                </a:solidFill>
              </a:rPr>
              <a:t>2. </a:t>
            </a:r>
            <a:r>
              <a:rPr lang="en-US" sz="2000" dirty="0"/>
              <a:t>Here are some steps for using filter option in excel </a:t>
            </a:r>
          </a:p>
          <a:p>
            <a:r>
              <a:rPr lang="en-US" sz="2000" dirty="0"/>
              <a:t>       • select the cells that you want to remove the missing values </a:t>
            </a:r>
          </a:p>
          <a:p>
            <a:r>
              <a:rPr lang="en-US" sz="2000" dirty="0"/>
              <a:t>       • on the home tab, select the sort and filter option on the right corner </a:t>
            </a:r>
          </a:p>
          <a:p>
            <a:r>
              <a:rPr lang="en-US" sz="2000" dirty="0"/>
              <a:t>       • Then select the option filter by </a:t>
            </a:r>
            <a:r>
              <a:rPr lang="en-US" sz="2000" dirty="0" err="1"/>
              <a:t>colour</a:t>
            </a:r>
            <a:r>
              <a:rPr lang="en-US" sz="2000" dirty="0"/>
              <a:t> and then click on no fill option in the selected cell to filter out the                  missing values in the data set. </a:t>
            </a:r>
          </a:p>
          <a:p>
            <a:endParaRPr lang="en-US" sz="2000" dirty="0"/>
          </a:p>
          <a:p>
            <a:r>
              <a:rPr lang="en-US" sz="2000" dirty="0">
                <a:solidFill>
                  <a:schemeClr val="accent6">
                    <a:lumMod val="75000"/>
                  </a:schemeClr>
                </a:solidFill>
              </a:rPr>
              <a:t>➢</a:t>
            </a:r>
            <a:r>
              <a:rPr lang="en-US" sz="2000" dirty="0"/>
              <a:t> PIVOT TABLE </a:t>
            </a:r>
          </a:p>
          <a:p>
            <a:r>
              <a:rPr lang="en-US" sz="2000" dirty="0">
                <a:solidFill>
                  <a:schemeClr val="accent6">
                    <a:lumMod val="75000"/>
                  </a:schemeClr>
                </a:solidFill>
              </a:rPr>
              <a:t>1. </a:t>
            </a:r>
            <a:r>
              <a:rPr lang="en-US" sz="2000" dirty="0"/>
              <a:t>Pivot table are useful tool for </a:t>
            </a:r>
            <a:r>
              <a:rPr lang="en-US" sz="2000" dirty="0" err="1"/>
              <a:t>analysing</a:t>
            </a:r>
            <a:r>
              <a:rPr lang="en-US" sz="2000" dirty="0"/>
              <a:t> employee performance data because they can help with summarizing large data set and managing employee data. </a:t>
            </a:r>
          </a:p>
          <a:p>
            <a:pPr marL="457200" indent="-457200">
              <a:buAutoNum type="arabicPeriod"/>
            </a:pPr>
            <a:endParaRPr lang="en-US" sz="2000" dirty="0"/>
          </a:p>
          <a:p>
            <a:r>
              <a:rPr lang="en-US" sz="2000" dirty="0">
                <a:solidFill>
                  <a:srgbClr val="C00000"/>
                </a:solidFill>
              </a:rPr>
              <a:t>2. </a:t>
            </a:r>
            <a:r>
              <a:rPr lang="en-US" sz="2000" dirty="0"/>
              <a:t>Here are some steps for using pivot table in excel </a:t>
            </a:r>
          </a:p>
          <a:p>
            <a:r>
              <a:rPr lang="en-US" sz="2000" dirty="0"/>
              <a:t>       o Select a table or range of data in the sheet  </a:t>
            </a:r>
          </a:p>
          <a:p>
            <a:r>
              <a:rPr lang="en-US" sz="2000" dirty="0"/>
              <a:t>       o Select Insert &gt; Pivot table </a:t>
            </a:r>
          </a:p>
          <a:p>
            <a:r>
              <a:rPr lang="en-US" sz="2000" dirty="0"/>
              <a:t>       o Drag the item into the values section twice </a:t>
            </a:r>
          </a:p>
          <a:p>
            <a:r>
              <a:rPr lang="en-US" sz="2000" dirty="0"/>
              <a:t>       o Set the summarize values by and show values as options for each one.</a:t>
            </a:r>
            <a:endParaRPr lang="en-IN" sz="2000" dirty="0"/>
          </a:p>
        </p:txBody>
      </p:sp>
    </p:spTree>
    <p:extLst>
      <p:ext uri="{BB962C8B-B14F-4D97-AF65-F5344CB8AC3E}">
        <p14:creationId xmlns:p14="http://schemas.microsoft.com/office/powerpoint/2010/main" val="2770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7998E-FE0F-0A7B-0B7E-A166635D2EC0}"/>
              </a:ext>
            </a:extLst>
          </p:cNvPr>
          <p:cNvSpPr txBox="1"/>
          <p:nvPr/>
        </p:nvSpPr>
        <p:spPr>
          <a:xfrm>
            <a:off x="633249" y="1012954"/>
            <a:ext cx="11776840" cy="4832092"/>
          </a:xfrm>
          <a:prstGeom prst="rect">
            <a:avLst/>
          </a:prstGeom>
          <a:noFill/>
        </p:spPr>
        <p:txBody>
          <a:bodyPr wrap="square">
            <a:spAutoFit/>
          </a:bodyPr>
          <a:lstStyle/>
          <a:p>
            <a:r>
              <a:rPr lang="en-US" sz="2800" dirty="0">
                <a:highlight>
                  <a:srgbClr val="000000"/>
                </a:highlight>
                <a:latin typeface="Book Antiqua" panose="02040602050305030304" pitchFamily="18" charset="0"/>
              </a:rPr>
              <a:t>GRAPH</a:t>
            </a:r>
            <a:r>
              <a:rPr lang="en-US" sz="2800" dirty="0">
                <a:latin typeface="Book Antiqua" panose="02040602050305030304" pitchFamily="18" charset="0"/>
              </a:rPr>
              <a:t> </a:t>
            </a:r>
          </a:p>
          <a:p>
            <a:r>
              <a:rPr lang="en-US" sz="2800" dirty="0"/>
              <a:t>            </a:t>
            </a:r>
            <a:r>
              <a:rPr lang="en-US" sz="2800" dirty="0">
                <a:solidFill>
                  <a:schemeClr val="accent6">
                    <a:lumMod val="75000"/>
                  </a:schemeClr>
                </a:solidFill>
              </a:rPr>
              <a:t>1.</a:t>
            </a:r>
            <a:r>
              <a:rPr lang="en-US" sz="2800" dirty="0"/>
              <a:t> Using graph in excel makes the data more presentable and easy to understand. By looking at the chart itself one can draw certain inferences or analysis.</a:t>
            </a:r>
          </a:p>
          <a:p>
            <a:r>
              <a:rPr lang="en-US" sz="2800" dirty="0"/>
              <a:t>            </a:t>
            </a:r>
            <a:r>
              <a:rPr lang="en-US" sz="2800" dirty="0">
                <a:solidFill>
                  <a:schemeClr val="accent6">
                    <a:lumMod val="75000"/>
                  </a:schemeClr>
                </a:solidFill>
              </a:rPr>
              <a:t>2. </a:t>
            </a:r>
            <a:r>
              <a:rPr lang="en-US" sz="2800" dirty="0"/>
              <a:t>It helps in summarizing a very large data in a very crisp and easy manner. </a:t>
            </a:r>
          </a:p>
          <a:p>
            <a:r>
              <a:rPr lang="en-US" sz="2800" dirty="0"/>
              <a:t>            3. Here are some steps for using graph in excel </a:t>
            </a:r>
          </a:p>
          <a:p>
            <a:r>
              <a:rPr lang="en-US" sz="2800" dirty="0"/>
              <a:t>       </a:t>
            </a:r>
            <a:r>
              <a:rPr lang="en-US" sz="2800" dirty="0">
                <a:solidFill>
                  <a:schemeClr val="accent6">
                    <a:lumMod val="75000"/>
                  </a:schemeClr>
                </a:solidFill>
              </a:rPr>
              <a:t>❑</a:t>
            </a:r>
            <a:r>
              <a:rPr lang="en-US" sz="2800" dirty="0"/>
              <a:t> Select the pivot table that you want to insert graph</a:t>
            </a:r>
          </a:p>
          <a:p>
            <a:r>
              <a:rPr lang="en-US" sz="2800" dirty="0"/>
              <a:t>       </a:t>
            </a:r>
            <a:r>
              <a:rPr lang="en-US" sz="2800" dirty="0">
                <a:solidFill>
                  <a:schemeClr val="accent6">
                    <a:lumMod val="75000"/>
                  </a:schemeClr>
                </a:solidFill>
              </a:rPr>
              <a:t>❑</a:t>
            </a:r>
            <a:r>
              <a:rPr lang="en-US" sz="2800" dirty="0"/>
              <a:t>Then click on insert tab and choose a graph type that you want to insert</a:t>
            </a:r>
          </a:p>
          <a:p>
            <a:r>
              <a:rPr lang="en-US" sz="2800" dirty="0"/>
              <a:t>       </a:t>
            </a:r>
            <a:r>
              <a:rPr lang="en-US" sz="2800" dirty="0">
                <a:solidFill>
                  <a:schemeClr val="accent6">
                    <a:lumMod val="75000"/>
                  </a:schemeClr>
                </a:solidFill>
              </a:rPr>
              <a:t>❑</a:t>
            </a:r>
            <a:r>
              <a:rPr lang="en-US" sz="2800" dirty="0"/>
              <a:t>The graph will arrive on the desired excel sheet to </a:t>
            </a:r>
            <a:r>
              <a:rPr lang="en-US" sz="2800" dirty="0" err="1"/>
              <a:t>analyse</a:t>
            </a:r>
            <a:r>
              <a:rPr lang="en-US" sz="2800" dirty="0"/>
              <a:t> the performance of the employees in the organization.</a:t>
            </a:r>
            <a:endParaRPr lang="en-IN" sz="2800" dirty="0"/>
          </a:p>
        </p:txBody>
      </p:sp>
    </p:spTree>
    <p:extLst>
      <p:ext uri="{BB962C8B-B14F-4D97-AF65-F5344CB8AC3E}">
        <p14:creationId xmlns:p14="http://schemas.microsoft.com/office/powerpoint/2010/main" val="6042017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D8B19D6-3ECC-EF28-DAC2-DC76F052BAE8}"/>
              </a:ext>
            </a:extLst>
          </p:cNvPr>
          <p:cNvGrpSpPr/>
          <p:nvPr/>
        </p:nvGrpSpPr>
        <p:grpSpPr>
          <a:xfrm>
            <a:off x="1543663" y="2249636"/>
            <a:ext cx="11106202" cy="3679216"/>
            <a:chOff x="2133599" y="2249636"/>
            <a:chExt cx="11106202" cy="3679216"/>
          </a:xfrm>
        </p:grpSpPr>
        <p:pic>
          <p:nvPicPr>
            <p:cNvPr id="3" name="Picture 2">
              <a:extLst>
                <a:ext uri="{FF2B5EF4-FFF2-40B4-BE49-F238E27FC236}">
                  <a16:creationId xmlns:a16="http://schemas.microsoft.com/office/drawing/2014/main" id="{0DA34610-ED48-3B89-F297-2D53743F212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46" b="89846" l="9873" r="95064">
                          <a14:foregroundMark x1="11624" y1="58462" x2="11624" y2="58462"/>
                          <a14:foregroundMark x1="22771" y1="62462" x2="22771" y2="62462"/>
                          <a14:foregroundMark x1="23726" y1="57231" x2="23248" y2="56308"/>
                          <a14:foregroundMark x1="23248" y1="56308" x2="25159" y2="13231"/>
                          <a14:foregroundMark x1="26274" y1="23692" x2="26433" y2="43385"/>
                          <a14:foregroundMark x1="26433" y1="43385" x2="26592" y2="63385"/>
                          <a14:foregroundMark x1="26592" y1="63385" x2="26274" y2="86769"/>
                          <a14:foregroundMark x1="75000" y1="72308" x2="75000" y2="72308"/>
                          <a14:foregroundMark x1="84554" y1="73846" x2="84554" y2="73846"/>
                          <a14:foregroundMark x1="95064" y1="80923" x2="95064" y2="80923"/>
                          <a14:foregroundMark x1="26274" y1="44923" x2="26274" y2="44923"/>
                          <a14:foregroundMark x1="59554" y1="66462" x2="59554" y2="66462"/>
                          <a14:foregroundMark x1="61146" y1="74462" x2="61146" y2="74462"/>
                          <a14:foregroundMark x1="61146" y1="74462" x2="59873" y2="52923"/>
                          <a14:foregroundMark x1="59873" y1="52923" x2="62580" y2="21846"/>
                          <a14:foregroundMark x1="52707" y1="21846" x2="56051" y2="63077"/>
                          <a14:foregroundMark x1="45701" y1="29231" x2="43312" y2="47692"/>
                        </a14:backgroundRemoval>
                      </a14:imgEffect>
                    </a14:imgLayer>
                  </a14:imgProps>
                </a:ext>
              </a:extLst>
            </a:blip>
            <a:srcRect l="69500" t="3474" r="-67767" b="-3474"/>
            <a:stretch/>
          </p:blipFill>
          <p:spPr>
            <a:xfrm>
              <a:off x="2133599" y="2249636"/>
              <a:ext cx="6986146" cy="3679216"/>
            </a:xfrm>
            <a:prstGeom prst="rect">
              <a:avLst/>
            </a:prstGeom>
          </p:spPr>
        </p:pic>
        <p:pic>
          <p:nvPicPr>
            <p:cNvPr id="4" name="Picture 3">
              <a:extLst>
                <a:ext uri="{FF2B5EF4-FFF2-40B4-BE49-F238E27FC236}">
                  <a16:creationId xmlns:a16="http://schemas.microsoft.com/office/drawing/2014/main" id="{27D5FB1C-5263-EBE1-51DF-067F0B8FF6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46" b="89846" l="9873" r="95064">
                          <a14:foregroundMark x1="11624" y1="58462" x2="11624" y2="58462"/>
                          <a14:foregroundMark x1="22771" y1="62462" x2="22771" y2="62462"/>
                          <a14:foregroundMark x1="23726" y1="57231" x2="23248" y2="56308"/>
                          <a14:foregroundMark x1="23248" y1="56308" x2="25159" y2="13231"/>
                          <a14:foregroundMark x1="26274" y1="23692" x2="26433" y2="43385"/>
                          <a14:foregroundMark x1="26433" y1="43385" x2="26592" y2="63385"/>
                          <a14:foregroundMark x1="26592" y1="63385" x2="26274" y2="86769"/>
                          <a14:foregroundMark x1="75000" y1="72308" x2="75000" y2="72308"/>
                          <a14:foregroundMark x1="84554" y1="73846" x2="84554" y2="73846"/>
                          <a14:foregroundMark x1="95064" y1="80923" x2="95064" y2="80923"/>
                          <a14:foregroundMark x1="26274" y1="44923" x2="26274" y2="44923"/>
                          <a14:foregroundMark x1="59554" y1="66462" x2="59554" y2="66462"/>
                          <a14:foregroundMark x1="61146" y1="74462" x2="61146" y2="74462"/>
                          <a14:foregroundMark x1="61146" y1="74462" x2="59873" y2="52923"/>
                          <a14:foregroundMark x1="59873" y1="52923" x2="62580" y2="21846"/>
                          <a14:foregroundMark x1="52707" y1="21846" x2="56051" y2="63077"/>
                          <a14:foregroundMark x1="45701" y1="29231" x2="43312" y2="47692"/>
                        </a14:backgroundRemoval>
                      </a14:imgEffect>
                    </a14:imgLayer>
                  </a14:imgProps>
                </a:ext>
              </a:extLst>
            </a:blip>
            <a:srcRect l="69500" t="3474" r="-67767" b="-3474"/>
            <a:stretch/>
          </p:blipFill>
          <p:spPr>
            <a:xfrm>
              <a:off x="4193627" y="2249636"/>
              <a:ext cx="6986146" cy="3679216"/>
            </a:xfrm>
            <a:prstGeom prst="rect">
              <a:avLst/>
            </a:prstGeom>
          </p:spPr>
        </p:pic>
        <p:pic>
          <p:nvPicPr>
            <p:cNvPr id="5" name="Picture 4">
              <a:extLst>
                <a:ext uri="{FF2B5EF4-FFF2-40B4-BE49-F238E27FC236}">
                  <a16:creationId xmlns:a16="http://schemas.microsoft.com/office/drawing/2014/main" id="{6F77C998-7C25-5E63-10D8-B856A05E43F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46" b="89846" l="9873" r="95064">
                          <a14:foregroundMark x1="11624" y1="58462" x2="11624" y2="58462"/>
                          <a14:foregroundMark x1="22771" y1="62462" x2="22771" y2="62462"/>
                          <a14:foregroundMark x1="23726" y1="57231" x2="23248" y2="56308"/>
                          <a14:foregroundMark x1="23248" y1="56308" x2="25159" y2="13231"/>
                          <a14:foregroundMark x1="26274" y1="23692" x2="26433" y2="43385"/>
                          <a14:foregroundMark x1="26433" y1="43385" x2="26592" y2="63385"/>
                          <a14:foregroundMark x1="26592" y1="63385" x2="26274" y2="86769"/>
                          <a14:foregroundMark x1="75000" y1="72308" x2="75000" y2="72308"/>
                          <a14:foregroundMark x1="84554" y1="73846" x2="84554" y2="73846"/>
                          <a14:foregroundMark x1="95064" y1="80923" x2="95064" y2="80923"/>
                          <a14:foregroundMark x1="26274" y1="44923" x2="26274" y2="44923"/>
                          <a14:foregroundMark x1="59554" y1="66462" x2="59554" y2="66462"/>
                          <a14:foregroundMark x1="61146" y1="74462" x2="61146" y2="74462"/>
                          <a14:foregroundMark x1="61146" y1="74462" x2="59873" y2="52923"/>
                          <a14:foregroundMark x1="59873" y1="52923" x2="62580" y2="21846"/>
                          <a14:foregroundMark x1="52707" y1="21846" x2="56051" y2="63077"/>
                          <a14:foregroundMark x1="45701" y1="29231" x2="43312" y2="47692"/>
                        </a14:backgroundRemoval>
                      </a14:imgEffect>
                    </a14:imgLayer>
                  </a14:imgProps>
                </a:ext>
              </a:extLst>
            </a:blip>
            <a:srcRect l="69500" t="3474" r="-67767" b="-3474"/>
            <a:stretch/>
          </p:blipFill>
          <p:spPr>
            <a:xfrm>
              <a:off x="6253655" y="2249636"/>
              <a:ext cx="6986146" cy="3679216"/>
            </a:xfrm>
            <a:prstGeom prst="rect">
              <a:avLst/>
            </a:prstGeom>
          </p:spPr>
        </p:pic>
      </p:grpSp>
      <p:pic>
        <p:nvPicPr>
          <p:cNvPr id="6" name="Picture 5">
            <a:extLst>
              <a:ext uri="{FF2B5EF4-FFF2-40B4-BE49-F238E27FC236}">
                <a16:creationId xmlns:a16="http://schemas.microsoft.com/office/drawing/2014/main" id="{08F6DCC5-E3C7-FC2D-AEB7-97CE091D21D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46" b="89846" l="9873" r="95064">
                        <a14:foregroundMark x1="11624" y1="58462" x2="11624" y2="58462"/>
                        <a14:foregroundMark x1="22771" y1="62462" x2="22771" y2="62462"/>
                        <a14:foregroundMark x1="23726" y1="57231" x2="23248" y2="56308"/>
                        <a14:foregroundMark x1="23248" y1="56308" x2="25159" y2="13231"/>
                        <a14:foregroundMark x1="26274" y1="23692" x2="26433" y2="43385"/>
                        <a14:foregroundMark x1="26433" y1="43385" x2="26592" y2="63385"/>
                        <a14:foregroundMark x1="26592" y1="63385" x2="26274" y2="86769"/>
                        <a14:foregroundMark x1="75000" y1="72308" x2="75000" y2="72308"/>
                        <a14:foregroundMark x1="84554" y1="73846" x2="84554" y2="73846"/>
                        <a14:foregroundMark x1="95064" y1="80923" x2="95064" y2="80923"/>
                        <a14:foregroundMark x1="26274" y1="44923" x2="26274" y2="44923"/>
                        <a14:foregroundMark x1="59554" y1="66462" x2="59554" y2="66462"/>
                        <a14:foregroundMark x1="61146" y1="74462" x2="61146" y2="74462"/>
                        <a14:foregroundMark x1="61146" y1="74462" x2="59873" y2="52923"/>
                        <a14:foregroundMark x1="59873" y1="52923" x2="62580" y2="21846"/>
                        <a14:foregroundMark x1="52707" y1="21846" x2="56051" y2="63077"/>
                        <a14:foregroundMark x1="45701" y1="29231" x2="43312" y2="47692"/>
                      </a14:backgroundRemoval>
                    </a14:imgEffect>
                  </a14:imgLayer>
                </a14:imgProps>
              </a:ext>
            </a:extLst>
          </a:blip>
          <a:srcRect l="69500" t="3474" r="-67767" b="-3474"/>
          <a:stretch/>
        </p:blipFill>
        <p:spPr>
          <a:xfrm>
            <a:off x="7723747" y="2249636"/>
            <a:ext cx="6986146" cy="3679216"/>
          </a:xfrm>
          <a:prstGeom prst="rect">
            <a:avLst/>
          </a:prstGeom>
        </p:spPr>
      </p:pic>
      <p:sp>
        <p:nvSpPr>
          <p:cNvPr id="16" name="TextBox 15">
            <a:extLst>
              <a:ext uri="{FF2B5EF4-FFF2-40B4-BE49-F238E27FC236}">
                <a16:creationId xmlns:a16="http://schemas.microsoft.com/office/drawing/2014/main" id="{6C2B0489-003B-386B-AF4D-EA6992D6A27E}"/>
              </a:ext>
            </a:extLst>
          </p:cNvPr>
          <p:cNvSpPr txBox="1"/>
          <p:nvPr/>
        </p:nvSpPr>
        <p:spPr>
          <a:xfrm>
            <a:off x="967262" y="2403781"/>
            <a:ext cx="784334" cy="369332"/>
          </a:xfrm>
          <a:prstGeom prst="rect">
            <a:avLst/>
          </a:prstGeom>
          <a:noFill/>
        </p:spPr>
        <p:txBody>
          <a:bodyPr wrap="square">
            <a:spAutoFit/>
          </a:bodyPr>
          <a:lstStyle/>
          <a:p>
            <a:r>
              <a:rPr lang="en-IN" dirty="0"/>
              <a:t>90</a:t>
            </a:r>
          </a:p>
        </p:txBody>
      </p:sp>
      <p:sp>
        <p:nvSpPr>
          <p:cNvPr id="20" name="TextBox 19">
            <a:extLst>
              <a:ext uri="{FF2B5EF4-FFF2-40B4-BE49-F238E27FC236}">
                <a16:creationId xmlns:a16="http://schemas.microsoft.com/office/drawing/2014/main" id="{991B4125-58EB-B518-5472-F6283A75CCAA}"/>
              </a:ext>
            </a:extLst>
          </p:cNvPr>
          <p:cNvSpPr txBox="1"/>
          <p:nvPr/>
        </p:nvSpPr>
        <p:spPr>
          <a:xfrm>
            <a:off x="955413" y="2927257"/>
            <a:ext cx="784334" cy="369332"/>
          </a:xfrm>
          <a:prstGeom prst="rect">
            <a:avLst/>
          </a:prstGeom>
          <a:noFill/>
        </p:spPr>
        <p:txBody>
          <a:bodyPr wrap="square">
            <a:spAutoFit/>
          </a:bodyPr>
          <a:lstStyle/>
          <a:p>
            <a:r>
              <a:rPr lang="en-IN" dirty="0"/>
              <a:t>80</a:t>
            </a:r>
          </a:p>
        </p:txBody>
      </p:sp>
      <p:sp>
        <p:nvSpPr>
          <p:cNvPr id="21" name="TextBox 20">
            <a:extLst>
              <a:ext uri="{FF2B5EF4-FFF2-40B4-BE49-F238E27FC236}">
                <a16:creationId xmlns:a16="http://schemas.microsoft.com/office/drawing/2014/main" id="{A894A213-04A3-ABB2-8F0F-44BFB67D1A35}"/>
              </a:ext>
            </a:extLst>
          </p:cNvPr>
          <p:cNvSpPr txBox="1"/>
          <p:nvPr/>
        </p:nvSpPr>
        <p:spPr>
          <a:xfrm>
            <a:off x="967262" y="3413968"/>
            <a:ext cx="784334" cy="369332"/>
          </a:xfrm>
          <a:prstGeom prst="rect">
            <a:avLst/>
          </a:prstGeom>
          <a:noFill/>
        </p:spPr>
        <p:txBody>
          <a:bodyPr wrap="square">
            <a:spAutoFit/>
          </a:bodyPr>
          <a:lstStyle/>
          <a:p>
            <a:r>
              <a:rPr lang="en-IN" dirty="0"/>
              <a:t>60</a:t>
            </a:r>
          </a:p>
        </p:txBody>
      </p:sp>
      <p:sp>
        <p:nvSpPr>
          <p:cNvPr id="22" name="TextBox 21">
            <a:extLst>
              <a:ext uri="{FF2B5EF4-FFF2-40B4-BE49-F238E27FC236}">
                <a16:creationId xmlns:a16="http://schemas.microsoft.com/office/drawing/2014/main" id="{AB74F198-2B26-3C52-BA34-5C412C602848}"/>
              </a:ext>
            </a:extLst>
          </p:cNvPr>
          <p:cNvSpPr txBox="1"/>
          <p:nvPr/>
        </p:nvSpPr>
        <p:spPr>
          <a:xfrm>
            <a:off x="967262" y="4010995"/>
            <a:ext cx="784334" cy="369332"/>
          </a:xfrm>
          <a:prstGeom prst="rect">
            <a:avLst/>
          </a:prstGeom>
          <a:noFill/>
        </p:spPr>
        <p:txBody>
          <a:bodyPr wrap="square">
            <a:spAutoFit/>
          </a:bodyPr>
          <a:lstStyle/>
          <a:p>
            <a:r>
              <a:rPr lang="en-IN" dirty="0"/>
              <a:t>40</a:t>
            </a:r>
          </a:p>
        </p:txBody>
      </p:sp>
      <p:sp>
        <p:nvSpPr>
          <p:cNvPr id="23" name="TextBox 22">
            <a:extLst>
              <a:ext uri="{FF2B5EF4-FFF2-40B4-BE49-F238E27FC236}">
                <a16:creationId xmlns:a16="http://schemas.microsoft.com/office/drawing/2014/main" id="{4466275E-2DCC-37BD-843E-C13D2FE22422}"/>
              </a:ext>
            </a:extLst>
          </p:cNvPr>
          <p:cNvSpPr txBox="1"/>
          <p:nvPr/>
        </p:nvSpPr>
        <p:spPr>
          <a:xfrm>
            <a:off x="967262" y="5081390"/>
            <a:ext cx="784334" cy="369332"/>
          </a:xfrm>
          <a:prstGeom prst="rect">
            <a:avLst/>
          </a:prstGeom>
          <a:noFill/>
        </p:spPr>
        <p:txBody>
          <a:bodyPr wrap="square">
            <a:spAutoFit/>
          </a:bodyPr>
          <a:lstStyle/>
          <a:p>
            <a:r>
              <a:rPr lang="en-IN" dirty="0"/>
              <a:t>0</a:t>
            </a:r>
          </a:p>
        </p:txBody>
      </p:sp>
      <p:sp>
        <p:nvSpPr>
          <p:cNvPr id="24" name="TextBox 23">
            <a:extLst>
              <a:ext uri="{FF2B5EF4-FFF2-40B4-BE49-F238E27FC236}">
                <a16:creationId xmlns:a16="http://schemas.microsoft.com/office/drawing/2014/main" id="{6CD22CC8-164C-8576-4435-D672C471A684}"/>
              </a:ext>
            </a:extLst>
          </p:cNvPr>
          <p:cNvSpPr txBox="1"/>
          <p:nvPr/>
        </p:nvSpPr>
        <p:spPr>
          <a:xfrm>
            <a:off x="967262" y="4603261"/>
            <a:ext cx="784334" cy="369332"/>
          </a:xfrm>
          <a:prstGeom prst="rect">
            <a:avLst/>
          </a:prstGeom>
          <a:noFill/>
        </p:spPr>
        <p:txBody>
          <a:bodyPr wrap="square">
            <a:spAutoFit/>
          </a:bodyPr>
          <a:lstStyle/>
          <a:p>
            <a:r>
              <a:rPr lang="en-IN" dirty="0"/>
              <a:t>20</a:t>
            </a:r>
          </a:p>
        </p:txBody>
      </p:sp>
      <p:cxnSp>
        <p:nvCxnSpPr>
          <p:cNvPr id="27" name="Straight Connector 26">
            <a:extLst>
              <a:ext uri="{FF2B5EF4-FFF2-40B4-BE49-F238E27FC236}">
                <a16:creationId xmlns:a16="http://schemas.microsoft.com/office/drawing/2014/main" id="{2FB02A64-1B0C-6C6C-9519-1EEB96919B4C}"/>
              </a:ext>
            </a:extLst>
          </p:cNvPr>
          <p:cNvCxnSpPr>
            <a:cxnSpLocks/>
          </p:cNvCxnSpPr>
          <p:nvPr/>
        </p:nvCxnSpPr>
        <p:spPr>
          <a:xfrm>
            <a:off x="1543663" y="2449127"/>
            <a:ext cx="8483206"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24B0CF-285E-EA56-512C-58DC2B8529A4}"/>
              </a:ext>
            </a:extLst>
          </p:cNvPr>
          <p:cNvCxnSpPr>
            <a:cxnSpLocks/>
          </p:cNvCxnSpPr>
          <p:nvPr/>
        </p:nvCxnSpPr>
        <p:spPr>
          <a:xfrm>
            <a:off x="1543662" y="3111923"/>
            <a:ext cx="8483207"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CC6FAE-9D28-7821-928C-4709EA880F48}"/>
              </a:ext>
            </a:extLst>
          </p:cNvPr>
          <p:cNvCxnSpPr>
            <a:cxnSpLocks/>
          </p:cNvCxnSpPr>
          <p:nvPr/>
        </p:nvCxnSpPr>
        <p:spPr>
          <a:xfrm>
            <a:off x="1564005" y="3598634"/>
            <a:ext cx="8462864"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39557E-A1BA-286F-C224-01B068221DC1}"/>
              </a:ext>
            </a:extLst>
          </p:cNvPr>
          <p:cNvCxnSpPr>
            <a:cxnSpLocks/>
          </p:cNvCxnSpPr>
          <p:nvPr/>
        </p:nvCxnSpPr>
        <p:spPr>
          <a:xfrm>
            <a:off x="1564005" y="4195661"/>
            <a:ext cx="8462864"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5D507C-33E0-EFD1-223E-E0BCF162BE83}"/>
              </a:ext>
            </a:extLst>
          </p:cNvPr>
          <p:cNvCxnSpPr>
            <a:cxnSpLocks/>
          </p:cNvCxnSpPr>
          <p:nvPr/>
        </p:nvCxnSpPr>
        <p:spPr>
          <a:xfrm>
            <a:off x="1564004" y="4814885"/>
            <a:ext cx="846286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522C95-2128-D96C-B2D5-D4FACEBACDC6}"/>
              </a:ext>
            </a:extLst>
          </p:cNvPr>
          <p:cNvCxnSpPr>
            <a:cxnSpLocks/>
          </p:cNvCxnSpPr>
          <p:nvPr/>
        </p:nvCxnSpPr>
        <p:spPr>
          <a:xfrm>
            <a:off x="1564004" y="5266056"/>
            <a:ext cx="846286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A842AA3-B017-B2D0-61F7-13DDC73C55AE}"/>
              </a:ext>
            </a:extLst>
          </p:cNvPr>
          <p:cNvSpPr txBox="1"/>
          <p:nvPr/>
        </p:nvSpPr>
        <p:spPr>
          <a:xfrm>
            <a:off x="1602163" y="5613923"/>
            <a:ext cx="652306" cy="369327"/>
          </a:xfrm>
          <a:prstGeom prst="rect">
            <a:avLst/>
          </a:prstGeom>
          <a:noFill/>
        </p:spPr>
        <p:txBody>
          <a:bodyPr wrap="square">
            <a:spAutoFit/>
          </a:bodyPr>
          <a:lstStyle/>
          <a:p>
            <a:r>
              <a:rPr lang="en-IN" dirty="0"/>
              <a:t>BPC</a:t>
            </a:r>
          </a:p>
        </p:txBody>
      </p:sp>
      <p:sp>
        <p:nvSpPr>
          <p:cNvPr id="47" name="TextBox 46">
            <a:extLst>
              <a:ext uri="{FF2B5EF4-FFF2-40B4-BE49-F238E27FC236}">
                <a16:creationId xmlns:a16="http://schemas.microsoft.com/office/drawing/2014/main" id="{D8B340D8-8A73-1539-055D-FB6EE778C956}"/>
              </a:ext>
            </a:extLst>
          </p:cNvPr>
          <p:cNvSpPr txBox="1"/>
          <p:nvPr/>
        </p:nvSpPr>
        <p:spPr>
          <a:xfrm>
            <a:off x="2192842" y="5616088"/>
            <a:ext cx="957755" cy="369332"/>
          </a:xfrm>
          <a:prstGeom prst="rect">
            <a:avLst/>
          </a:prstGeom>
          <a:noFill/>
        </p:spPr>
        <p:txBody>
          <a:bodyPr wrap="square">
            <a:spAutoFit/>
          </a:bodyPr>
          <a:lstStyle/>
          <a:p>
            <a:r>
              <a:rPr lang="en-IN" dirty="0"/>
              <a:t>CCDR</a:t>
            </a:r>
          </a:p>
        </p:txBody>
      </p:sp>
      <p:sp>
        <p:nvSpPr>
          <p:cNvPr id="49" name="TextBox 48">
            <a:extLst>
              <a:ext uri="{FF2B5EF4-FFF2-40B4-BE49-F238E27FC236}">
                <a16:creationId xmlns:a16="http://schemas.microsoft.com/office/drawing/2014/main" id="{59C96BCD-B14C-512F-485E-48AAB2C94B82}"/>
              </a:ext>
            </a:extLst>
          </p:cNvPr>
          <p:cNvSpPr txBox="1"/>
          <p:nvPr/>
        </p:nvSpPr>
        <p:spPr>
          <a:xfrm>
            <a:off x="2990850" y="5613918"/>
            <a:ext cx="587265" cy="369332"/>
          </a:xfrm>
          <a:prstGeom prst="rect">
            <a:avLst/>
          </a:prstGeom>
          <a:noFill/>
        </p:spPr>
        <p:txBody>
          <a:bodyPr wrap="square">
            <a:spAutoFit/>
          </a:bodyPr>
          <a:lstStyle/>
          <a:p>
            <a:r>
              <a:rPr lang="en-IN" dirty="0"/>
              <a:t>EW</a:t>
            </a:r>
          </a:p>
        </p:txBody>
      </p:sp>
      <p:sp>
        <p:nvSpPr>
          <p:cNvPr id="51" name="TextBox 50">
            <a:extLst>
              <a:ext uri="{FF2B5EF4-FFF2-40B4-BE49-F238E27FC236}">
                <a16:creationId xmlns:a16="http://schemas.microsoft.com/office/drawing/2014/main" id="{575120B6-6108-D55A-774D-287E62C9E9A4}"/>
              </a:ext>
            </a:extLst>
          </p:cNvPr>
          <p:cNvSpPr txBox="1"/>
          <p:nvPr/>
        </p:nvSpPr>
        <p:spPr>
          <a:xfrm>
            <a:off x="3677060" y="5626350"/>
            <a:ext cx="642445" cy="369332"/>
          </a:xfrm>
          <a:prstGeom prst="rect">
            <a:avLst/>
          </a:prstGeom>
          <a:noFill/>
        </p:spPr>
        <p:txBody>
          <a:bodyPr wrap="square">
            <a:spAutoFit/>
          </a:bodyPr>
          <a:lstStyle/>
          <a:p>
            <a:r>
              <a:rPr lang="en-IN" dirty="0"/>
              <a:t>MSC</a:t>
            </a:r>
          </a:p>
        </p:txBody>
      </p:sp>
      <p:sp>
        <p:nvSpPr>
          <p:cNvPr id="53" name="TextBox 52">
            <a:extLst>
              <a:ext uri="{FF2B5EF4-FFF2-40B4-BE49-F238E27FC236}">
                <a16:creationId xmlns:a16="http://schemas.microsoft.com/office/drawing/2014/main" id="{D261CB3A-5233-52DB-6B1A-C519CFF09F10}"/>
              </a:ext>
            </a:extLst>
          </p:cNvPr>
          <p:cNvSpPr txBox="1"/>
          <p:nvPr/>
        </p:nvSpPr>
        <p:spPr>
          <a:xfrm>
            <a:off x="4345081" y="5626350"/>
            <a:ext cx="642198" cy="369332"/>
          </a:xfrm>
          <a:prstGeom prst="rect">
            <a:avLst/>
          </a:prstGeom>
          <a:noFill/>
        </p:spPr>
        <p:txBody>
          <a:bodyPr wrap="square">
            <a:spAutoFit/>
          </a:bodyPr>
          <a:lstStyle/>
          <a:p>
            <a:r>
              <a:rPr lang="en-IN" dirty="0"/>
              <a:t>NEL</a:t>
            </a:r>
          </a:p>
        </p:txBody>
      </p:sp>
      <p:sp>
        <p:nvSpPr>
          <p:cNvPr id="55" name="TextBox 54">
            <a:extLst>
              <a:ext uri="{FF2B5EF4-FFF2-40B4-BE49-F238E27FC236}">
                <a16:creationId xmlns:a16="http://schemas.microsoft.com/office/drawing/2014/main" id="{850BBAA7-27D2-54DB-2FA4-B9DF25F46989}"/>
              </a:ext>
            </a:extLst>
          </p:cNvPr>
          <p:cNvSpPr txBox="1"/>
          <p:nvPr/>
        </p:nvSpPr>
        <p:spPr>
          <a:xfrm>
            <a:off x="5036736" y="5626350"/>
            <a:ext cx="538793" cy="369332"/>
          </a:xfrm>
          <a:prstGeom prst="rect">
            <a:avLst/>
          </a:prstGeom>
          <a:noFill/>
        </p:spPr>
        <p:txBody>
          <a:bodyPr wrap="square">
            <a:spAutoFit/>
          </a:bodyPr>
          <a:lstStyle/>
          <a:p>
            <a:r>
              <a:rPr lang="en-IN" dirty="0"/>
              <a:t>PL</a:t>
            </a:r>
          </a:p>
        </p:txBody>
      </p:sp>
      <p:sp>
        <p:nvSpPr>
          <p:cNvPr id="57" name="TextBox 56">
            <a:extLst>
              <a:ext uri="{FF2B5EF4-FFF2-40B4-BE49-F238E27FC236}">
                <a16:creationId xmlns:a16="http://schemas.microsoft.com/office/drawing/2014/main" id="{937BB1C9-8D1A-57AF-01F0-9CA14CFAD832}"/>
              </a:ext>
            </a:extLst>
          </p:cNvPr>
          <p:cNvSpPr txBox="1"/>
          <p:nvPr/>
        </p:nvSpPr>
        <p:spPr>
          <a:xfrm>
            <a:off x="5663719" y="5638374"/>
            <a:ext cx="7354614" cy="369332"/>
          </a:xfrm>
          <a:prstGeom prst="rect">
            <a:avLst/>
          </a:prstGeom>
          <a:noFill/>
        </p:spPr>
        <p:txBody>
          <a:bodyPr wrap="square">
            <a:spAutoFit/>
          </a:bodyPr>
          <a:lstStyle/>
          <a:p>
            <a:r>
              <a:rPr lang="en-IN" dirty="0"/>
              <a:t> PYZ       SVG       TNS      WB</a:t>
            </a:r>
          </a:p>
        </p:txBody>
      </p:sp>
      <p:sp>
        <p:nvSpPr>
          <p:cNvPr id="58" name="TextBox 57">
            <a:extLst>
              <a:ext uri="{FF2B5EF4-FFF2-40B4-BE49-F238E27FC236}">
                <a16:creationId xmlns:a16="http://schemas.microsoft.com/office/drawing/2014/main" id="{88BB2C0C-B75D-29D5-3E46-77D5E9738F97}"/>
              </a:ext>
            </a:extLst>
          </p:cNvPr>
          <p:cNvSpPr txBox="1"/>
          <p:nvPr/>
        </p:nvSpPr>
        <p:spPr>
          <a:xfrm>
            <a:off x="5189136" y="5778750"/>
            <a:ext cx="538793" cy="369332"/>
          </a:xfrm>
          <a:prstGeom prst="rect">
            <a:avLst/>
          </a:prstGeom>
          <a:noFill/>
        </p:spPr>
        <p:txBody>
          <a:bodyPr wrap="square">
            <a:spAutoFit/>
          </a:bodyPr>
          <a:lstStyle/>
          <a:p>
            <a:r>
              <a:rPr lang="en-IN" dirty="0"/>
              <a:t>PL</a:t>
            </a:r>
          </a:p>
        </p:txBody>
      </p:sp>
      <p:sp>
        <p:nvSpPr>
          <p:cNvPr id="59" name="TextBox 58">
            <a:extLst>
              <a:ext uri="{FF2B5EF4-FFF2-40B4-BE49-F238E27FC236}">
                <a16:creationId xmlns:a16="http://schemas.microsoft.com/office/drawing/2014/main" id="{01B0DB17-67AF-5D66-1969-450EA8B0613D}"/>
              </a:ext>
            </a:extLst>
          </p:cNvPr>
          <p:cNvSpPr txBox="1"/>
          <p:nvPr/>
        </p:nvSpPr>
        <p:spPr>
          <a:xfrm>
            <a:off x="8446608" y="5651811"/>
            <a:ext cx="538793" cy="369332"/>
          </a:xfrm>
          <a:prstGeom prst="rect">
            <a:avLst/>
          </a:prstGeom>
          <a:noFill/>
        </p:spPr>
        <p:txBody>
          <a:bodyPr wrap="square">
            <a:spAutoFit/>
          </a:bodyPr>
          <a:lstStyle/>
          <a:p>
            <a:r>
              <a:rPr lang="en-IN" dirty="0"/>
              <a:t>IND</a:t>
            </a:r>
          </a:p>
        </p:txBody>
      </p:sp>
      <p:sp>
        <p:nvSpPr>
          <p:cNvPr id="60" name="TextBox 59">
            <a:extLst>
              <a:ext uri="{FF2B5EF4-FFF2-40B4-BE49-F238E27FC236}">
                <a16:creationId xmlns:a16="http://schemas.microsoft.com/office/drawing/2014/main" id="{D44CBE4E-EBF6-AC12-3647-5D429513A0BD}"/>
              </a:ext>
            </a:extLst>
          </p:cNvPr>
          <p:cNvSpPr txBox="1"/>
          <p:nvPr/>
        </p:nvSpPr>
        <p:spPr>
          <a:xfrm>
            <a:off x="9144093" y="5626350"/>
            <a:ext cx="687087" cy="369332"/>
          </a:xfrm>
          <a:prstGeom prst="rect">
            <a:avLst/>
          </a:prstGeom>
          <a:noFill/>
        </p:spPr>
        <p:txBody>
          <a:bodyPr wrap="square">
            <a:spAutoFit/>
          </a:bodyPr>
          <a:lstStyle/>
          <a:p>
            <a:r>
              <a:rPr lang="en-IN" dirty="0"/>
              <a:t>USA</a:t>
            </a:r>
          </a:p>
        </p:txBody>
      </p:sp>
      <p:sp>
        <p:nvSpPr>
          <p:cNvPr id="62" name="TextBox 61">
            <a:extLst>
              <a:ext uri="{FF2B5EF4-FFF2-40B4-BE49-F238E27FC236}">
                <a16:creationId xmlns:a16="http://schemas.microsoft.com/office/drawing/2014/main" id="{F42BAFAC-EC35-D581-B390-7D96B5C378E3}"/>
              </a:ext>
            </a:extLst>
          </p:cNvPr>
          <p:cNvSpPr txBox="1"/>
          <p:nvPr/>
        </p:nvSpPr>
        <p:spPr>
          <a:xfrm>
            <a:off x="10808306" y="3255748"/>
            <a:ext cx="1519471" cy="2031325"/>
          </a:xfrm>
          <a:prstGeom prst="rect">
            <a:avLst/>
          </a:prstGeom>
          <a:noFill/>
        </p:spPr>
        <p:txBody>
          <a:bodyPr wrap="square">
            <a:spAutoFit/>
          </a:bodyPr>
          <a:lstStyle/>
          <a:p>
            <a:r>
              <a:rPr lang="en-US" dirty="0"/>
              <a:t>HIGH</a:t>
            </a:r>
          </a:p>
          <a:p>
            <a:endParaRPr lang="en-US" dirty="0"/>
          </a:p>
          <a:p>
            <a:r>
              <a:rPr lang="en-US" dirty="0"/>
              <a:t>LOW</a:t>
            </a:r>
          </a:p>
          <a:p>
            <a:endParaRPr lang="en-US" dirty="0"/>
          </a:p>
          <a:p>
            <a:r>
              <a:rPr lang="en-US" dirty="0"/>
              <a:t>MEDIUM</a:t>
            </a:r>
          </a:p>
          <a:p>
            <a:endParaRPr lang="en-US" dirty="0"/>
          </a:p>
          <a:p>
            <a:r>
              <a:rPr lang="en-US" dirty="0"/>
              <a:t>VERY HIGH</a:t>
            </a:r>
            <a:endParaRPr lang="en-IN" dirty="0"/>
          </a:p>
        </p:txBody>
      </p:sp>
      <p:pic>
        <p:nvPicPr>
          <p:cNvPr id="6144" name="Picture 6143">
            <a:extLst>
              <a:ext uri="{FF2B5EF4-FFF2-40B4-BE49-F238E27FC236}">
                <a16:creationId xmlns:a16="http://schemas.microsoft.com/office/drawing/2014/main" id="{02278599-3EE6-33BA-A56F-8326D1D17AD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522" b="95652" l="0" r="71429">
                        <a14:foregroundMark x1="42857" y1="6522" x2="42857" y2="6522"/>
                        <a14:foregroundMark x1="42857" y1="36957" x2="42857" y2="36957"/>
                        <a14:foregroundMark x1="57143" y1="65217" x2="57143" y2="65217"/>
                        <a14:foregroundMark x1="57143" y1="95652" x2="57143" y2="95652"/>
                      </a14:backgroundRemoval>
                    </a14:imgEffect>
                  </a14:imgLayer>
                </a14:imgProps>
              </a:ext>
            </a:extLst>
          </a:blip>
          <a:stretch>
            <a:fillRect/>
          </a:stretch>
        </p:blipFill>
        <p:spPr>
          <a:xfrm>
            <a:off x="10406179" y="3296589"/>
            <a:ext cx="258716" cy="1966877"/>
          </a:xfrm>
          <a:prstGeom prst="rect">
            <a:avLst/>
          </a:prstGeom>
        </p:spPr>
      </p:pic>
      <p:sp>
        <p:nvSpPr>
          <p:cNvPr id="6147" name="TextBox 6146">
            <a:extLst>
              <a:ext uri="{FF2B5EF4-FFF2-40B4-BE49-F238E27FC236}">
                <a16:creationId xmlns:a16="http://schemas.microsoft.com/office/drawing/2014/main" id="{8BADD28E-C43F-2738-D1C8-C76A69FA8EF4}"/>
              </a:ext>
            </a:extLst>
          </p:cNvPr>
          <p:cNvSpPr txBox="1"/>
          <p:nvPr/>
        </p:nvSpPr>
        <p:spPr>
          <a:xfrm>
            <a:off x="2671719" y="1542475"/>
            <a:ext cx="7354614" cy="584775"/>
          </a:xfrm>
          <a:prstGeom prst="rect">
            <a:avLst/>
          </a:prstGeom>
          <a:noFill/>
        </p:spPr>
        <p:txBody>
          <a:bodyPr wrap="square">
            <a:spAutoFit/>
          </a:bodyPr>
          <a:lstStyle/>
          <a:p>
            <a:pPr algn="ctr"/>
            <a:r>
              <a:rPr lang="en-IN" sz="3200" dirty="0"/>
              <a:t>EMPLOYEE PERFORMANCE ANALYSIS</a:t>
            </a:r>
          </a:p>
        </p:txBody>
      </p:sp>
      <p:sp>
        <p:nvSpPr>
          <p:cNvPr id="6149" name="TextBox 6148">
            <a:extLst>
              <a:ext uri="{FF2B5EF4-FFF2-40B4-BE49-F238E27FC236}">
                <a16:creationId xmlns:a16="http://schemas.microsoft.com/office/drawing/2014/main" id="{09C96606-17E7-A978-7306-D949BF6CAA4F}"/>
              </a:ext>
            </a:extLst>
          </p:cNvPr>
          <p:cNvSpPr txBox="1"/>
          <p:nvPr/>
        </p:nvSpPr>
        <p:spPr>
          <a:xfrm>
            <a:off x="934392" y="360674"/>
            <a:ext cx="7354614" cy="769441"/>
          </a:xfrm>
          <a:prstGeom prst="rect">
            <a:avLst/>
          </a:prstGeom>
          <a:noFill/>
        </p:spPr>
        <p:txBody>
          <a:bodyPr wrap="square">
            <a:spAutoFit/>
          </a:bodyPr>
          <a:lstStyle/>
          <a:p>
            <a:r>
              <a:rPr lang="en-IN" sz="4400" b="1" dirty="0">
                <a:solidFill>
                  <a:schemeClr val="bg1"/>
                </a:solidFill>
                <a:highlight>
                  <a:srgbClr val="00FFFF"/>
                </a:highlight>
                <a:latin typeface="Mongolian Baiti" panose="03000500000000000000" pitchFamily="66" charset="0"/>
                <a:cs typeface="Mongolian Baiti" panose="03000500000000000000" pitchFamily="66" charset="0"/>
              </a:rPr>
              <a:t>RESULTS</a:t>
            </a:r>
          </a:p>
        </p:txBody>
      </p:sp>
    </p:spTree>
    <p:extLst>
      <p:ext uri="{BB962C8B-B14F-4D97-AF65-F5344CB8AC3E}">
        <p14:creationId xmlns:p14="http://schemas.microsoft.com/office/powerpoint/2010/main" val="202518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21C85-F814-69B7-ECBF-AA78F51049FB}"/>
              </a:ext>
            </a:extLst>
          </p:cNvPr>
          <p:cNvSpPr txBox="1"/>
          <p:nvPr/>
        </p:nvSpPr>
        <p:spPr>
          <a:xfrm>
            <a:off x="812451" y="1235282"/>
            <a:ext cx="11200374" cy="5093702"/>
          </a:xfrm>
          <a:prstGeom prst="rect">
            <a:avLst/>
          </a:prstGeom>
          <a:noFill/>
        </p:spPr>
        <p:txBody>
          <a:bodyPr wrap="square">
            <a:spAutoFit/>
          </a:bodyPr>
          <a:lstStyle/>
          <a:p>
            <a:r>
              <a:rPr lang="en-US" sz="2500" dirty="0"/>
              <a:t>       Employee performance analysis using excel has been implemented to cater the needs of company employees and administrative people of the company in submitting appraisals, evaluating the appraisals, calculating the average ratings of the employees and finally generating the consolidated ranks effectively with role based access.</a:t>
            </a:r>
          </a:p>
          <a:p>
            <a:endParaRPr lang="en-US" sz="2500" dirty="0"/>
          </a:p>
          <a:p>
            <a:r>
              <a:rPr lang="en-US" sz="2500" dirty="0"/>
              <a:t>       The resultant data will be used by our model to </a:t>
            </a:r>
            <a:r>
              <a:rPr lang="en-US" sz="2500" dirty="0" err="1"/>
              <a:t>analyse</a:t>
            </a:r>
            <a:r>
              <a:rPr lang="en-US" sz="2500" dirty="0"/>
              <a:t> and predict the performance levels of new individuals thus making the recruitment process simpler.</a:t>
            </a:r>
          </a:p>
          <a:p>
            <a:endParaRPr lang="en-US" sz="2500" dirty="0"/>
          </a:p>
          <a:p>
            <a:r>
              <a:rPr lang="en-US" sz="2500" dirty="0"/>
              <a:t>       An excel based employee performance rating card and dashboard is very useful and adaptable tool.</a:t>
            </a:r>
          </a:p>
          <a:p>
            <a:endParaRPr lang="en-US" sz="2500" dirty="0"/>
          </a:p>
          <a:p>
            <a:r>
              <a:rPr lang="en-US" sz="2500" dirty="0"/>
              <a:t>       It can significantly enhance your performance management process. </a:t>
            </a:r>
            <a:endParaRPr lang="en-IN" sz="2500" dirty="0"/>
          </a:p>
        </p:txBody>
      </p:sp>
      <p:pic>
        <p:nvPicPr>
          <p:cNvPr id="4" name="Picture 3">
            <a:extLst>
              <a:ext uri="{FF2B5EF4-FFF2-40B4-BE49-F238E27FC236}">
                <a16:creationId xmlns:a16="http://schemas.microsoft.com/office/drawing/2014/main" id="{367B0F12-9009-8AF5-729D-BC1634FF3FE0}"/>
              </a:ext>
            </a:extLst>
          </p:cNvPr>
          <p:cNvPicPr>
            <a:picLocks noChangeAspect="1"/>
          </p:cNvPicPr>
          <p:nvPr/>
        </p:nvPicPr>
        <p:blipFill>
          <a:blip r:embed="rId2">
            <a:duotone>
              <a:schemeClr val="accent6">
                <a:shade val="45000"/>
                <a:satMod val="135000"/>
              </a:schemeClr>
              <a:prstClr val="white"/>
            </a:duotone>
          </a:blip>
          <a:stretch>
            <a:fillRect/>
          </a:stretch>
        </p:blipFill>
        <p:spPr>
          <a:xfrm>
            <a:off x="489285" y="1190384"/>
            <a:ext cx="646332" cy="646332"/>
          </a:xfrm>
          <a:prstGeom prst="rect">
            <a:avLst/>
          </a:prstGeom>
        </p:spPr>
      </p:pic>
      <p:pic>
        <p:nvPicPr>
          <p:cNvPr id="5" name="Picture 4">
            <a:extLst>
              <a:ext uri="{FF2B5EF4-FFF2-40B4-BE49-F238E27FC236}">
                <a16:creationId xmlns:a16="http://schemas.microsoft.com/office/drawing/2014/main" id="{BB099375-885B-DDDE-5019-31F40D2282F4}"/>
              </a:ext>
            </a:extLst>
          </p:cNvPr>
          <p:cNvPicPr>
            <a:picLocks noChangeAspect="1"/>
          </p:cNvPicPr>
          <p:nvPr/>
        </p:nvPicPr>
        <p:blipFill>
          <a:blip r:embed="rId2">
            <a:duotone>
              <a:schemeClr val="accent6">
                <a:shade val="45000"/>
                <a:satMod val="135000"/>
              </a:schemeClr>
              <a:prstClr val="white"/>
            </a:duotone>
          </a:blip>
          <a:stretch>
            <a:fillRect/>
          </a:stretch>
        </p:blipFill>
        <p:spPr>
          <a:xfrm>
            <a:off x="489285" y="4555826"/>
            <a:ext cx="616830" cy="788684"/>
          </a:xfrm>
          <a:prstGeom prst="rect">
            <a:avLst/>
          </a:prstGeom>
        </p:spPr>
      </p:pic>
      <p:pic>
        <p:nvPicPr>
          <p:cNvPr id="6" name="Picture 5">
            <a:extLst>
              <a:ext uri="{FF2B5EF4-FFF2-40B4-BE49-F238E27FC236}">
                <a16:creationId xmlns:a16="http://schemas.microsoft.com/office/drawing/2014/main" id="{2034352B-E3AA-ABFF-A392-65E6F25D8125}"/>
              </a:ext>
            </a:extLst>
          </p:cNvPr>
          <p:cNvPicPr>
            <a:picLocks noChangeAspect="1"/>
          </p:cNvPicPr>
          <p:nvPr/>
        </p:nvPicPr>
        <p:blipFill>
          <a:blip r:embed="rId2">
            <a:duotone>
              <a:schemeClr val="accent6">
                <a:shade val="45000"/>
                <a:satMod val="135000"/>
              </a:schemeClr>
              <a:prstClr val="white"/>
            </a:duotone>
          </a:blip>
          <a:stretch>
            <a:fillRect/>
          </a:stretch>
        </p:blipFill>
        <p:spPr>
          <a:xfrm>
            <a:off x="489285" y="3429000"/>
            <a:ext cx="646332" cy="646332"/>
          </a:xfrm>
          <a:prstGeom prst="rect">
            <a:avLst/>
          </a:prstGeom>
        </p:spPr>
      </p:pic>
      <p:pic>
        <p:nvPicPr>
          <p:cNvPr id="7" name="Picture 6">
            <a:extLst>
              <a:ext uri="{FF2B5EF4-FFF2-40B4-BE49-F238E27FC236}">
                <a16:creationId xmlns:a16="http://schemas.microsoft.com/office/drawing/2014/main" id="{EB97E11D-BCBC-7A6C-51B0-8AB8E0A5B528}"/>
              </a:ext>
            </a:extLst>
          </p:cNvPr>
          <p:cNvPicPr>
            <a:picLocks noChangeAspect="1"/>
          </p:cNvPicPr>
          <p:nvPr/>
        </p:nvPicPr>
        <p:blipFill>
          <a:blip r:embed="rId2">
            <a:duotone>
              <a:schemeClr val="accent6">
                <a:shade val="45000"/>
                <a:satMod val="135000"/>
              </a:schemeClr>
              <a:prstClr val="white"/>
            </a:duotone>
          </a:blip>
          <a:stretch>
            <a:fillRect/>
          </a:stretch>
        </p:blipFill>
        <p:spPr>
          <a:xfrm>
            <a:off x="489284" y="5622718"/>
            <a:ext cx="616831" cy="788686"/>
          </a:xfrm>
          <a:prstGeom prst="rect">
            <a:avLst/>
          </a:prstGeom>
        </p:spPr>
      </p:pic>
      <p:sp>
        <p:nvSpPr>
          <p:cNvPr id="9" name="TextBox 8">
            <a:extLst>
              <a:ext uri="{FF2B5EF4-FFF2-40B4-BE49-F238E27FC236}">
                <a16:creationId xmlns:a16="http://schemas.microsoft.com/office/drawing/2014/main" id="{52B6F315-0BE8-4B76-2791-27293CF91BCE}"/>
              </a:ext>
            </a:extLst>
          </p:cNvPr>
          <p:cNvSpPr txBox="1"/>
          <p:nvPr/>
        </p:nvSpPr>
        <p:spPr>
          <a:xfrm>
            <a:off x="3202060" y="383421"/>
            <a:ext cx="5787880" cy="769441"/>
          </a:xfrm>
          <a:prstGeom prst="rect">
            <a:avLst/>
          </a:prstGeom>
          <a:noFill/>
        </p:spPr>
        <p:txBody>
          <a:bodyPr wrap="square">
            <a:spAutoFit/>
          </a:bodyPr>
          <a:lstStyle/>
          <a:p>
            <a:pPr algn="ctr"/>
            <a:r>
              <a:rPr lang="en-IN" sz="4400" dirty="0">
                <a:solidFill>
                  <a:schemeClr val="bg1"/>
                </a:solidFill>
                <a:highlight>
                  <a:srgbClr val="00FFFF"/>
                </a:highlight>
                <a:latin typeface="Mongolian Baiti" panose="03000500000000000000" pitchFamily="66" charset="0"/>
                <a:cs typeface="Mongolian Baiti" panose="03000500000000000000" pitchFamily="66" charset="0"/>
              </a:rPr>
              <a:t>CONCLUSION</a:t>
            </a:r>
          </a:p>
        </p:txBody>
      </p:sp>
    </p:spTree>
    <p:extLst>
      <p:ext uri="{BB962C8B-B14F-4D97-AF65-F5344CB8AC3E}">
        <p14:creationId xmlns:p14="http://schemas.microsoft.com/office/powerpoint/2010/main" val="3501398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12" name="Picture 20" descr="Thank you PNG">
            <a:extLst>
              <a:ext uri="{FF2B5EF4-FFF2-40B4-BE49-F238E27FC236}">
                <a16:creationId xmlns:a16="http://schemas.microsoft.com/office/drawing/2014/main" id="{A784035B-0B93-1B71-76FC-3F1EE2E7AC67}"/>
              </a:ext>
            </a:extLst>
          </p:cNvPr>
          <p:cNvPicPr>
            <a:picLocks noChangeAspect="1" noChangeArrowheads="1"/>
          </p:cNvPicPr>
          <p:nvPr/>
        </p:nvPicPr>
        <p:blipFill>
          <a:blip r:embed="rId2">
            <a:clrChange>
              <a:clrFrom>
                <a:srgbClr val="3D3C3B"/>
              </a:clrFrom>
              <a:clrTo>
                <a:srgbClr val="3D3C3B">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985926" y="1135611"/>
            <a:ext cx="6220148" cy="50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853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23398-42CA-4494-A345-804EE7118A91}"/>
              </a:ext>
            </a:extLst>
          </p:cNvPr>
          <p:cNvSpPr txBox="1"/>
          <p:nvPr/>
        </p:nvSpPr>
        <p:spPr>
          <a:xfrm>
            <a:off x="653142" y="979868"/>
            <a:ext cx="4784271" cy="707886"/>
          </a:xfrm>
          <a:prstGeom prst="rect">
            <a:avLst/>
          </a:prstGeom>
          <a:noFill/>
        </p:spPr>
        <p:txBody>
          <a:bodyPr wrap="square">
            <a:spAutoFit/>
          </a:bodyPr>
          <a:lstStyle/>
          <a:p>
            <a:r>
              <a:rPr lang="en-IN" sz="4000" b="1" dirty="0">
                <a:solidFill>
                  <a:schemeClr val="bg1"/>
                </a:solidFill>
                <a:highlight>
                  <a:srgbClr val="00FFFF"/>
                </a:highlight>
                <a:latin typeface="Mongolian Baiti" panose="03000500000000000000" pitchFamily="66" charset="0"/>
                <a:cs typeface="Mongolian Baiti" panose="03000500000000000000" pitchFamily="66" charset="0"/>
              </a:rPr>
              <a:t>PROJECT TITLE</a:t>
            </a:r>
            <a:endParaRPr lang="en-US" sz="4000" b="1" dirty="0">
              <a:solidFill>
                <a:schemeClr val="bg1"/>
              </a:solidFill>
              <a:highlight>
                <a:srgbClr val="00FFFF"/>
              </a:highlight>
              <a:latin typeface="Mongolian Baiti" panose="03000500000000000000" pitchFamily="66" charset="0"/>
              <a:cs typeface="Mongolian Baiti" panose="03000500000000000000" pitchFamily="66" charset="0"/>
            </a:endParaRPr>
          </a:p>
        </p:txBody>
      </p:sp>
      <p:sp>
        <p:nvSpPr>
          <p:cNvPr id="8" name="TextBox 7">
            <a:extLst>
              <a:ext uri="{FF2B5EF4-FFF2-40B4-BE49-F238E27FC236}">
                <a16:creationId xmlns:a16="http://schemas.microsoft.com/office/drawing/2014/main" id="{5540C6DD-E302-9C05-F732-680F1CC6C722}"/>
              </a:ext>
            </a:extLst>
          </p:cNvPr>
          <p:cNvSpPr txBox="1"/>
          <p:nvPr/>
        </p:nvSpPr>
        <p:spPr>
          <a:xfrm>
            <a:off x="2457451" y="2442896"/>
            <a:ext cx="8358033" cy="1972207"/>
          </a:xfrm>
          <a:prstGeom prst="rect">
            <a:avLst/>
          </a:prstGeom>
          <a:noFill/>
        </p:spPr>
        <p:txBody>
          <a:bodyPr wrap="square">
            <a:spAutoFit/>
          </a:bodyPr>
          <a:lstStyle/>
          <a:p>
            <a:pPr algn="l">
              <a:lnSpc>
                <a:spcPts val="7920"/>
              </a:lnSpc>
            </a:pPr>
            <a:r>
              <a:rPr lang="en-US" sz="3600" b="1" dirty="0">
                <a:solidFill>
                  <a:schemeClr val="tx1">
                    <a:lumMod val="85000"/>
                  </a:schemeClr>
                </a:solidFill>
                <a:latin typeface="Georgia" panose="02040502050405020303" pitchFamily="18" charset="0"/>
                <a:ea typeface="Times New Roman Bold"/>
                <a:cs typeface="Times New Roman Bold"/>
                <a:sym typeface="Times New Roman Bold"/>
              </a:rPr>
              <a:t>Employee Performance Analysis </a:t>
            </a:r>
          </a:p>
          <a:p>
            <a:pPr algn="l">
              <a:lnSpc>
                <a:spcPts val="7920"/>
              </a:lnSpc>
            </a:pPr>
            <a:r>
              <a:rPr lang="en-US" sz="3600" b="1" dirty="0">
                <a:solidFill>
                  <a:schemeClr val="tx1">
                    <a:lumMod val="85000"/>
                  </a:schemeClr>
                </a:solidFill>
                <a:latin typeface="Georgia" panose="02040502050405020303" pitchFamily="18" charset="0"/>
                <a:ea typeface="Times New Roman Bold"/>
                <a:cs typeface="Times New Roman Bold"/>
                <a:sym typeface="Times New Roman Bold"/>
              </a:rPr>
              <a:t>using Excel</a:t>
            </a:r>
          </a:p>
        </p:txBody>
      </p:sp>
    </p:spTree>
    <p:extLst>
      <p:ext uri="{BB962C8B-B14F-4D97-AF65-F5344CB8AC3E}">
        <p14:creationId xmlns:p14="http://schemas.microsoft.com/office/powerpoint/2010/main" val="278467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649FA-CA2E-EDC6-8CCF-CEAB96ACFDAE}"/>
              </a:ext>
            </a:extLst>
          </p:cNvPr>
          <p:cNvSpPr txBox="1"/>
          <p:nvPr/>
        </p:nvSpPr>
        <p:spPr>
          <a:xfrm>
            <a:off x="2612572" y="1135445"/>
            <a:ext cx="8735786" cy="5169813"/>
          </a:xfrm>
          <a:prstGeom prst="rect">
            <a:avLst/>
          </a:prstGeom>
          <a:noFill/>
        </p:spPr>
        <p:txBody>
          <a:bodyPr wrap="square">
            <a:spAutoFit/>
          </a:bodyPr>
          <a:lstStyle/>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End Users</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3600" dirty="0">
                <a:solidFill>
                  <a:schemeClr val="tx1">
                    <a:lumMod val="85000"/>
                  </a:schemeClr>
                </a:solidFill>
                <a:latin typeface="Times New Roman"/>
                <a:ea typeface="Times New Roman"/>
                <a:cs typeface="Times New Roman"/>
                <a:sym typeface="Times New Roman"/>
              </a:rPr>
              <a:t>Conclusion</a:t>
            </a:r>
          </a:p>
        </p:txBody>
      </p:sp>
      <p:pic>
        <p:nvPicPr>
          <p:cNvPr id="4098" name="Picture 2" descr="Agenda graphy, agenda, television, angle, hand png thumbnail">
            <a:extLst>
              <a:ext uri="{FF2B5EF4-FFF2-40B4-BE49-F238E27FC236}">
                <a16:creationId xmlns:a16="http://schemas.microsoft.com/office/drawing/2014/main" id="{9C6213C7-6B2B-B401-3E38-98717289993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869" b="97541" l="10000" r="90000">
                        <a14:foregroundMark x1="27500" y1="22951" x2="27500" y2="22951"/>
                        <a14:foregroundMark x1="48333" y1="12705" x2="48333" y2="12705"/>
                        <a14:foregroundMark x1="49167" y1="11066" x2="49167" y2="11066"/>
                        <a14:foregroundMark x1="50833" y1="4918" x2="50833" y2="4918"/>
                        <a14:foregroundMark x1="27778" y1="91393" x2="27778" y2="91393"/>
                        <a14:foregroundMark x1="38333" y1="97541" x2="38333" y2="97541"/>
                        <a14:foregroundMark x1="38333" y1="97541" x2="38333" y2="97541"/>
                        <a14:foregroundMark x1="27500" y1="34426" x2="27500" y2="34426"/>
                        <a14:foregroundMark x1="63056" y1="22541" x2="63056" y2="22541"/>
                        <a14:foregroundMark x1="64167" y1="23361" x2="64167" y2="23361"/>
                        <a14:foregroundMark x1="64167" y1="22951" x2="64167" y2="22951"/>
                        <a14:foregroundMark x1="64167" y1="22951" x2="64167" y2="22951"/>
                        <a14:foregroundMark x1="59444" y1="27049" x2="45556" y2="27049"/>
                        <a14:foregroundMark x1="45556" y1="27049" x2="68611" y2="31967"/>
                        <a14:foregroundMark x1="68611" y1="31967" x2="68889" y2="32377"/>
                        <a14:foregroundMark x1="63056" y1="18443" x2="63056" y2="18443"/>
                        <a14:foregroundMark x1="64167" y1="19262" x2="62778" y2="20082"/>
                        <a14:foregroundMark x1="62778" y1="20082" x2="62778" y2="20082"/>
                        <a14:foregroundMark x1="87778" y1="59426" x2="87778" y2="59426"/>
                        <a14:foregroundMark x1="46944" y1="14754" x2="46944" y2="14754"/>
                        <a14:foregroundMark x1="46944" y1="14754" x2="46944" y2="14754"/>
                        <a14:foregroundMark x1="46944" y1="14754" x2="46944" y2="14754"/>
                        <a14:foregroundMark x1="46944" y1="14754" x2="46944" y2="14754"/>
                        <a14:foregroundMark x1="41667" y1="15574" x2="41667" y2="15574"/>
                        <a14:foregroundMark x1="50278" y1="2869" x2="50278" y2="2869"/>
                        <a14:foregroundMark x1="87778" y1="59426" x2="87778" y2="59426"/>
                        <a14:backgroundMark x1="45000" y1="16393" x2="45000" y2="16393"/>
                        <a14:backgroundMark x1="45000" y1="16393" x2="45000" y2="16393"/>
                        <a14:backgroundMark x1="45000" y1="16393" x2="45000" y2="16393"/>
                      </a14:backgroundRemoval>
                    </a14:imgEffect>
                  </a14:imgLayer>
                </a14:imgProps>
              </a:ext>
              <a:ext uri="{28A0092B-C50C-407E-A947-70E740481C1C}">
                <a14:useLocalDpi xmlns:a14="http://schemas.microsoft.com/office/drawing/2010/main" val="0"/>
              </a:ext>
            </a:extLst>
          </a:blip>
          <a:srcRect/>
          <a:stretch>
            <a:fillRect/>
          </a:stretch>
        </p:blipFill>
        <p:spPr bwMode="auto">
          <a:xfrm>
            <a:off x="7879217" y="3629935"/>
            <a:ext cx="4525055" cy="30669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D214E7F-C944-7BB7-6C43-BDF191A303F4}"/>
              </a:ext>
            </a:extLst>
          </p:cNvPr>
          <p:cNvSpPr txBox="1"/>
          <p:nvPr/>
        </p:nvSpPr>
        <p:spPr>
          <a:xfrm>
            <a:off x="1124632" y="149224"/>
            <a:ext cx="6098720" cy="1096134"/>
          </a:xfrm>
          <a:prstGeom prst="rect">
            <a:avLst/>
          </a:prstGeom>
          <a:noFill/>
        </p:spPr>
        <p:txBody>
          <a:bodyPr wrap="square">
            <a:spAutoFit/>
          </a:bodyPr>
          <a:lstStyle/>
          <a:p>
            <a:pPr algn="l">
              <a:lnSpc>
                <a:spcPts val="8640"/>
              </a:lnSpc>
            </a:pPr>
            <a:r>
              <a:rPr lang="en-US" sz="4800" b="1" dirty="0">
                <a:solidFill>
                  <a:srgbClr val="00FFFF"/>
                </a:solidFill>
                <a:latin typeface="Stencil" panose="040409050D0802020404" pitchFamily="82" charset="0"/>
                <a:ea typeface="Trebuchet MS Bold"/>
                <a:cs typeface="Trebuchet MS Bold"/>
                <a:sym typeface="Trebuchet MS Bold"/>
              </a:rPr>
              <a:t>AGENDA</a:t>
            </a:r>
          </a:p>
        </p:txBody>
      </p:sp>
    </p:spTree>
    <p:extLst>
      <p:ext uri="{BB962C8B-B14F-4D97-AF65-F5344CB8AC3E}">
        <p14:creationId xmlns:p14="http://schemas.microsoft.com/office/powerpoint/2010/main" val="18739899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269E2-D7E7-CACC-5E53-DCF62CE5B14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261020" y="3429000"/>
            <a:ext cx="3565073" cy="3565073"/>
          </a:xfrm>
          <a:prstGeom prst="rect">
            <a:avLst/>
          </a:prstGeom>
        </p:spPr>
      </p:pic>
      <p:sp>
        <p:nvSpPr>
          <p:cNvPr id="5" name="TextBox 4">
            <a:extLst>
              <a:ext uri="{FF2B5EF4-FFF2-40B4-BE49-F238E27FC236}">
                <a16:creationId xmlns:a16="http://schemas.microsoft.com/office/drawing/2014/main" id="{3E22A9D0-F96B-4941-5D62-C92C206FF58C}"/>
              </a:ext>
            </a:extLst>
          </p:cNvPr>
          <p:cNvSpPr txBox="1"/>
          <p:nvPr/>
        </p:nvSpPr>
        <p:spPr>
          <a:xfrm>
            <a:off x="1409700" y="711671"/>
            <a:ext cx="9372600" cy="993285"/>
          </a:xfrm>
          <a:prstGeom prst="rect">
            <a:avLst/>
          </a:prstGeom>
          <a:noFill/>
        </p:spPr>
        <p:txBody>
          <a:bodyPr wrap="square">
            <a:spAutoFit/>
          </a:bodyPr>
          <a:lstStyle/>
          <a:p>
            <a:pPr algn="ctr">
              <a:lnSpc>
                <a:spcPts val="7650"/>
              </a:lnSpc>
            </a:pPr>
            <a:r>
              <a:rPr lang="en-US" sz="5400" b="1" spc="22" dirty="0">
                <a:solidFill>
                  <a:schemeClr val="bg1"/>
                </a:solidFill>
                <a:highlight>
                  <a:srgbClr val="00FFFF"/>
                </a:highlight>
                <a:latin typeface="Georgia" panose="02040502050405020303" pitchFamily="18" charset="0"/>
                <a:ea typeface="Trebuchet MS Bold"/>
                <a:cs typeface="Trebuchet MS Bold"/>
                <a:sym typeface="Trebuchet MS Bold"/>
              </a:rPr>
              <a:t>PROBLEM	 STATEMENT</a:t>
            </a:r>
          </a:p>
        </p:txBody>
      </p:sp>
      <p:sp>
        <p:nvSpPr>
          <p:cNvPr id="9" name="TextBox 8">
            <a:extLst>
              <a:ext uri="{FF2B5EF4-FFF2-40B4-BE49-F238E27FC236}">
                <a16:creationId xmlns:a16="http://schemas.microsoft.com/office/drawing/2014/main" id="{A4A21C24-587E-A548-08FB-3A3A4D2D68E8}"/>
              </a:ext>
            </a:extLst>
          </p:cNvPr>
          <p:cNvSpPr txBox="1"/>
          <p:nvPr/>
        </p:nvSpPr>
        <p:spPr>
          <a:xfrm>
            <a:off x="3204479" y="5386540"/>
            <a:ext cx="8675914" cy="646331"/>
          </a:xfrm>
          <a:prstGeom prst="rect">
            <a:avLst/>
          </a:prstGeom>
          <a:noFill/>
        </p:spPr>
        <p:txBody>
          <a:bodyPr wrap="square">
            <a:spAutoFit/>
          </a:bodyPr>
          <a:lstStyle/>
          <a:p>
            <a:r>
              <a:rPr lang="en-US" sz="3600" dirty="0">
                <a:latin typeface="Book Antiqua" panose="02040602050305030304" pitchFamily="18" charset="0"/>
              </a:rPr>
              <a:t>Improving communication</a:t>
            </a:r>
            <a:endParaRPr lang="en-IN" sz="3600" dirty="0">
              <a:latin typeface="Book Antiqua" panose="02040602050305030304" pitchFamily="18" charset="0"/>
            </a:endParaRPr>
          </a:p>
        </p:txBody>
      </p:sp>
      <p:sp>
        <p:nvSpPr>
          <p:cNvPr id="11" name="TextBox 10">
            <a:extLst>
              <a:ext uri="{FF2B5EF4-FFF2-40B4-BE49-F238E27FC236}">
                <a16:creationId xmlns:a16="http://schemas.microsoft.com/office/drawing/2014/main" id="{93255B5A-1C36-9B66-8332-B797FCE4FAF8}"/>
              </a:ext>
            </a:extLst>
          </p:cNvPr>
          <p:cNvSpPr txBox="1"/>
          <p:nvPr/>
        </p:nvSpPr>
        <p:spPr>
          <a:xfrm>
            <a:off x="3204479" y="2359365"/>
            <a:ext cx="7127422" cy="646331"/>
          </a:xfrm>
          <a:prstGeom prst="rect">
            <a:avLst/>
          </a:prstGeom>
          <a:noFill/>
        </p:spPr>
        <p:txBody>
          <a:bodyPr wrap="square">
            <a:spAutoFit/>
          </a:bodyPr>
          <a:lstStyle/>
          <a:p>
            <a:r>
              <a:rPr lang="en-US" sz="3600" dirty="0">
                <a:latin typeface="Book Antiqua" panose="02040602050305030304" pitchFamily="18" charset="0"/>
              </a:rPr>
              <a:t>Identifying areas of improvement </a:t>
            </a:r>
          </a:p>
        </p:txBody>
      </p:sp>
      <p:sp>
        <p:nvSpPr>
          <p:cNvPr id="13" name="TextBox 12">
            <a:extLst>
              <a:ext uri="{FF2B5EF4-FFF2-40B4-BE49-F238E27FC236}">
                <a16:creationId xmlns:a16="http://schemas.microsoft.com/office/drawing/2014/main" id="{9B0630AC-5E6E-C53E-79FC-6688C7E417A4}"/>
              </a:ext>
            </a:extLst>
          </p:cNvPr>
          <p:cNvSpPr txBox="1"/>
          <p:nvPr/>
        </p:nvSpPr>
        <p:spPr>
          <a:xfrm>
            <a:off x="3208563" y="3113540"/>
            <a:ext cx="6417128" cy="646331"/>
          </a:xfrm>
          <a:prstGeom prst="rect">
            <a:avLst/>
          </a:prstGeom>
          <a:noFill/>
        </p:spPr>
        <p:txBody>
          <a:bodyPr wrap="square">
            <a:spAutoFit/>
          </a:bodyPr>
          <a:lstStyle/>
          <a:p>
            <a:r>
              <a:rPr lang="en-US" sz="3600" dirty="0">
                <a:latin typeface="Book Antiqua" panose="02040602050305030304" pitchFamily="18" charset="0"/>
              </a:rPr>
              <a:t>Providing feedback </a:t>
            </a:r>
          </a:p>
        </p:txBody>
      </p:sp>
      <p:sp>
        <p:nvSpPr>
          <p:cNvPr id="15" name="TextBox 14">
            <a:extLst>
              <a:ext uri="{FF2B5EF4-FFF2-40B4-BE49-F238E27FC236}">
                <a16:creationId xmlns:a16="http://schemas.microsoft.com/office/drawing/2014/main" id="{81DD5544-9B8A-1208-1434-31E8BD7971E0}"/>
              </a:ext>
            </a:extLst>
          </p:cNvPr>
          <p:cNvSpPr txBox="1"/>
          <p:nvPr/>
        </p:nvSpPr>
        <p:spPr>
          <a:xfrm>
            <a:off x="3204479" y="3885879"/>
            <a:ext cx="8205107" cy="646331"/>
          </a:xfrm>
          <a:prstGeom prst="rect">
            <a:avLst/>
          </a:prstGeom>
          <a:noFill/>
        </p:spPr>
        <p:txBody>
          <a:bodyPr wrap="square">
            <a:spAutoFit/>
          </a:bodyPr>
          <a:lstStyle/>
          <a:p>
            <a:r>
              <a:rPr lang="en-US" sz="3600" dirty="0">
                <a:latin typeface="Book Antiqua" panose="02040602050305030304" pitchFamily="18" charset="0"/>
              </a:rPr>
              <a:t>Planning for career development </a:t>
            </a:r>
          </a:p>
        </p:txBody>
      </p:sp>
      <p:sp>
        <p:nvSpPr>
          <p:cNvPr id="17" name="TextBox 16">
            <a:extLst>
              <a:ext uri="{FF2B5EF4-FFF2-40B4-BE49-F238E27FC236}">
                <a16:creationId xmlns:a16="http://schemas.microsoft.com/office/drawing/2014/main" id="{1AC5C14F-3DCF-6CEC-21A8-728F4555DB4E}"/>
              </a:ext>
            </a:extLst>
          </p:cNvPr>
          <p:cNvSpPr txBox="1"/>
          <p:nvPr/>
        </p:nvSpPr>
        <p:spPr>
          <a:xfrm>
            <a:off x="3208563" y="4612304"/>
            <a:ext cx="6417128" cy="646331"/>
          </a:xfrm>
          <a:prstGeom prst="rect">
            <a:avLst/>
          </a:prstGeom>
          <a:noFill/>
        </p:spPr>
        <p:txBody>
          <a:bodyPr wrap="square">
            <a:spAutoFit/>
          </a:bodyPr>
          <a:lstStyle/>
          <a:p>
            <a:r>
              <a:rPr lang="en-US" sz="3600" dirty="0">
                <a:latin typeface="Book Antiqua" panose="02040602050305030304" pitchFamily="18" charset="0"/>
              </a:rPr>
              <a:t>Increasing productivity </a:t>
            </a:r>
          </a:p>
        </p:txBody>
      </p:sp>
      <p:pic>
        <p:nvPicPr>
          <p:cNvPr id="19" name="Picture 18">
            <a:extLst>
              <a:ext uri="{FF2B5EF4-FFF2-40B4-BE49-F238E27FC236}">
                <a16:creationId xmlns:a16="http://schemas.microsoft.com/office/drawing/2014/main" id="{18F81A85-773A-CBDE-EC7B-9C7CB9876598}"/>
              </a:ext>
            </a:extLst>
          </p:cNvPr>
          <p:cNvPicPr>
            <a:picLocks noChangeAspect="1"/>
          </p:cNvPicPr>
          <p:nvPr/>
        </p:nvPicPr>
        <p:blipFill>
          <a:blip r:embed="rId4">
            <a:duotone>
              <a:schemeClr val="accent6">
                <a:shade val="45000"/>
                <a:satMod val="135000"/>
              </a:schemeClr>
              <a:prstClr val="white"/>
            </a:duotone>
          </a:blip>
          <a:stretch>
            <a:fillRect/>
          </a:stretch>
        </p:blipFill>
        <p:spPr>
          <a:xfrm>
            <a:off x="2477788" y="2359364"/>
            <a:ext cx="646332" cy="646332"/>
          </a:xfrm>
          <a:prstGeom prst="rect">
            <a:avLst/>
          </a:prstGeom>
        </p:spPr>
      </p:pic>
      <p:pic>
        <p:nvPicPr>
          <p:cNvPr id="20" name="Picture 19">
            <a:extLst>
              <a:ext uri="{FF2B5EF4-FFF2-40B4-BE49-F238E27FC236}">
                <a16:creationId xmlns:a16="http://schemas.microsoft.com/office/drawing/2014/main" id="{D2ABC0F1-D06A-3345-ED24-C7A41A37F717}"/>
              </a:ext>
            </a:extLst>
          </p:cNvPr>
          <p:cNvPicPr>
            <a:picLocks noChangeAspect="1"/>
          </p:cNvPicPr>
          <p:nvPr/>
        </p:nvPicPr>
        <p:blipFill>
          <a:blip r:embed="rId4">
            <a:duotone>
              <a:schemeClr val="accent6">
                <a:shade val="45000"/>
                <a:satMod val="135000"/>
              </a:schemeClr>
              <a:prstClr val="white"/>
            </a:duotone>
          </a:blip>
          <a:stretch>
            <a:fillRect/>
          </a:stretch>
        </p:blipFill>
        <p:spPr>
          <a:xfrm>
            <a:off x="2477788" y="3158096"/>
            <a:ext cx="646332" cy="646332"/>
          </a:xfrm>
          <a:prstGeom prst="rect">
            <a:avLst/>
          </a:prstGeom>
        </p:spPr>
      </p:pic>
      <p:pic>
        <p:nvPicPr>
          <p:cNvPr id="21" name="Picture 20">
            <a:extLst>
              <a:ext uri="{FF2B5EF4-FFF2-40B4-BE49-F238E27FC236}">
                <a16:creationId xmlns:a16="http://schemas.microsoft.com/office/drawing/2014/main" id="{F4C47482-E4FF-7529-DEC2-A834DEA572CC}"/>
              </a:ext>
            </a:extLst>
          </p:cNvPr>
          <p:cNvPicPr>
            <a:picLocks noChangeAspect="1"/>
          </p:cNvPicPr>
          <p:nvPr/>
        </p:nvPicPr>
        <p:blipFill>
          <a:blip r:embed="rId4">
            <a:duotone>
              <a:schemeClr val="accent6">
                <a:shade val="45000"/>
                <a:satMod val="135000"/>
              </a:schemeClr>
              <a:prstClr val="white"/>
            </a:duotone>
          </a:blip>
          <a:stretch>
            <a:fillRect/>
          </a:stretch>
        </p:blipFill>
        <p:spPr>
          <a:xfrm>
            <a:off x="2477788" y="4586967"/>
            <a:ext cx="646332" cy="646332"/>
          </a:xfrm>
          <a:prstGeom prst="rect">
            <a:avLst/>
          </a:prstGeom>
        </p:spPr>
      </p:pic>
      <p:pic>
        <p:nvPicPr>
          <p:cNvPr id="22" name="Picture 21">
            <a:extLst>
              <a:ext uri="{FF2B5EF4-FFF2-40B4-BE49-F238E27FC236}">
                <a16:creationId xmlns:a16="http://schemas.microsoft.com/office/drawing/2014/main" id="{9D608663-D541-EFAB-AFD5-C31617F43180}"/>
              </a:ext>
            </a:extLst>
          </p:cNvPr>
          <p:cNvPicPr>
            <a:picLocks noChangeAspect="1"/>
          </p:cNvPicPr>
          <p:nvPr/>
        </p:nvPicPr>
        <p:blipFill>
          <a:blip r:embed="rId4">
            <a:duotone>
              <a:schemeClr val="accent6">
                <a:shade val="45000"/>
                <a:satMod val="135000"/>
              </a:schemeClr>
              <a:prstClr val="white"/>
            </a:duotone>
          </a:blip>
          <a:stretch>
            <a:fillRect/>
          </a:stretch>
        </p:blipFill>
        <p:spPr>
          <a:xfrm>
            <a:off x="2526732" y="3889486"/>
            <a:ext cx="646332" cy="646332"/>
          </a:xfrm>
          <a:prstGeom prst="rect">
            <a:avLst/>
          </a:prstGeom>
        </p:spPr>
      </p:pic>
      <p:pic>
        <p:nvPicPr>
          <p:cNvPr id="23" name="Picture 22">
            <a:extLst>
              <a:ext uri="{FF2B5EF4-FFF2-40B4-BE49-F238E27FC236}">
                <a16:creationId xmlns:a16="http://schemas.microsoft.com/office/drawing/2014/main" id="{F5E7A754-005C-0CCD-B61A-12BC02C8229E}"/>
              </a:ext>
            </a:extLst>
          </p:cNvPr>
          <p:cNvPicPr>
            <a:picLocks noChangeAspect="1"/>
          </p:cNvPicPr>
          <p:nvPr/>
        </p:nvPicPr>
        <p:blipFill>
          <a:blip r:embed="rId4">
            <a:duotone>
              <a:schemeClr val="accent6">
                <a:shade val="45000"/>
                <a:satMod val="135000"/>
              </a:schemeClr>
              <a:prstClr val="white"/>
            </a:duotone>
          </a:blip>
          <a:stretch>
            <a:fillRect/>
          </a:stretch>
        </p:blipFill>
        <p:spPr>
          <a:xfrm>
            <a:off x="2544940" y="5318357"/>
            <a:ext cx="646332" cy="646332"/>
          </a:xfrm>
          <a:prstGeom prst="rect">
            <a:avLst/>
          </a:prstGeom>
        </p:spPr>
      </p:pic>
    </p:spTree>
    <p:extLst>
      <p:ext uri="{BB962C8B-B14F-4D97-AF65-F5344CB8AC3E}">
        <p14:creationId xmlns:p14="http://schemas.microsoft.com/office/powerpoint/2010/main" val="23332618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Vision icon Scrum Process icon, Project Management, Microsoft Project,  Business, Software, Project Portfolio Management transparent background PNG  clipart | HiClipart">
            <a:extLst>
              <a:ext uri="{FF2B5EF4-FFF2-40B4-BE49-F238E27FC236}">
                <a16:creationId xmlns:a16="http://schemas.microsoft.com/office/drawing/2014/main" id="{E67BE24F-A672-D0AC-921D-4E9C35DB59C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250" l="9500" r="90000">
                        <a14:foregroundMark x1="10125" y1="17125" x2="10125" y2="17125"/>
                        <a14:foregroundMark x1="10125" y1="37125" x2="9500" y2="45625"/>
                        <a14:foregroundMark x1="9500" y1="45625" x2="10125" y2="36375"/>
                        <a14:foregroundMark x1="14250" y1="42375" x2="14250" y2="42375"/>
                        <a14:foregroundMark x1="55625" y1="67125" x2="55625" y2="67125"/>
                        <a14:foregroundMark x1="55625" y1="67125" x2="55625" y2="67125"/>
                        <a14:foregroundMark x1="51875" y1="68125" x2="51875" y2="68125"/>
                        <a14:foregroundMark x1="89625" y1="76000" x2="89625" y2="76000"/>
                        <a14:foregroundMark x1="89625" y1="76000" x2="89625" y2="76000"/>
                        <a14:foregroundMark x1="60875" y1="90250" x2="60875" y2="90250"/>
                        <a14:foregroundMark x1="60875" y1="90250" x2="60875" y2="90250"/>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206631" y="1203469"/>
            <a:ext cx="5333211" cy="477068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DA877DA-24A0-FE59-93A8-23844653E4D2}"/>
              </a:ext>
            </a:extLst>
          </p:cNvPr>
          <p:cNvGrpSpPr/>
          <p:nvPr/>
        </p:nvGrpSpPr>
        <p:grpSpPr>
          <a:xfrm>
            <a:off x="715164" y="692182"/>
            <a:ext cx="11434083" cy="4840398"/>
            <a:chOff x="951138" y="397214"/>
            <a:chExt cx="11434083" cy="4840398"/>
          </a:xfrm>
        </p:grpSpPr>
        <p:sp>
          <p:nvSpPr>
            <p:cNvPr id="3" name="TextBox 2">
              <a:extLst>
                <a:ext uri="{FF2B5EF4-FFF2-40B4-BE49-F238E27FC236}">
                  <a16:creationId xmlns:a16="http://schemas.microsoft.com/office/drawing/2014/main" id="{EA357882-5487-4A24-8B4B-64BE1B6C265A}"/>
                </a:ext>
              </a:extLst>
            </p:cNvPr>
            <p:cNvSpPr txBox="1"/>
            <p:nvPr/>
          </p:nvSpPr>
          <p:spPr>
            <a:xfrm>
              <a:off x="2275114" y="397214"/>
              <a:ext cx="7641772" cy="975460"/>
            </a:xfrm>
            <a:prstGeom prst="rect">
              <a:avLst/>
            </a:prstGeom>
            <a:noFill/>
          </p:spPr>
          <p:txBody>
            <a:bodyPr wrap="square">
              <a:spAutoFit/>
            </a:bodyPr>
            <a:lstStyle/>
            <a:p>
              <a:pPr algn="ctr">
                <a:lnSpc>
                  <a:spcPts val="7650"/>
                </a:lnSpc>
              </a:pPr>
              <a:r>
                <a:rPr lang="en-US" sz="4800" b="1" dirty="0">
                  <a:solidFill>
                    <a:schemeClr val="bg1"/>
                  </a:solidFill>
                  <a:highlight>
                    <a:srgbClr val="00FFFF"/>
                  </a:highlight>
                  <a:latin typeface="Georgia" panose="02040502050405020303" pitchFamily="18" charset="0"/>
                  <a:ea typeface="Trebuchet MS Bold"/>
                  <a:cs typeface="Trebuchet MS Bold"/>
                  <a:sym typeface="Trebuchet MS Bold"/>
                </a:rPr>
                <a:t>PROJECT</a:t>
              </a:r>
              <a:r>
                <a:rPr lang="en-US" sz="4800" b="1" spc="7" dirty="0">
                  <a:highlight>
                    <a:srgbClr val="00FFFF"/>
                  </a:highlight>
                  <a:latin typeface="Georgia" panose="02040502050405020303" pitchFamily="18" charset="0"/>
                  <a:ea typeface="Trebuchet MS Bold"/>
                  <a:cs typeface="Trebuchet MS Bold"/>
                  <a:sym typeface="Trebuchet MS Bold"/>
                </a:rPr>
                <a:t>	 </a:t>
              </a:r>
              <a:r>
                <a:rPr lang="en-US" sz="4800" b="1" dirty="0">
                  <a:solidFill>
                    <a:schemeClr val="bg1"/>
                  </a:solidFill>
                  <a:highlight>
                    <a:srgbClr val="00FFFF"/>
                  </a:highlight>
                  <a:latin typeface="Georgia" panose="02040502050405020303" pitchFamily="18" charset="0"/>
                  <a:ea typeface="Trebuchet MS Bold"/>
                  <a:cs typeface="Trebuchet MS Bold"/>
                  <a:sym typeface="Trebuchet MS Bold"/>
                </a:rPr>
                <a:t>OVERVIEW</a:t>
              </a:r>
            </a:p>
          </p:txBody>
        </p:sp>
        <p:sp>
          <p:nvSpPr>
            <p:cNvPr id="9" name="TextBox 8">
              <a:extLst>
                <a:ext uri="{FF2B5EF4-FFF2-40B4-BE49-F238E27FC236}">
                  <a16:creationId xmlns:a16="http://schemas.microsoft.com/office/drawing/2014/main" id="{93CE0D1F-69ED-E2FB-BAB4-6A2B10CD8FB6}"/>
                </a:ext>
              </a:extLst>
            </p:cNvPr>
            <p:cNvSpPr txBox="1"/>
            <p:nvPr/>
          </p:nvSpPr>
          <p:spPr>
            <a:xfrm>
              <a:off x="951138" y="2140057"/>
              <a:ext cx="11434083" cy="1376065"/>
            </a:xfrm>
            <a:prstGeom prst="rect">
              <a:avLst/>
            </a:prstGeom>
            <a:noFill/>
          </p:spPr>
          <p:txBody>
            <a:bodyPr wrap="square">
              <a:spAutoFit/>
            </a:bodyPr>
            <a:lstStyle/>
            <a:p>
              <a:r>
                <a:rPr lang="en-US" sz="2800" dirty="0">
                  <a:latin typeface="Mongolian Baiti" panose="03000500000000000000" pitchFamily="66" charset="0"/>
                  <a:cs typeface="Mongolian Baiti" panose="03000500000000000000" pitchFamily="66" charset="0"/>
                </a:rPr>
                <a:t>     Employee performance analysis involves evaluating various metrics such as productivity, efficiency, and output quality to assess individual and team performance. </a:t>
              </a:r>
              <a:endParaRPr lang="en-IN" sz="2800" dirty="0">
                <a:latin typeface="Mongolian Baiti" panose="03000500000000000000" pitchFamily="66" charset="0"/>
                <a:cs typeface="Mongolian Baiti" panose="03000500000000000000" pitchFamily="66" charset="0"/>
              </a:endParaRPr>
            </a:p>
          </p:txBody>
        </p:sp>
        <p:sp>
          <p:nvSpPr>
            <p:cNvPr id="11" name="TextBox 10">
              <a:extLst>
                <a:ext uri="{FF2B5EF4-FFF2-40B4-BE49-F238E27FC236}">
                  <a16:creationId xmlns:a16="http://schemas.microsoft.com/office/drawing/2014/main" id="{04C54B46-F0C4-8B31-25ED-97D061FE854C}"/>
                </a:ext>
              </a:extLst>
            </p:cNvPr>
            <p:cNvSpPr txBox="1"/>
            <p:nvPr/>
          </p:nvSpPr>
          <p:spPr>
            <a:xfrm>
              <a:off x="1144360" y="4283505"/>
              <a:ext cx="11047640" cy="954107"/>
            </a:xfrm>
            <a:prstGeom prst="rect">
              <a:avLst/>
            </a:prstGeom>
            <a:noFill/>
          </p:spPr>
          <p:txBody>
            <a:bodyPr wrap="square">
              <a:spAutoFit/>
            </a:bodyPr>
            <a:lstStyle/>
            <a:p>
              <a:r>
                <a:rPr lang="en-US" sz="2800" dirty="0">
                  <a:latin typeface="Mongolian Baiti" panose="03000500000000000000" pitchFamily="66" charset="0"/>
                  <a:cs typeface="Mongolian Baiti" panose="03000500000000000000" pitchFamily="66" charset="0"/>
                </a:rPr>
                <a:t>   By leveraging data analytics, organizations can identify top performers,   areas for improvement, and potential training needs.</a:t>
              </a:r>
              <a:endParaRPr lang="en-IN" sz="2800" dirty="0">
                <a:latin typeface="Mongolian Baiti" panose="03000500000000000000" pitchFamily="66" charset="0"/>
                <a:cs typeface="Mongolian Baiti" panose="03000500000000000000" pitchFamily="66" charset="0"/>
              </a:endParaRPr>
            </a:p>
          </p:txBody>
        </p:sp>
      </p:grpSp>
      <p:pic>
        <p:nvPicPr>
          <p:cNvPr id="2064" name="Picture 16" descr="402,111 Map Point Icon Images, Stock Photos, and Vectors | Shutterstock">
            <a:extLst>
              <a:ext uri="{FF2B5EF4-FFF2-40B4-BE49-F238E27FC236}">
                <a16:creationId xmlns:a16="http://schemas.microsoft.com/office/drawing/2014/main" id="{E85E61D4-EE38-02B2-D247-8538F853A4F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backgroundMark x1="42593" y1="74249" x2="69444" y2="75966"/>
                        <a14:backgroundMark x1="69444" y1="75966" x2="37500" y2="73820"/>
                        <a14:backgroundMark x1="37500" y1="73820" x2="37963" y2="75536"/>
                        <a14:backgroundMark x1="37963" y1="75536" x2="37963" y2="75536"/>
                        <a14:backgroundMark x1="60648" y1="80258" x2="60648" y2="80258"/>
                        <a14:backgroundMark x1="55093" y1="52361" x2="55093" y2="52361"/>
                      </a14:backgroundRemoval>
                    </a14:imgEffect>
                  </a14:imgLayer>
                </a14:imgProps>
              </a:ext>
              <a:ext uri="{28A0092B-C50C-407E-A947-70E740481C1C}">
                <a14:useLocalDpi xmlns:a14="http://schemas.microsoft.com/office/drawing/2010/main" val="0"/>
              </a:ext>
            </a:extLst>
          </a:blip>
          <a:srcRect/>
          <a:stretch>
            <a:fillRect/>
          </a:stretch>
        </p:blipFill>
        <p:spPr bwMode="auto">
          <a:xfrm>
            <a:off x="498921" y="2239676"/>
            <a:ext cx="818929" cy="883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402,111 Map Point Icon Images, Stock Photos, and Vectors | Shutterstock">
            <a:extLst>
              <a:ext uri="{FF2B5EF4-FFF2-40B4-BE49-F238E27FC236}">
                <a16:creationId xmlns:a16="http://schemas.microsoft.com/office/drawing/2014/main" id="{B2679D81-F31A-4C5C-EB27-023A2583320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backgroundMark x1="42593" y1="74249" x2="69444" y2="75966"/>
                        <a14:backgroundMark x1="69444" y1="75966" x2="37500" y2="73820"/>
                        <a14:backgroundMark x1="37500" y1="73820" x2="37963" y2="75536"/>
                        <a14:backgroundMark x1="37963" y1="75536" x2="37963" y2="75536"/>
                        <a14:backgroundMark x1="60648" y1="80258" x2="60648" y2="80258"/>
                        <a14:backgroundMark x1="55093" y1="52361" x2="55093" y2="52361"/>
                      </a14:backgroundRemoval>
                    </a14:imgEffect>
                  </a14:imgLayer>
                </a14:imgProps>
              </a:ext>
              <a:ext uri="{28A0092B-C50C-407E-A947-70E740481C1C}">
                <a14:useLocalDpi xmlns:a14="http://schemas.microsoft.com/office/drawing/2010/main" val="0"/>
              </a:ext>
            </a:extLst>
          </a:blip>
          <a:srcRect/>
          <a:stretch>
            <a:fillRect/>
          </a:stretch>
        </p:blipFill>
        <p:spPr bwMode="auto">
          <a:xfrm>
            <a:off x="571843" y="4343795"/>
            <a:ext cx="818929" cy="88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57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Product-Led Growth? How to Build a Software Company in the End User  Era -">
            <a:extLst>
              <a:ext uri="{FF2B5EF4-FFF2-40B4-BE49-F238E27FC236}">
                <a16:creationId xmlns:a16="http://schemas.microsoft.com/office/drawing/2014/main" id="{AFE19440-D1AC-065A-3E67-D6142309E8B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72182" y1="50562" x2="72182" y2="50562"/>
                        <a14:foregroundMark x1="72182" y1="50562" x2="72182" y2="50562"/>
                        <a14:foregroundMark x1="72182" y1="50562" x2="72182" y2="50562"/>
                        <a14:foregroundMark x1="70448" y1="65558" x2="70448" y2="65558"/>
                        <a14:foregroundMark x1="70448" y1="65558" x2="70448" y2="65558"/>
                        <a14:foregroundMark x1="74455" y1="62324" x2="74455" y2="62324"/>
                        <a14:foregroundMark x1="74455" y1="62324" x2="74455" y2="62324"/>
                        <a14:foregroundMark x1="74994" y1="78913" x2="74994" y2="78913"/>
                        <a14:foregroundMark x1="74994" y1="78913" x2="74994" y2="78913"/>
                        <a14:foregroundMark x1="74994" y1="79991" x2="74994" y2="79991"/>
                      </a14:backgroundRemoval>
                    </a14:imgEffect>
                  </a14:imgLayer>
                </a14:imgProps>
              </a:ext>
              <a:ext uri="{28A0092B-C50C-407E-A947-70E740481C1C}">
                <a14:useLocalDpi xmlns:a14="http://schemas.microsoft.com/office/drawing/2010/main" val="0"/>
              </a:ext>
            </a:extLst>
          </a:blip>
          <a:srcRect l="52903" t="19472" r="14687" b="7020"/>
          <a:stretch/>
        </p:blipFill>
        <p:spPr bwMode="auto">
          <a:xfrm>
            <a:off x="4425043" y="-892"/>
            <a:ext cx="3429000" cy="38895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What is Product-Led Growth? How to Build a Software Company in the End User  Era -">
            <a:extLst>
              <a:ext uri="{FF2B5EF4-FFF2-40B4-BE49-F238E27FC236}">
                <a16:creationId xmlns:a16="http://schemas.microsoft.com/office/drawing/2014/main" id="{6AE88F04-C23B-8ACD-B4AF-80F193BBFEB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72182" y1="50562" x2="72182" y2="50562"/>
                        <a14:foregroundMark x1="72182" y1="50562" x2="72182" y2="50562"/>
                        <a14:foregroundMark x1="72182" y1="50562" x2="72182" y2="50562"/>
                        <a14:foregroundMark x1="70448" y1="65558" x2="70448" y2="65558"/>
                        <a14:foregroundMark x1="70448" y1="65558" x2="70448" y2="65558"/>
                        <a14:foregroundMark x1="74455" y1="62324" x2="74455" y2="62324"/>
                        <a14:foregroundMark x1="74455" y1="62324" x2="74455" y2="62324"/>
                        <a14:foregroundMark x1="74994" y1="78913" x2="74994" y2="78913"/>
                        <a14:foregroundMark x1="74994" y1="78913" x2="74994" y2="78913"/>
                        <a14:foregroundMark x1="74994" y1="79991" x2="74994" y2="79991"/>
                      </a14:backgroundRemoval>
                    </a14:imgEffect>
                  </a14:imgLayer>
                </a14:imgProps>
              </a:ext>
              <a:ext uri="{28A0092B-C50C-407E-A947-70E740481C1C}">
                <a14:useLocalDpi xmlns:a14="http://schemas.microsoft.com/office/drawing/2010/main" val="0"/>
              </a:ext>
            </a:extLst>
          </a:blip>
          <a:srcRect l="12813" t="25766" r="47500" b="726"/>
          <a:stretch/>
        </p:blipFill>
        <p:spPr bwMode="auto">
          <a:xfrm>
            <a:off x="506186" y="2092867"/>
            <a:ext cx="4359728" cy="4038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 is Product-Led Growth? How to Build a Software Company in the End User  Era -">
            <a:extLst>
              <a:ext uri="{FF2B5EF4-FFF2-40B4-BE49-F238E27FC236}">
                <a16:creationId xmlns:a16="http://schemas.microsoft.com/office/drawing/2014/main" id="{8722301B-2008-4CCC-4CC7-FB9B1A8CAEE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72182" y1="50562" x2="72182" y2="50562"/>
                        <a14:foregroundMark x1="72182" y1="50562" x2="72182" y2="50562"/>
                        <a14:foregroundMark x1="72182" y1="50562" x2="72182" y2="50562"/>
                        <a14:foregroundMark x1="70448" y1="65558" x2="70448" y2="65558"/>
                        <a14:foregroundMark x1="70448" y1="65558" x2="70448" y2="65558"/>
                        <a14:foregroundMark x1="74455" y1="62324" x2="74455" y2="62324"/>
                        <a14:foregroundMark x1="74455" y1="62324" x2="74455" y2="62324"/>
                        <a14:foregroundMark x1="74994" y1="78913" x2="74994" y2="78913"/>
                        <a14:foregroundMark x1="74994" y1="78913" x2="74994" y2="78913"/>
                        <a14:foregroundMark x1="74994" y1="79991" x2="74994" y2="79991"/>
                      </a14:backgroundRemoval>
                    </a14:imgEffect>
                  </a14:imgLayer>
                </a14:imgProps>
              </a:ext>
              <a:ext uri="{28A0092B-C50C-407E-A947-70E740481C1C}">
                <a14:useLocalDpi xmlns:a14="http://schemas.microsoft.com/office/drawing/2010/main" val="0"/>
              </a:ext>
            </a:extLst>
          </a:blip>
          <a:srcRect l="52903" t="19472" r="14687" b="7020"/>
          <a:stretch/>
        </p:blipFill>
        <p:spPr bwMode="auto">
          <a:xfrm>
            <a:off x="4343400" y="1789399"/>
            <a:ext cx="3429000" cy="38895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What is Product-Led Growth? How to Build a Software Company in the End User  Era -">
            <a:extLst>
              <a:ext uri="{FF2B5EF4-FFF2-40B4-BE49-F238E27FC236}">
                <a16:creationId xmlns:a16="http://schemas.microsoft.com/office/drawing/2014/main" id="{CE745259-6A3D-B0D7-C500-D7F9BA5CC94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72182" y1="50562" x2="72182" y2="50562"/>
                        <a14:foregroundMark x1="72182" y1="50562" x2="72182" y2="50562"/>
                        <a14:foregroundMark x1="72182" y1="50562" x2="72182" y2="50562"/>
                        <a14:foregroundMark x1="70448" y1="65558" x2="70448" y2="65558"/>
                        <a14:foregroundMark x1="70448" y1="65558" x2="70448" y2="65558"/>
                        <a14:foregroundMark x1="74455" y1="62324" x2="74455" y2="62324"/>
                        <a14:foregroundMark x1="74455" y1="62324" x2="74455" y2="62324"/>
                        <a14:foregroundMark x1="74994" y1="78913" x2="74994" y2="78913"/>
                        <a14:foregroundMark x1="74994" y1="78913" x2="74994" y2="78913"/>
                        <a14:foregroundMark x1="74994" y1="79991" x2="74994" y2="79991"/>
                      </a14:backgroundRemoval>
                    </a14:imgEffect>
                  </a14:imgLayer>
                </a14:imgProps>
              </a:ext>
              <a:ext uri="{28A0092B-C50C-407E-A947-70E740481C1C}">
                <a14:useLocalDpi xmlns:a14="http://schemas.microsoft.com/office/drawing/2010/main" val="0"/>
              </a:ext>
            </a:extLst>
          </a:blip>
          <a:srcRect l="52903" t="19472" r="14687" b="7020"/>
          <a:stretch/>
        </p:blipFill>
        <p:spPr bwMode="auto">
          <a:xfrm>
            <a:off x="4343400" y="3613808"/>
            <a:ext cx="3429000" cy="3889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2B464216-99EB-4C10-4127-4CDF32162480}"/>
              </a:ext>
            </a:extLst>
          </p:cNvPr>
          <p:cNvCxnSpPr>
            <a:cxnSpLocks/>
          </p:cNvCxnSpPr>
          <p:nvPr/>
        </p:nvCxnSpPr>
        <p:spPr>
          <a:xfrm>
            <a:off x="3428999" y="3562422"/>
            <a:ext cx="2049235" cy="15373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CF05D91A-DC89-9F76-4E45-EBFC3808C915}"/>
              </a:ext>
            </a:extLst>
          </p:cNvPr>
          <p:cNvCxnSpPr>
            <a:cxnSpLocks/>
          </p:cNvCxnSpPr>
          <p:nvPr/>
        </p:nvCxnSpPr>
        <p:spPr>
          <a:xfrm flipV="1">
            <a:off x="3380014" y="2052242"/>
            <a:ext cx="2147207" cy="15101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E37F90-8A85-738D-6E51-5C13D11380E2}"/>
              </a:ext>
            </a:extLst>
          </p:cNvPr>
          <p:cNvCxnSpPr>
            <a:cxnSpLocks/>
          </p:cNvCxnSpPr>
          <p:nvPr/>
        </p:nvCxnSpPr>
        <p:spPr>
          <a:xfrm>
            <a:off x="4343400" y="3562422"/>
            <a:ext cx="1183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AEE78BB-24BD-51FE-DEFE-977A1DAB7DF2}"/>
              </a:ext>
            </a:extLst>
          </p:cNvPr>
          <p:cNvSpPr txBox="1"/>
          <p:nvPr/>
        </p:nvSpPr>
        <p:spPr>
          <a:xfrm>
            <a:off x="7231515" y="1704599"/>
            <a:ext cx="2339068" cy="982770"/>
          </a:xfrm>
          <a:prstGeom prst="rect">
            <a:avLst/>
          </a:prstGeom>
          <a:noFill/>
        </p:spPr>
        <p:txBody>
          <a:bodyPr wrap="square">
            <a:spAutoFit/>
          </a:bodyPr>
          <a:lstStyle/>
          <a:p>
            <a:pPr algn="l">
              <a:lnSpc>
                <a:spcPts val="7920"/>
              </a:lnSpc>
            </a:pPr>
            <a:r>
              <a:rPr lang="en-US" sz="4000" dirty="0">
                <a:solidFill>
                  <a:schemeClr val="tx1">
                    <a:lumMod val="85000"/>
                  </a:schemeClr>
                </a:solidFill>
                <a:latin typeface="Georgia" panose="02040502050405020303" pitchFamily="18" charset="0"/>
                <a:ea typeface="Times New Roman Bold"/>
                <a:cs typeface="Times New Roman Bold"/>
                <a:sym typeface="Times New Roman Bold"/>
              </a:rPr>
              <a:t>HR</a:t>
            </a:r>
            <a:endParaRPr lang="en-US" sz="6600" dirty="0">
              <a:solidFill>
                <a:schemeClr val="tx1">
                  <a:lumMod val="85000"/>
                </a:schemeClr>
              </a:solidFill>
              <a:latin typeface="Georgia" panose="02040502050405020303" pitchFamily="18" charset="0"/>
              <a:ea typeface="Times New Roman Bold"/>
              <a:cs typeface="Times New Roman Bold"/>
              <a:sym typeface="Times New Roman Bold"/>
            </a:endParaRPr>
          </a:p>
        </p:txBody>
      </p:sp>
      <p:sp>
        <p:nvSpPr>
          <p:cNvPr id="25" name="TextBox 24">
            <a:extLst>
              <a:ext uri="{FF2B5EF4-FFF2-40B4-BE49-F238E27FC236}">
                <a16:creationId xmlns:a16="http://schemas.microsoft.com/office/drawing/2014/main" id="{A025E62C-42E7-9876-BB17-CA0A3987EF74}"/>
              </a:ext>
            </a:extLst>
          </p:cNvPr>
          <p:cNvSpPr txBox="1"/>
          <p:nvPr/>
        </p:nvSpPr>
        <p:spPr>
          <a:xfrm>
            <a:off x="7231515" y="3500821"/>
            <a:ext cx="4065814" cy="970907"/>
          </a:xfrm>
          <a:prstGeom prst="rect">
            <a:avLst/>
          </a:prstGeom>
          <a:noFill/>
        </p:spPr>
        <p:txBody>
          <a:bodyPr wrap="square">
            <a:spAutoFit/>
          </a:bodyPr>
          <a:lstStyle/>
          <a:p>
            <a:pPr algn="l">
              <a:lnSpc>
                <a:spcPts val="7920"/>
              </a:lnSpc>
            </a:pPr>
            <a:r>
              <a:rPr lang="en-US" sz="4000" dirty="0">
                <a:solidFill>
                  <a:schemeClr val="tx1">
                    <a:lumMod val="85000"/>
                  </a:schemeClr>
                </a:solidFill>
                <a:latin typeface="Georgia" panose="02040502050405020303" pitchFamily="18" charset="0"/>
                <a:ea typeface="Times New Roman Bold"/>
                <a:cs typeface="Times New Roman Bold"/>
                <a:sym typeface="Times New Roman Bold"/>
              </a:rPr>
              <a:t>MANAGERS</a:t>
            </a:r>
          </a:p>
        </p:txBody>
      </p:sp>
      <p:sp>
        <p:nvSpPr>
          <p:cNvPr id="29" name="TextBox 28">
            <a:extLst>
              <a:ext uri="{FF2B5EF4-FFF2-40B4-BE49-F238E27FC236}">
                <a16:creationId xmlns:a16="http://schemas.microsoft.com/office/drawing/2014/main" id="{2C91D901-983B-B4F8-732B-54042A7F5F93}"/>
              </a:ext>
            </a:extLst>
          </p:cNvPr>
          <p:cNvSpPr txBox="1"/>
          <p:nvPr/>
        </p:nvSpPr>
        <p:spPr>
          <a:xfrm>
            <a:off x="7231515" y="5193450"/>
            <a:ext cx="6098720" cy="970907"/>
          </a:xfrm>
          <a:prstGeom prst="rect">
            <a:avLst/>
          </a:prstGeom>
          <a:noFill/>
        </p:spPr>
        <p:txBody>
          <a:bodyPr wrap="square">
            <a:spAutoFit/>
          </a:bodyPr>
          <a:lstStyle/>
          <a:p>
            <a:pPr algn="l">
              <a:lnSpc>
                <a:spcPts val="7920"/>
              </a:lnSpc>
            </a:pPr>
            <a:r>
              <a:rPr lang="en-US" sz="4000" dirty="0">
                <a:solidFill>
                  <a:schemeClr val="tx1">
                    <a:lumMod val="85000"/>
                  </a:schemeClr>
                </a:solidFill>
                <a:latin typeface="Georgia" panose="02040502050405020303" pitchFamily="18" charset="0"/>
                <a:ea typeface="Times New Roman Bold"/>
                <a:cs typeface="Times New Roman Bold"/>
                <a:sym typeface="Times New Roman Bold"/>
              </a:rPr>
              <a:t>EMPLOYERS</a:t>
            </a:r>
          </a:p>
        </p:txBody>
      </p:sp>
      <p:sp>
        <p:nvSpPr>
          <p:cNvPr id="31" name="TextBox 30">
            <a:extLst>
              <a:ext uri="{FF2B5EF4-FFF2-40B4-BE49-F238E27FC236}">
                <a16:creationId xmlns:a16="http://schemas.microsoft.com/office/drawing/2014/main" id="{839A83ED-1981-074A-2FCE-96208EF37E05}"/>
              </a:ext>
            </a:extLst>
          </p:cNvPr>
          <p:cNvSpPr txBox="1"/>
          <p:nvPr/>
        </p:nvSpPr>
        <p:spPr>
          <a:xfrm>
            <a:off x="2445202" y="232477"/>
            <a:ext cx="8852127" cy="769441"/>
          </a:xfrm>
          <a:prstGeom prst="rect">
            <a:avLst/>
          </a:prstGeom>
          <a:noFill/>
        </p:spPr>
        <p:txBody>
          <a:bodyPr wrap="square">
            <a:spAutoFit/>
          </a:bodyPr>
          <a:lstStyle/>
          <a:p>
            <a:r>
              <a:rPr lang="en-US" sz="4400" dirty="0">
                <a:solidFill>
                  <a:schemeClr val="bg1"/>
                </a:solidFill>
                <a:highlight>
                  <a:srgbClr val="00FFFF"/>
                </a:highlight>
                <a:latin typeface="Mongolian Baiti" panose="03000500000000000000" pitchFamily="66" charset="0"/>
                <a:cs typeface="Mongolian Baiti" panose="03000500000000000000" pitchFamily="66" charset="0"/>
              </a:rPr>
              <a:t>WHO ARE THE END USERS</a:t>
            </a:r>
            <a:endParaRPr lang="en-IN" sz="4400" dirty="0">
              <a:solidFill>
                <a:schemeClr val="bg1"/>
              </a:solidFill>
              <a:highlight>
                <a:srgbClr val="00FFFF"/>
              </a:highlight>
              <a:latin typeface="Mongolian Baiti" panose="03000500000000000000" pitchFamily="66" charset="0"/>
              <a:cs typeface="Mongolian Baiti" panose="03000500000000000000" pitchFamily="66" charset="0"/>
            </a:endParaRPr>
          </a:p>
        </p:txBody>
      </p:sp>
      <p:sp>
        <p:nvSpPr>
          <p:cNvPr id="33" name="TextBox 32">
            <a:extLst>
              <a:ext uri="{FF2B5EF4-FFF2-40B4-BE49-F238E27FC236}">
                <a16:creationId xmlns:a16="http://schemas.microsoft.com/office/drawing/2014/main" id="{A3F48119-0670-2B77-EB39-2F8102FCDEAF}"/>
              </a:ext>
            </a:extLst>
          </p:cNvPr>
          <p:cNvSpPr txBox="1"/>
          <p:nvPr/>
        </p:nvSpPr>
        <p:spPr>
          <a:xfrm>
            <a:off x="1191987" y="4584715"/>
            <a:ext cx="6662056" cy="707886"/>
          </a:xfrm>
          <a:prstGeom prst="rect">
            <a:avLst/>
          </a:prstGeom>
          <a:noFill/>
        </p:spPr>
        <p:txBody>
          <a:bodyPr wrap="square">
            <a:spAutoFit/>
          </a:bodyPr>
          <a:lstStyle/>
          <a:p>
            <a:r>
              <a:rPr lang="en-US" sz="3600" dirty="0">
                <a:solidFill>
                  <a:schemeClr val="tx1">
                    <a:lumMod val="85000"/>
                  </a:schemeClr>
                </a:solidFill>
                <a:latin typeface="Georgia" panose="02040502050405020303" pitchFamily="18" charset="0"/>
                <a:cs typeface="Times New Roman Bold"/>
                <a:sym typeface="Times New Roman Bold"/>
              </a:rPr>
              <a:t>END </a:t>
            </a:r>
            <a:r>
              <a:rPr lang="en-US" sz="4000" dirty="0">
                <a:solidFill>
                  <a:schemeClr val="tx1">
                    <a:lumMod val="85000"/>
                  </a:schemeClr>
                </a:solidFill>
                <a:latin typeface="Georgia" panose="02040502050405020303" pitchFamily="18" charset="0"/>
                <a:cs typeface="Times New Roman Bold"/>
                <a:sym typeface="Times New Roman Bold"/>
              </a:rPr>
              <a:t>USERS</a:t>
            </a:r>
            <a:endParaRPr lang="en-IN" sz="3600" dirty="0"/>
          </a:p>
        </p:txBody>
      </p:sp>
    </p:spTree>
    <p:extLst>
      <p:ext uri="{BB962C8B-B14F-4D97-AF65-F5344CB8AC3E}">
        <p14:creationId xmlns:p14="http://schemas.microsoft.com/office/powerpoint/2010/main" val="2373280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5C69D-964C-C630-563C-F01A790B1C23}"/>
              </a:ext>
            </a:extLst>
          </p:cNvPr>
          <p:cNvSpPr txBox="1"/>
          <p:nvPr/>
        </p:nvSpPr>
        <p:spPr>
          <a:xfrm>
            <a:off x="420180" y="258883"/>
            <a:ext cx="11567949" cy="646331"/>
          </a:xfrm>
          <a:prstGeom prst="rect">
            <a:avLst/>
          </a:prstGeom>
          <a:noFill/>
        </p:spPr>
        <p:txBody>
          <a:bodyPr wrap="square">
            <a:spAutoFit/>
          </a:bodyPr>
          <a:lstStyle/>
          <a:p>
            <a:pPr algn="ctr"/>
            <a:r>
              <a:rPr lang="en-US" sz="3600" dirty="0">
                <a:latin typeface="Mongolian Baiti" panose="03000500000000000000" pitchFamily="66" charset="0"/>
                <a:cs typeface="Mongolian Baiti" panose="03000500000000000000" pitchFamily="66" charset="0"/>
              </a:rPr>
              <a:t>OUR SOLUTION AND ITS VALUE PROPOSITION</a:t>
            </a:r>
            <a:endParaRPr lang="en-IN" sz="3600" dirty="0">
              <a:latin typeface="Mongolian Baiti" panose="03000500000000000000" pitchFamily="66" charset="0"/>
              <a:cs typeface="Mongolian Baiti" panose="03000500000000000000" pitchFamily="66" charset="0"/>
            </a:endParaRPr>
          </a:p>
        </p:txBody>
      </p:sp>
      <p:sp>
        <p:nvSpPr>
          <p:cNvPr id="7" name="TextBox 6">
            <a:extLst>
              <a:ext uri="{FF2B5EF4-FFF2-40B4-BE49-F238E27FC236}">
                <a16:creationId xmlns:a16="http://schemas.microsoft.com/office/drawing/2014/main" id="{8977E683-E760-C7CE-700C-8D80B36A782F}"/>
              </a:ext>
            </a:extLst>
          </p:cNvPr>
          <p:cNvSpPr txBox="1"/>
          <p:nvPr/>
        </p:nvSpPr>
        <p:spPr>
          <a:xfrm>
            <a:off x="688701" y="1192912"/>
            <a:ext cx="8232885" cy="584775"/>
          </a:xfrm>
          <a:prstGeom prst="rect">
            <a:avLst/>
          </a:prstGeom>
          <a:noFill/>
        </p:spPr>
        <p:txBody>
          <a:bodyPr wrap="square">
            <a:spAutoFit/>
          </a:bodyPr>
          <a:lstStyle/>
          <a:p>
            <a:r>
              <a:rPr lang="en-IN" sz="3200" b="1" dirty="0">
                <a:solidFill>
                  <a:schemeClr val="accent5"/>
                </a:solidFill>
                <a:latin typeface="Square721 BT" panose="020B0504020202060204" pitchFamily="34" charset="0"/>
              </a:rPr>
              <a:t>•</a:t>
            </a:r>
            <a:r>
              <a:rPr lang="en-IN" sz="2400" dirty="0">
                <a:latin typeface="Square721 BT" panose="020B0504020202060204" pitchFamily="34" charset="0"/>
              </a:rPr>
              <a:t>    CONDITIONAL FORMATTING</a:t>
            </a:r>
          </a:p>
        </p:txBody>
      </p:sp>
      <p:sp>
        <p:nvSpPr>
          <p:cNvPr id="9" name="TextBox 8">
            <a:extLst>
              <a:ext uri="{FF2B5EF4-FFF2-40B4-BE49-F238E27FC236}">
                <a16:creationId xmlns:a16="http://schemas.microsoft.com/office/drawing/2014/main" id="{EC8C7E35-1130-77B4-4AEA-E6EF9615DBF3}"/>
              </a:ext>
            </a:extLst>
          </p:cNvPr>
          <p:cNvSpPr txBox="1"/>
          <p:nvPr/>
        </p:nvSpPr>
        <p:spPr>
          <a:xfrm>
            <a:off x="2603555" y="1779387"/>
            <a:ext cx="6440214" cy="523220"/>
          </a:xfrm>
          <a:prstGeom prst="rect">
            <a:avLst/>
          </a:prstGeom>
          <a:noFill/>
        </p:spPr>
        <p:txBody>
          <a:bodyPr wrap="square">
            <a:spAutoFit/>
          </a:bodyPr>
          <a:lstStyle/>
          <a:p>
            <a:r>
              <a:rPr lang="en-US" sz="2800" dirty="0"/>
              <a:t>To </a:t>
            </a:r>
            <a:r>
              <a:rPr lang="en-US" sz="2400" dirty="0"/>
              <a:t>highlight</a:t>
            </a:r>
            <a:r>
              <a:rPr lang="en-US" sz="2800" dirty="0"/>
              <a:t> the missing values</a:t>
            </a:r>
            <a:endParaRPr lang="en-IN" sz="2800" dirty="0"/>
          </a:p>
        </p:txBody>
      </p:sp>
      <p:sp>
        <p:nvSpPr>
          <p:cNvPr id="11" name="TextBox 10">
            <a:extLst>
              <a:ext uri="{FF2B5EF4-FFF2-40B4-BE49-F238E27FC236}">
                <a16:creationId xmlns:a16="http://schemas.microsoft.com/office/drawing/2014/main" id="{3769CDC9-E790-A43F-3A19-A636F2F4C2BE}"/>
              </a:ext>
            </a:extLst>
          </p:cNvPr>
          <p:cNvSpPr txBox="1"/>
          <p:nvPr/>
        </p:nvSpPr>
        <p:spPr>
          <a:xfrm>
            <a:off x="508437" y="2198623"/>
            <a:ext cx="6093372" cy="584775"/>
          </a:xfrm>
          <a:prstGeom prst="rect">
            <a:avLst/>
          </a:prstGeom>
          <a:noFill/>
        </p:spPr>
        <p:txBody>
          <a:bodyPr wrap="square">
            <a:spAutoFit/>
          </a:bodyPr>
          <a:lstStyle/>
          <a:p>
            <a:r>
              <a:rPr lang="en-IN" sz="3200" b="1" dirty="0">
                <a:solidFill>
                  <a:schemeClr val="accent5"/>
                </a:solidFill>
                <a:latin typeface="Square721 BT" panose="020B0504020202060204" pitchFamily="34" charset="0"/>
              </a:rPr>
              <a:t>  •</a:t>
            </a:r>
            <a:r>
              <a:rPr lang="en-IN" sz="2400" dirty="0">
                <a:latin typeface="Square721 BT" panose="020B0504020202060204" pitchFamily="34" charset="0"/>
              </a:rPr>
              <a:t>    FILTER</a:t>
            </a:r>
            <a:endParaRPr lang="en-IN" sz="3200" dirty="0">
              <a:latin typeface="Square721 BT" panose="020B0504020202060204" pitchFamily="34" charset="0"/>
            </a:endParaRPr>
          </a:p>
        </p:txBody>
      </p:sp>
      <p:sp>
        <p:nvSpPr>
          <p:cNvPr id="13" name="TextBox 12">
            <a:extLst>
              <a:ext uri="{FF2B5EF4-FFF2-40B4-BE49-F238E27FC236}">
                <a16:creationId xmlns:a16="http://schemas.microsoft.com/office/drawing/2014/main" id="{B3FD27C5-E792-12D2-61E2-933E31C55390}"/>
              </a:ext>
            </a:extLst>
          </p:cNvPr>
          <p:cNvSpPr txBox="1"/>
          <p:nvPr/>
        </p:nvSpPr>
        <p:spPr>
          <a:xfrm>
            <a:off x="2603555" y="2718751"/>
            <a:ext cx="6093372" cy="523220"/>
          </a:xfrm>
          <a:prstGeom prst="rect">
            <a:avLst/>
          </a:prstGeom>
          <a:noFill/>
        </p:spPr>
        <p:txBody>
          <a:bodyPr wrap="square">
            <a:spAutoFit/>
          </a:bodyPr>
          <a:lstStyle/>
          <a:p>
            <a:r>
              <a:rPr lang="en-US" sz="2800" dirty="0"/>
              <a:t>To remove the missing values</a:t>
            </a:r>
            <a:endParaRPr lang="en-IN" sz="2800" dirty="0"/>
          </a:p>
        </p:txBody>
      </p:sp>
      <p:sp>
        <p:nvSpPr>
          <p:cNvPr id="15" name="TextBox 14">
            <a:extLst>
              <a:ext uri="{FF2B5EF4-FFF2-40B4-BE49-F238E27FC236}">
                <a16:creationId xmlns:a16="http://schemas.microsoft.com/office/drawing/2014/main" id="{7C19C282-C4AB-9C67-484A-9E49423E3C91}"/>
              </a:ext>
            </a:extLst>
          </p:cNvPr>
          <p:cNvSpPr txBox="1"/>
          <p:nvPr/>
        </p:nvSpPr>
        <p:spPr>
          <a:xfrm>
            <a:off x="816521" y="3242926"/>
            <a:ext cx="6093372" cy="584775"/>
          </a:xfrm>
          <a:prstGeom prst="rect">
            <a:avLst/>
          </a:prstGeom>
          <a:noFill/>
        </p:spPr>
        <p:txBody>
          <a:bodyPr wrap="square">
            <a:spAutoFit/>
          </a:bodyPr>
          <a:lstStyle/>
          <a:p>
            <a:r>
              <a:rPr lang="en-IN" sz="3200" b="1" dirty="0">
                <a:solidFill>
                  <a:schemeClr val="accent5"/>
                </a:solidFill>
                <a:latin typeface="Square721 BT" panose="020B0504020202060204" pitchFamily="34" charset="0"/>
              </a:rPr>
              <a:t>•</a:t>
            </a:r>
            <a:r>
              <a:rPr lang="en-IN" sz="2400" b="1" dirty="0">
                <a:solidFill>
                  <a:schemeClr val="accent5"/>
                </a:solidFill>
                <a:latin typeface="Square721 BT" panose="020B0504020202060204" pitchFamily="34" charset="0"/>
              </a:rPr>
              <a:t>   </a:t>
            </a:r>
            <a:r>
              <a:rPr lang="en-IN" sz="2400" dirty="0">
                <a:latin typeface="Square721 BT" panose="020B0504020202060204" pitchFamily="34" charset="0"/>
              </a:rPr>
              <a:t>FORMULAE</a:t>
            </a:r>
          </a:p>
        </p:txBody>
      </p:sp>
      <p:sp>
        <p:nvSpPr>
          <p:cNvPr id="17" name="TextBox 16">
            <a:extLst>
              <a:ext uri="{FF2B5EF4-FFF2-40B4-BE49-F238E27FC236}">
                <a16:creationId xmlns:a16="http://schemas.microsoft.com/office/drawing/2014/main" id="{E6D1E6D7-6DA2-CE6F-6C37-3EB008F12B04}"/>
              </a:ext>
            </a:extLst>
          </p:cNvPr>
          <p:cNvSpPr txBox="1"/>
          <p:nvPr/>
        </p:nvSpPr>
        <p:spPr>
          <a:xfrm>
            <a:off x="2603555" y="3679917"/>
            <a:ext cx="6787056" cy="523220"/>
          </a:xfrm>
          <a:prstGeom prst="rect">
            <a:avLst/>
          </a:prstGeom>
          <a:noFill/>
        </p:spPr>
        <p:txBody>
          <a:bodyPr wrap="square">
            <a:spAutoFit/>
          </a:bodyPr>
          <a:lstStyle/>
          <a:p>
            <a:r>
              <a:rPr lang="en-US" sz="2800" dirty="0"/>
              <a:t>To calculate the employee performance level</a:t>
            </a:r>
            <a:endParaRPr lang="en-IN" sz="2800" dirty="0"/>
          </a:p>
        </p:txBody>
      </p:sp>
      <p:sp>
        <p:nvSpPr>
          <p:cNvPr id="19" name="TextBox 18">
            <a:extLst>
              <a:ext uri="{FF2B5EF4-FFF2-40B4-BE49-F238E27FC236}">
                <a16:creationId xmlns:a16="http://schemas.microsoft.com/office/drawing/2014/main" id="{B00B83CF-9E69-48C0-3CDC-E53B6EB52736}"/>
              </a:ext>
            </a:extLst>
          </p:cNvPr>
          <p:cNvSpPr txBox="1"/>
          <p:nvPr/>
        </p:nvSpPr>
        <p:spPr>
          <a:xfrm>
            <a:off x="1308536" y="4280880"/>
            <a:ext cx="6093372" cy="461665"/>
          </a:xfrm>
          <a:prstGeom prst="rect">
            <a:avLst/>
          </a:prstGeom>
          <a:noFill/>
        </p:spPr>
        <p:txBody>
          <a:bodyPr wrap="square">
            <a:spAutoFit/>
          </a:bodyPr>
          <a:lstStyle/>
          <a:p>
            <a:r>
              <a:rPr lang="en-IN" sz="2400" dirty="0">
                <a:latin typeface="Square721 BT" panose="020B0504020202060204" pitchFamily="34" charset="0"/>
              </a:rPr>
              <a:t>PIVOT TABLE</a:t>
            </a:r>
          </a:p>
        </p:txBody>
      </p:sp>
      <p:sp>
        <p:nvSpPr>
          <p:cNvPr id="23" name="TextBox 22">
            <a:extLst>
              <a:ext uri="{FF2B5EF4-FFF2-40B4-BE49-F238E27FC236}">
                <a16:creationId xmlns:a16="http://schemas.microsoft.com/office/drawing/2014/main" id="{5A5BA865-A186-2627-8CCC-928664784BAA}"/>
              </a:ext>
            </a:extLst>
          </p:cNvPr>
          <p:cNvSpPr txBox="1"/>
          <p:nvPr/>
        </p:nvSpPr>
        <p:spPr>
          <a:xfrm>
            <a:off x="816521" y="4220945"/>
            <a:ext cx="6093372" cy="584775"/>
          </a:xfrm>
          <a:prstGeom prst="rect">
            <a:avLst/>
          </a:prstGeom>
          <a:noFill/>
        </p:spPr>
        <p:txBody>
          <a:bodyPr wrap="square">
            <a:spAutoFit/>
          </a:bodyPr>
          <a:lstStyle/>
          <a:p>
            <a:r>
              <a:rPr lang="en-IN" sz="3200" b="1" dirty="0">
                <a:solidFill>
                  <a:schemeClr val="accent5"/>
                </a:solidFill>
                <a:latin typeface="Square721 BT" panose="020B0504020202060204" pitchFamily="34" charset="0"/>
              </a:rPr>
              <a:t>•</a:t>
            </a:r>
            <a:endParaRPr lang="en-IN" sz="3200" dirty="0"/>
          </a:p>
        </p:txBody>
      </p:sp>
      <p:sp>
        <p:nvSpPr>
          <p:cNvPr id="25" name="TextBox 24">
            <a:extLst>
              <a:ext uri="{FF2B5EF4-FFF2-40B4-BE49-F238E27FC236}">
                <a16:creationId xmlns:a16="http://schemas.microsoft.com/office/drawing/2014/main" id="{885211F8-6E32-E09B-AB21-4F0E960ED305}"/>
              </a:ext>
            </a:extLst>
          </p:cNvPr>
          <p:cNvSpPr txBox="1"/>
          <p:nvPr/>
        </p:nvSpPr>
        <p:spPr>
          <a:xfrm>
            <a:off x="816521" y="5129148"/>
            <a:ext cx="6093372" cy="584775"/>
          </a:xfrm>
          <a:prstGeom prst="rect">
            <a:avLst/>
          </a:prstGeom>
          <a:noFill/>
        </p:spPr>
        <p:txBody>
          <a:bodyPr wrap="square">
            <a:spAutoFit/>
          </a:bodyPr>
          <a:lstStyle/>
          <a:p>
            <a:r>
              <a:rPr lang="en-IN" sz="3200" b="1" dirty="0">
                <a:solidFill>
                  <a:schemeClr val="accent5"/>
                </a:solidFill>
                <a:latin typeface="Square721 BT" panose="020B0504020202060204" pitchFamily="34" charset="0"/>
              </a:rPr>
              <a:t>•</a:t>
            </a:r>
            <a:endParaRPr lang="en-IN" sz="3200" dirty="0"/>
          </a:p>
        </p:txBody>
      </p:sp>
      <p:sp>
        <p:nvSpPr>
          <p:cNvPr id="27" name="TextBox 26">
            <a:extLst>
              <a:ext uri="{FF2B5EF4-FFF2-40B4-BE49-F238E27FC236}">
                <a16:creationId xmlns:a16="http://schemas.microsoft.com/office/drawing/2014/main" id="{18A20AB7-7C8A-5148-5EA4-6050E88A0C93}"/>
              </a:ext>
            </a:extLst>
          </p:cNvPr>
          <p:cNvSpPr txBox="1"/>
          <p:nvPr/>
        </p:nvSpPr>
        <p:spPr>
          <a:xfrm>
            <a:off x="2576345" y="4667483"/>
            <a:ext cx="7610804" cy="523220"/>
          </a:xfrm>
          <a:prstGeom prst="rect">
            <a:avLst/>
          </a:prstGeom>
          <a:noFill/>
        </p:spPr>
        <p:txBody>
          <a:bodyPr wrap="square">
            <a:spAutoFit/>
          </a:bodyPr>
          <a:lstStyle/>
          <a:p>
            <a:r>
              <a:rPr lang="en-US" sz="2800" dirty="0"/>
              <a:t>To give a summary of the employee performance </a:t>
            </a:r>
            <a:endParaRPr lang="en-IN" sz="2800" dirty="0"/>
          </a:p>
        </p:txBody>
      </p:sp>
      <p:sp>
        <p:nvSpPr>
          <p:cNvPr id="29" name="TextBox 28">
            <a:extLst>
              <a:ext uri="{FF2B5EF4-FFF2-40B4-BE49-F238E27FC236}">
                <a16:creationId xmlns:a16="http://schemas.microsoft.com/office/drawing/2014/main" id="{3E1212DE-FE98-7235-1209-A11C900FE831}"/>
              </a:ext>
            </a:extLst>
          </p:cNvPr>
          <p:cNvSpPr txBox="1"/>
          <p:nvPr/>
        </p:nvSpPr>
        <p:spPr>
          <a:xfrm>
            <a:off x="1308536" y="5217249"/>
            <a:ext cx="6093372" cy="461665"/>
          </a:xfrm>
          <a:prstGeom prst="rect">
            <a:avLst/>
          </a:prstGeom>
          <a:noFill/>
        </p:spPr>
        <p:txBody>
          <a:bodyPr wrap="square">
            <a:spAutoFit/>
          </a:bodyPr>
          <a:lstStyle/>
          <a:p>
            <a:r>
              <a:rPr lang="en-IN" sz="2400" dirty="0">
                <a:latin typeface="Square721 BT" panose="020B0504020202060204" pitchFamily="34" charset="0"/>
              </a:rPr>
              <a:t>GRAPH</a:t>
            </a:r>
          </a:p>
        </p:txBody>
      </p:sp>
      <p:sp>
        <p:nvSpPr>
          <p:cNvPr id="31" name="TextBox 30">
            <a:extLst>
              <a:ext uri="{FF2B5EF4-FFF2-40B4-BE49-F238E27FC236}">
                <a16:creationId xmlns:a16="http://schemas.microsoft.com/office/drawing/2014/main" id="{A03731D6-B128-0AD4-87BC-75354B5AD809}"/>
              </a:ext>
            </a:extLst>
          </p:cNvPr>
          <p:cNvSpPr txBox="1"/>
          <p:nvPr/>
        </p:nvSpPr>
        <p:spPr>
          <a:xfrm>
            <a:off x="2576345" y="5655049"/>
            <a:ext cx="8651328" cy="523220"/>
          </a:xfrm>
          <a:prstGeom prst="rect">
            <a:avLst/>
          </a:prstGeom>
          <a:noFill/>
        </p:spPr>
        <p:txBody>
          <a:bodyPr wrap="square">
            <a:spAutoFit/>
          </a:bodyPr>
          <a:lstStyle/>
          <a:p>
            <a:r>
              <a:rPr lang="en-US" sz="2800" dirty="0"/>
              <a:t>For visualize the data of the employee performance</a:t>
            </a:r>
            <a:endParaRPr lang="en-IN" sz="2800" dirty="0"/>
          </a:p>
        </p:txBody>
      </p:sp>
    </p:spTree>
    <p:extLst>
      <p:ext uri="{BB962C8B-B14F-4D97-AF65-F5344CB8AC3E}">
        <p14:creationId xmlns:p14="http://schemas.microsoft.com/office/powerpoint/2010/main" val="13181769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9A0719-D3A1-15DF-58FD-8A7F89AEFC5A}"/>
              </a:ext>
            </a:extLst>
          </p:cNvPr>
          <p:cNvSpPr txBox="1"/>
          <p:nvPr/>
        </p:nvSpPr>
        <p:spPr>
          <a:xfrm>
            <a:off x="750177" y="868120"/>
            <a:ext cx="11441823" cy="1200329"/>
          </a:xfrm>
          <a:prstGeom prst="rect">
            <a:avLst/>
          </a:prstGeom>
          <a:noFill/>
        </p:spPr>
        <p:txBody>
          <a:bodyPr wrap="square">
            <a:spAutoFit/>
          </a:bodyPr>
          <a:lstStyle/>
          <a:p>
            <a:r>
              <a:rPr lang="en-US" sz="2400" dirty="0"/>
              <a:t>        This dataset includes important attributes of the various business </a:t>
            </a:r>
            <a:r>
              <a:rPr lang="en-US" sz="2000" dirty="0"/>
              <a:t>units</a:t>
            </a:r>
            <a:r>
              <a:rPr lang="en-US" sz="2400" dirty="0"/>
              <a:t>, process and the productivity of the employees which had been collected manually and also been validated by the organization experts.</a:t>
            </a:r>
            <a:endParaRPr lang="en-IN" sz="2400" dirty="0"/>
          </a:p>
        </p:txBody>
      </p:sp>
      <p:sp>
        <p:nvSpPr>
          <p:cNvPr id="5" name="TextBox 4">
            <a:extLst>
              <a:ext uri="{FF2B5EF4-FFF2-40B4-BE49-F238E27FC236}">
                <a16:creationId xmlns:a16="http://schemas.microsoft.com/office/drawing/2014/main" id="{2580B694-6E60-1BFA-9EC9-8D3BE1365189}"/>
              </a:ext>
            </a:extLst>
          </p:cNvPr>
          <p:cNvSpPr txBox="1"/>
          <p:nvPr/>
        </p:nvSpPr>
        <p:spPr>
          <a:xfrm>
            <a:off x="3787665" y="138527"/>
            <a:ext cx="6093372" cy="707886"/>
          </a:xfrm>
          <a:prstGeom prst="rect">
            <a:avLst/>
          </a:prstGeom>
          <a:noFill/>
        </p:spPr>
        <p:txBody>
          <a:bodyPr wrap="square">
            <a:spAutoFit/>
          </a:bodyPr>
          <a:lstStyle/>
          <a:p>
            <a:r>
              <a:rPr lang="en-IN" sz="4000" dirty="0">
                <a:solidFill>
                  <a:schemeClr val="bg1"/>
                </a:solidFill>
                <a:highlight>
                  <a:srgbClr val="00FFFF"/>
                </a:highlight>
                <a:latin typeface="Mongolian Baiti" panose="03000500000000000000" pitchFamily="66" charset="0"/>
                <a:cs typeface="Mongolian Baiti" panose="03000500000000000000" pitchFamily="66" charset="0"/>
              </a:rPr>
              <a:t>Dataset Description</a:t>
            </a:r>
          </a:p>
        </p:txBody>
      </p:sp>
      <p:sp>
        <p:nvSpPr>
          <p:cNvPr id="7" name="TextBox 6">
            <a:extLst>
              <a:ext uri="{FF2B5EF4-FFF2-40B4-BE49-F238E27FC236}">
                <a16:creationId xmlns:a16="http://schemas.microsoft.com/office/drawing/2014/main" id="{79D21E6E-283E-9598-2A3B-27B0FB8F9DE1}"/>
              </a:ext>
            </a:extLst>
          </p:cNvPr>
          <p:cNvSpPr txBox="1"/>
          <p:nvPr/>
        </p:nvSpPr>
        <p:spPr>
          <a:xfrm>
            <a:off x="1113439" y="2068449"/>
            <a:ext cx="10600340" cy="830997"/>
          </a:xfrm>
          <a:prstGeom prst="rect">
            <a:avLst/>
          </a:prstGeom>
          <a:noFill/>
        </p:spPr>
        <p:txBody>
          <a:bodyPr wrap="square">
            <a:spAutoFit/>
          </a:bodyPr>
          <a:lstStyle/>
          <a:p>
            <a:r>
              <a:rPr lang="en-US" sz="2400" dirty="0"/>
              <a:t>     It has the following contents on the excel sheet to </a:t>
            </a:r>
            <a:r>
              <a:rPr lang="en-US" sz="2400" dirty="0" err="1"/>
              <a:t>analyse</a:t>
            </a:r>
            <a:r>
              <a:rPr lang="en-US" sz="2400" dirty="0"/>
              <a:t> the performance of the employees</a:t>
            </a:r>
            <a:endParaRPr lang="en-IN" sz="2400" dirty="0"/>
          </a:p>
        </p:txBody>
      </p:sp>
      <p:sp>
        <p:nvSpPr>
          <p:cNvPr id="9" name="TextBox 8">
            <a:extLst>
              <a:ext uri="{FF2B5EF4-FFF2-40B4-BE49-F238E27FC236}">
                <a16:creationId xmlns:a16="http://schemas.microsoft.com/office/drawing/2014/main" id="{A715AE11-202B-0171-23A3-C18B5F18049A}"/>
              </a:ext>
            </a:extLst>
          </p:cNvPr>
          <p:cNvSpPr txBox="1"/>
          <p:nvPr/>
        </p:nvSpPr>
        <p:spPr>
          <a:xfrm>
            <a:off x="4054915" y="2899446"/>
            <a:ext cx="4082169" cy="3785652"/>
          </a:xfrm>
          <a:prstGeom prst="rect">
            <a:avLst/>
          </a:prstGeom>
          <a:noFill/>
        </p:spPr>
        <p:txBody>
          <a:bodyPr wrap="square">
            <a:spAutoFit/>
          </a:bodyPr>
          <a:lstStyle/>
          <a:p>
            <a:r>
              <a:rPr lang="en-US" sz="2400" dirty="0"/>
              <a:t>Employee ID </a:t>
            </a:r>
          </a:p>
          <a:p>
            <a:r>
              <a:rPr lang="en-US" sz="2400" dirty="0"/>
              <a:t>First name </a:t>
            </a:r>
          </a:p>
          <a:p>
            <a:r>
              <a:rPr lang="en-US" sz="2400" dirty="0"/>
              <a:t>Last name </a:t>
            </a:r>
          </a:p>
          <a:p>
            <a:r>
              <a:rPr lang="en-US" sz="2400" dirty="0"/>
              <a:t>Employee type </a:t>
            </a:r>
          </a:p>
          <a:p>
            <a:r>
              <a:rPr lang="en-US" sz="2400" dirty="0"/>
              <a:t>Pay zone </a:t>
            </a:r>
          </a:p>
          <a:p>
            <a:r>
              <a:rPr lang="en-US" sz="2400" dirty="0"/>
              <a:t>Gender</a:t>
            </a:r>
          </a:p>
          <a:p>
            <a:r>
              <a:rPr lang="en-US" sz="2400" dirty="0"/>
              <a:t>Employee status </a:t>
            </a:r>
          </a:p>
          <a:p>
            <a:r>
              <a:rPr lang="en-US" sz="2400" dirty="0"/>
              <a:t>Employee classification type Current employee rating Employee performance level</a:t>
            </a:r>
            <a:endParaRPr lang="en-IN" sz="2400" dirty="0"/>
          </a:p>
        </p:txBody>
      </p:sp>
      <p:pic>
        <p:nvPicPr>
          <p:cNvPr id="10" name="Picture 16" descr="402,111 Map Point Icon Images, Stock Photos, and Vectors | Shutterstock">
            <a:extLst>
              <a:ext uri="{FF2B5EF4-FFF2-40B4-BE49-F238E27FC236}">
                <a16:creationId xmlns:a16="http://schemas.microsoft.com/office/drawing/2014/main" id="{EDB73957-C636-8A0D-B475-D4E3B7B1D2C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backgroundMark x1="42593" y1="74249" x2="69444" y2="75966"/>
                        <a14:backgroundMark x1="69444" y1="75966" x2="37500" y2="73820"/>
                        <a14:backgroundMark x1="37500" y1="73820" x2="37963" y2="75536"/>
                        <a14:backgroundMark x1="37963" y1="75536" x2="37963" y2="75536"/>
                        <a14:backgroundMark x1="60648" y1="80258" x2="60648" y2="80258"/>
                        <a14:backgroundMark x1="55093" y1="52361" x2="55093" y2="52361"/>
                      </a14:backgroundRemoval>
                    </a14:imgEffect>
                  </a14:imgLayer>
                </a14:imgProps>
              </a:ext>
              <a:ext uri="{28A0092B-C50C-407E-A947-70E740481C1C}">
                <a14:useLocalDpi xmlns:a14="http://schemas.microsoft.com/office/drawing/2010/main" val="0"/>
              </a:ext>
            </a:extLst>
          </a:blip>
          <a:srcRect/>
          <a:stretch>
            <a:fillRect/>
          </a:stretch>
        </p:blipFill>
        <p:spPr bwMode="auto">
          <a:xfrm>
            <a:off x="750177" y="1842942"/>
            <a:ext cx="818929" cy="883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402,111 Map Point Icon Images, Stock Photos, and Vectors | Shutterstock">
            <a:extLst>
              <a:ext uri="{FF2B5EF4-FFF2-40B4-BE49-F238E27FC236}">
                <a16:creationId xmlns:a16="http://schemas.microsoft.com/office/drawing/2014/main" id="{E6EB9172-5559-E564-3A68-223E31FE2B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backgroundMark x1="42593" y1="74249" x2="69444" y2="75966"/>
                        <a14:backgroundMark x1="69444" y1="75966" x2="37500" y2="73820"/>
                        <a14:backgroundMark x1="37500" y1="73820" x2="37963" y2="75536"/>
                        <a14:backgroundMark x1="37963" y1="75536" x2="37963" y2="75536"/>
                        <a14:backgroundMark x1="60648" y1="80258" x2="60648" y2="80258"/>
                        <a14:backgroundMark x1="55093" y1="52361" x2="55093" y2="52361"/>
                      </a14:backgroundRemoval>
                    </a14:imgEffect>
                  </a14:imgLayer>
                </a14:imgProps>
              </a:ext>
              <a:ext uri="{28A0092B-C50C-407E-A947-70E740481C1C}">
                <a14:useLocalDpi xmlns:a14="http://schemas.microsoft.com/office/drawing/2010/main" val="0"/>
              </a:ext>
            </a:extLst>
          </a:blip>
          <a:srcRect/>
          <a:stretch>
            <a:fillRect/>
          </a:stretch>
        </p:blipFill>
        <p:spPr bwMode="auto">
          <a:xfrm>
            <a:off x="750177" y="642613"/>
            <a:ext cx="818929" cy="88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80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CE5F7-ADCF-F7BB-0E91-079B955AD97E}"/>
              </a:ext>
            </a:extLst>
          </p:cNvPr>
          <p:cNvSpPr txBox="1"/>
          <p:nvPr/>
        </p:nvSpPr>
        <p:spPr>
          <a:xfrm>
            <a:off x="2061998" y="758938"/>
            <a:ext cx="8068004" cy="769441"/>
          </a:xfrm>
          <a:prstGeom prst="rect">
            <a:avLst/>
          </a:prstGeom>
          <a:noFill/>
        </p:spPr>
        <p:txBody>
          <a:bodyPr wrap="square">
            <a:spAutoFit/>
          </a:bodyPr>
          <a:lstStyle/>
          <a:p>
            <a:r>
              <a:rPr lang="en-US" sz="4400" dirty="0">
                <a:solidFill>
                  <a:schemeClr val="bg1"/>
                </a:solidFill>
                <a:highlight>
                  <a:srgbClr val="00FFFF"/>
                </a:highlight>
              </a:rPr>
              <a:t>THE "WOW" IN OUR SOLUTION</a:t>
            </a:r>
            <a:endParaRPr lang="en-IN" sz="4400" dirty="0">
              <a:solidFill>
                <a:schemeClr val="bg1"/>
              </a:solidFill>
              <a:highlight>
                <a:srgbClr val="00FFFF"/>
              </a:highlight>
            </a:endParaRPr>
          </a:p>
        </p:txBody>
      </p:sp>
      <p:sp>
        <p:nvSpPr>
          <p:cNvPr id="5" name="TextBox 4">
            <a:extLst>
              <a:ext uri="{FF2B5EF4-FFF2-40B4-BE49-F238E27FC236}">
                <a16:creationId xmlns:a16="http://schemas.microsoft.com/office/drawing/2014/main" id="{356A4681-9C7B-1981-1098-F8993DD813AC}"/>
              </a:ext>
            </a:extLst>
          </p:cNvPr>
          <p:cNvSpPr txBox="1"/>
          <p:nvPr/>
        </p:nvSpPr>
        <p:spPr>
          <a:xfrm>
            <a:off x="918341" y="2637210"/>
            <a:ext cx="11106511" cy="954107"/>
          </a:xfrm>
          <a:prstGeom prst="rect">
            <a:avLst/>
          </a:prstGeom>
          <a:noFill/>
        </p:spPr>
        <p:txBody>
          <a:bodyPr wrap="square">
            <a:spAutoFit/>
          </a:bodyPr>
          <a:lstStyle/>
          <a:p>
            <a:r>
              <a:rPr lang="en-US" sz="2800" dirty="0"/>
              <a:t>In this project I used the formulae to </a:t>
            </a:r>
            <a:r>
              <a:rPr lang="en-US" sz="2800" dirty="0" err="1"/>
              <a:t>analyse</a:t>
            </a:r>
            <a:r>
              <a:rPr lang="en-US" sz="2800" dirty="0"/>
              <a:t> the performance level of the employees by using current employee rating</a:t>
            </a:r>
            <a:endParaRPr lang="en-IN" sz="2800" dirty="0"/>
          </a:p>
        </p:txBody>
      </p:sp>
      <p:sp>
        <p:nvSpPr>
          <p:cNvPr id="7" name="TextBox 6">
            <a:extLst>
              <a:ext uri="{FF2B5EF4-FFF2-40B4-BE49-F238E27FC236}">
                <a16:creationId xmlns:a16="http://schemas.microsoft.com/office/drawing/2014/main" id="{2331DC13-8FF8-23F8-E2E3-01B6CA751DEA}"/>
              </a:ext>
            </a:extLst>
          </p:cNvPr>
          <p:cNvSpPr txBox="1"/>
          <p:nvPr/>
        </p:nvSpPr>
        <p:spPr>
          <a:xfrm>
            <a:off x="918341" y="4806401"/>
            <a:ext cx="11966028" cy="523220"/>
          </a:xfrm>
          <a:prstGeom prst="rect">
            <a:avLst/>
          </a:prstGeom>
          <a:noFill/>
        </p:spPr>
        <p:txBody>
          <a:bodyPr wrap="square">
            <a:spAutoFit/>
          </a:bodyPr>
          <a:lstStyle/>
          <a:p>
            <a:r>
              <a:rPr lang="en-US" sz="2800" dirty="0">
                <a:solidFill>
                  <a:schemeClr val="accent5"/>
                </a:solidFill>
              </a:rPr>
              <a:t>=IFS(Z2&gt;=5,"VERY HIGH",Z2&gt;=4,"HIGH",Z2&gt;=3,"MEDIUM",TRUE,"LOW"</a:t>
            </a:r>
            <a:endParaRPr lang="en-IN" sz="2800" dirty="0">
              <a:solidFill>
                <a:schemeClr val="accent5"/>
              </a:solidFill>
            </a:endParaRPr>
          </a:p>
        </p:txBody>
      </p:sp>
    </p:spTree>
    <p:extLst>
      <p:ext uri="{BB962C8B-B14F-4D97-AF65-F5344CB8AC3E}">
        <p14:creationId xmlns:p14="http://schemas.microsoft.com/office/powerpoint/2010/main" val="1259800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ARTHI</Template>
  <TotalTime>14</TotalTime>
  <Words>885</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Book Antiqua</vt:lpstr>
      <vt:lpstr>Calibri</vt:lpstr>
      <vt:lpstr>Calibri Light</vt:lpstr>
      <vt:lpstr>Colonna MT</vt:lpstr>
      <vt:lpstr>Georgia</vt:lpstr>
      <vt:lpstr>Microsoft Himalaya</vt:lpstr>
      <vt:lpstr>Mongolian Baiti</vt:lpstr>
      <vt:lpstr>Square721 BT</vt:lpstr>
      <vt:lpstr>Stencil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V</dc:creator>
  <cp:lastModifiedBy>KISHORE V</cp:lastModifiedBy>
  <cp:revision>2</cp:revision>
  <dcterms:created xsi:type="dcterms:W3CDTF">2024-09-09T21:12:22Z</dcterms:created>
  <dcterms:modified xsi:type="dcterms:W3CDTF">2024-09-09T21:29:06Z</dcterms:modified>
</cp:coreProperties>
</file>