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98" r:id="rId4"/>
    <p:sldId id="259" r:id="rId5"/>
    <p:sldId id="299" r:id="rId6"/>
    <p:sldId id="302" r:id="rId7"/>
    <p:sldId id="261" r:id="rId8"/>
    <p:sldId id="303" r:id="rId9"/>
    <p:sldId id="304" r:id="rId10"/>
    <p:sldId id="262" r:id="rId11"/>
    <p:sldId id="305" r:id="rId12"/>
    <p:sldId id="306" r:id="rId13"/>
    <p:sldId id="307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738"/>
    <a:srgbClr val="7A7E85"/>
    <a:srgbClr val="BCBEC4"/>
    <a:srgbClr val="8888C6"/>
    <a:srgbClr val="6AAB73"/>
    <a:srgbClr val="646464"/>
    <a:srgbClr val="1E1F22"/>
    <a:srgbClr val="B7EAEF"/>
    <a:srgbClr val="2AACB8"/>
    <a:srgbClr val="EB40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69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1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00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358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145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43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77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5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99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21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38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5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30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92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9CB03A-6AA3-4BB2-8CC7-F83105B4BFC1}" type="datetimeFigureOut">
              <a:rPr lang="ru-RU" smtClean="0"/>
              <a:pPr/>
              <a:t>30.10.2024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416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26FE93-3AA8-470C-A3DD-D5807FECD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31" y="1053731"/>
            <a:ext cx="10572000" cy="2971051"/>
          </a:xfrm>
        </p:spPr>
        <p:txBody>
          <a:bodyPr/>
          <a:lstStyle/>
          <a:p>
            <a:r>
              <a:rPr lang="ru-RU" sz="6600" dirty="0" smtClean="0"/>
              <a:t>Основы </a:t>
            </a:r>
            <a:r>
              <a:rPr lang="ru-RU" sz="6600" dirty="0" err="1" smtClean="0"/>
              <a:t>SQLAlchemy</a:t>
            </a:r>
            <a:r>
              <a:rPr lang="ru-RU" sz="6600" dirty="0" smtClean="0"/>
              <a:t>.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ru-RU" sz="6600" dirty="0" smtClean="0"/>
              <a:t>Работа с БД </a:t>
            </a:r>
            <a:r>
              <a:rPr lang="en-US" sz="6600" dirty="0" err="1" smtClean="0"/>
              <a:t>SQLite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726B6EA-B309-476C-B499-AC6D3263E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Сделал: </a:t>
            </a:r>
            <a:r>
              <a:rPr lang="ru-RU" dirty="0" smtClean="0"/>
              <a:t>Рощин Никита, ИВТ-201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60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r>
              <a:rPr lang="ru-RU" dirty="0" smtClean="0"/>
              <a:t>-</a:t>
            </a:r>
            <a:r>
              <a:rPr lang="ru-RU" dirty="0" smtClean="0"/>
              <a:t>Операции. </a:t>
            </a:r>
            <a:r>
              <a:rPr lang="ru-RU" dirty="0" smtClean="0"/>
              <a:t>Вставка (</a:t>
            </a:r>
            <a:r>
              <a:rPr lang="en-US" dirty="0" smtClean="0"/>
              <a:t>INSERT)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0" y="4689295"/>
            <a:ext cx="381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Результат: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72176" y="2056561"/>
            <a:ext cx="4659216" cy="2585323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A7E85"/>
                </a:solidFill>
              </a:rPr>
              <a:t>##Вставка (</a:t>
            </a:r>
            <a:r>
              <a:rPr lang="en-US" dirty="0" smtClean="0">
                <a:solidFill>
                  <a:srgbClr val="7A7E85"/>
                </a:solidFill>
              </a:rPr>
              <a:t>INSERT)</a:t>
            </a:r>
            <a:br>
              <a:rPr lang="en-US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Создание сессии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Session = </a:t>
            </a:r>
            <a:r>
              <a:rPr lang="en-US" dirty="0" err="1" smtClean="0">
                <a:solidFill>
                  <a:srgbClr val="BCBEC4"/>
                </a:solidFill>
              </a:rPr>
              <a:t>sessionmaker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smtClean="0">
                <a:solidFill>
                  <a:srgbClr val="AA4926"/>
                </a:solidFill>
              </a:rPr>
              <a:t>bind</a:t>
            </a:r>
            <a:r>
              <a:rPr lang="en-US" dirty="0" smtClean="0">
                <a:solidFill>
                  <a:srgbClr val="BCBEC4"/>
                </a:solidFill>
              </a:rPr>
              <a:t>=engine)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session = Session()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Вставка нового пользователя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new_user</a:t>
            </a:r>
            <a:r>
              <a:rPr lang="en-US" dirty="0" smtClean="0">
                <a:solidFill>
                  <a:srgbClr val="BCBEC4"/>
                </a:solidFill>
              </a:rPr>
              <a:t> = User(</a:t>
            </a:r>
            <a:r>
              <a:rPr lang="en-US" dirty="0" smtClean="0">
                <a:solidFill>
                  <a:srgbClr val="AA4926"/>
                </a:solidFill>
              </a:rPr>
              <a:t>id</a:t>
            </a:r>
            <a:r>
              <a:rPr lang="en-US" dirty="0" smtClean="0">
                <a:solidFill>
                  <a:srgbClr val="BCBEC4"/>
                </a:solidFill>
              </a:rPr>
              <a:t>=</a:t>
            </a:r>
            <a:r>
              <a:rPr lang="en-US" dirty="0" smtClean="0">
                <a:solidFill>
                  <a:srgbClr val="2AACB8"/>
                </a:solidFill>
              </a:rPr>
              <a:t>1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smtClean="0">
                <a:solidFill>
                  <a:srgbClr val="AA4926"/>
                </a:solidFill>
              </a:rPr>
              <a:t>name</a:t>
            </a:r>
            <a:r>
              <a:rPr lang="en-US" dirty="0" smtClean="0">
                <a:solidFill>
                  <a:srgbClr val="BCBEC4"/>
                </a:solidFill>
              </a:rPr>
              <a:t>=</a:t>
            </a:r>
            <a:r>
              <a:rPr lang="en-US" dirty="0" smtClean="0">
                <a:solidFill>
                  <a:srgbClr val="6AAB73"/>
                </a:solidFill>
              </a:rPr>
              <a:t>"</a:t>
            </a:r>
            <a:r>
              <a:rPr lang="en-US" dirty="0" err="1" smtClean="0">
                <a:solidFill>
                  <a:srgbClr val="6AAB73"/>
                </a:solidFill>
              </a:rPr>
              <a:t>Arthicsu</a:t>
            </a:r>
            <a:r>
              <a:rPr lang="en-US" dirty="0" smtClean="0">
                <a:solidFill>
                  <a:srgbClr val="6AAB73"/>
                </a:solidFill>
              </a:rPr>
              <a:t>"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session.add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BCBEC4"/>
                </a:solidFill>
              </a:rPr>
              <a:t>new_user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session.commit</a:t>
            </a:r>
            <a:r>
              <a:rPr lang="en-US" dirty="0" smtClean="0">
                <a:solidFill>
                  <a:srgbClr val="BCBEC4"/>
                </a:solidFill>
              </a:rPr>
              <a:t>() #</a:t>
            </a:r>
            <a:r>
              <a:rPr lang="ru-RU" dirty="0" smtClean="0">
                <a:solidFill>
                  <a:srgbClr val="BCBEC4"/>
                </a:solidFill>
              </a:rPr>
              <a:t>сохраняем</a:t>
            </a:r>
            <a:endParaRPr lang="en-US" dirty="0">
              <a:solidFill>
                <a:srgbClr val="BCBEC4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0" y="5164438"/>
            <a:ext cx="9684515" cy="105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4832059" y="1932832"/>
            <a:ext cx="7359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Сессия </a:t>
            </a:r>
            <a:r>
              <a:rPr lang="ru-RU" dirty="0" smtClean="0"/>
              <a:t>в </a:t>
            </a:r>
            <a:r>
              <a:rPr lang="ru-RU" dirty="0" err="1" smtClean="0"/>
              <a:t>SQLAlchemy</a:t>
            </a:r>
            <a:r>
              <a:rPr lang="ru-RU" dirty="0" smtClean="0"/>
              <a:t> — это объект, который управляет операциями с базой данных, включая транзакции. Она обеспечивает интерфейс для выполнения запросов и сохранения изменений.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Сессия </a:t>
            </a:r>
            <a:r>
              <a:rPr lang="ru-RU" dirty="0" smtClean="0"/>
              <a:t>может содержать одну или несколько транзакций и отслеживает изменения объектов.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Когда мы вызываем                              </a:t>
            </a:r>
            <a:r>
              <a:rPr lang="ru-RU" dirty="0" smtClean="0"/>
              <a:t>все изменения в текущей сессии фиксируются в базе данных.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Если </a:t>
            </a:r>
            <a:r>
              <a:rPr lang="ru-RU" dirty="0" smtClean="0"/>
              <a:t>возникают ошибки, вы можете </a:t>
            </a:r>
            <a:r>
              <a:rPr lang="ru-RU" dirty="0" smtClean="0"/>
              <a:t>вызвать</a:t>
            </a:r>
            <a:r>
              <a:rPr lang="en-US" dirty="0" smtClean="0"/>
              <a:t>                              </a:t>
            </a:r>
            <a:r>
              <a:rPr lang="ru-RU" dirty="0" smtClean="0"/>
              <a:t>, </a:t>
            </a:r>
            <a:r>
              <a:rPr lang="ru-RU" dirty="0" smtClean="0"/>
              <a:t>чтобы отменить все изменения в рамках сессии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Для завершения сессии прописываем 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7338441" y="3609923"/>
            <a:ext cx="1847504" cy="338554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session.commit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0041096" y="4148216"/>
            <a:ext cx="1904829" cy="338554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session.rollback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9530766" y="4711676"/>
            <a:ext cx="1626591" cy="338554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session.close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43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r>
              <a:rPr lang="ru-RU" dirty="0" smtClean="0"/>
              <a:t>-</a:t>
            </a:r>
            <a:r>
              <a:rPr lang="ru-RU" dirty="0" smtClean="0"/>
              <a:t>Операции. </a:t>
            </a:r>
            <a:r>
              <a:rPr lang="ru-RU" dirty="0" smtClean="0"/>
              <a:t>Чтение (</a:t>
            </a:r>
            <a:r>
              <a:rPr lang="en-US" dirty="0" smtClean="0"/>
              <a:t>SELECT)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151984" y="3639840"/>
            <a:ext cx="1163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Результат: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81232" y="2207563"/>
            <a:ext cx="9522941" cy="1200329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A7E85"/>
                </a:solidFill>
              </a:rPr>
              <a:t>##Чтение (</a:t>
            </a:r>
            <a:r>
              <a:rPr lang="en-US" dirty="0" smtClean="0">
                <a:solidFill>
                  <a:srgbClr val="7A7E85"/>
                </a:solidFill>
              </a:rPr>
              <a:t>SELECT)</a:t>
            </a:r>
            <a:br>
              <a:rPr lang="en-US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users = </a:t>
            </a:r>
            <a:r>
              <a:rPr lang="en-US" dirty="0" err="1" smtClean="0">
                <a:solidFill>
                  <a:srgbClr val="BCBEC4"/>
                </a:solidFill>
              </a:rPr>
              <a:t>session.query</a:t>
            </a:r>
            <a:r>
              <a:rPr lang="en-US" dirty="0" smtClean="0">
                <a:solidFill>
                  <a:srgbClr val="BCBEC4"/>
                </a:solidFill>
              </a:rPr>
              <a:t>(User).all()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for </a:t>
            </a:r>
            <a:r>
              <a:rPr lang="en-US" dirty="0" smtClean="0">
                <a:solidFill>
                  <a:srgbClr val="BCBEC4"/>
                </a:solidFill>
              </a:rPr>
              <a:t>user </a:t>
            </a:r>
            <a:r>
              <a:rPr lang="en-US" dirty="0" smtClean="0">
                <a:solidFill>
                  <a:srgbClr val="CF8E6D"/>
                </a:solidFill>
              </a:rPr>
              <a:t>in </a:t>
            </a:r>
            <a:r>
              <a:rPr lang="en-US" dirty="0" smtClean="0">
                <a:solidFill>
                  <a:srgbClr val="BCBEC4"/>
                </a:solidFill>
              </a:rPr>
              <a:t>users: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smtClean="0">
                <a:solidFill>
                  <a:srgbClr val="8888C6"/>
                </a:solidFill>
              </a:rPr>
              <a:t>print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6AAB73"/>
                </a:solidFill>
              </a:rPr>
              <a:t>f"User</a:t>
            </a:r>
            <a:r>
              <a:rPr lang="en-US" dirty="0" smtClean="0">
                <a:solidFill>
                  <a:srgbClr val="6AAB73"/>
                </a:solidFill>
              </a:rPr>
              <a:t> ID: </a:t>
            </a:r>
            <a:r>
              <a:rPr lang="en-US" dirty="0" smtClean="0">
                <a:solidFill>
                  <a:srgbClr val="CF8E6D"/>
                </a:solidFill>
              </a:rPr>
              <a:t>{</a:t>
            </a:r>
            <a:r>
              <a:rPr lang="en-US" dirty="0" smtClean="0">
                <a:solidFill>
                  <a:srgbClr val="BCBEC4"/>
                </a:solidFill>
              </a:rPr>
              <a:t>user.id</a:t>
            </a:r>
            <a:r>
              <a:rPr lang="en-US" dirty="0" smtClean="0">
                <a:solidFill>
                  <a:srgbClr val="CF8E6D"/>
                </a:solidFill>
              </a:rPr>
              <a:t>}</a:t>
            </a:r>
            <a:r>
              <a:rPr lang="en-US" dirty="0" smtClean="0">
                <a:solidFill>
                  <a:srgbClr val="6AAB73"/>
                </a:solidFill>
              </a:rPr>
              <a:t>, Name: </a:t>
            </a:r>
            <a:r>
              <a:rPr lang="en-US" dirty="0" smtClean="0">
                <a:solidFill>
                  <a:srgbClr val="CF8E6D"/>
                </a:solidFill>
              </a:rPr>
              <a:t>{</a:t>
            </a:r>
            <a:r>
              <a:rPr lang="en-US" dirty="0" smtClean="0">
                <a:solidFill>
                  <a:srgbClr val="BCBEC4"/>
                </a:solidFill>
              </a:rPr>
              <a:t>user.name</a:t>
            </a:r>
            <a:r>
              <a:rPr lang="en-US" dirty="0" smtClean="0">
                <a:solidFill>
                  <a:srgbClr val="CF8E6D"/>
                </a:solidFill>
              </a:rPr>
              <a:t>}</a:t>
            </a:r>
            <a:r>
              <a:rPr lang="en-US" dirty="0" smtClean="0">
                <a:solidFill>
                  <a:srgbClr val="6AAB73"/>
                </a:solidFill>
              </a:rPr>
              <a:t>"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endParaRPr lang="en-US" dirty="0">
              <a:solidFill>
                <a:srgbClr val="BCBEC4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240" y="4302640"/>
            <a:ext cx="11087909" cy="10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43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r>
              <a:rPr lang="ru-RU" dirty="0" smtClean="0"/>
              <a:t>-</a:t>
            </a:r>
            <a:r>
              <a:rPr lang="ru-RU" dirty="0" smtClean="0"/>
              <a:t>Операции. </a:t>
            </a:r>
            <a:r>
              <a:rPr lang="ru-RU" dirty="0" smtClean="0"/>
              <a:t>Обновление (</a:t>
            </a:r>
            <a:r>
              <a:rPr lang="en-US" dirty="0" smtClean="0"/>
              <a:t>UPDATE)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151984" y="3944646"/>
            <a:ext cx="1163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Результат: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81232" y="2207563"/>
            <a:ext cx="9522941" cy="1754326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A7E85"/>
                </a:solidFill>
              </a:rPr>
              <a:t>## Обновление (</a:t>
            </a:r>
            <a:r>
              <a:rPr lang="en-US" dirty="0" smtClean="0">
                <a:solidFill>
                  <a:srgbClr val="7A7E85"/>
                </a:solidFill>
              </a:rPr>
              <a:t>UPDATE)</a:t>
            </a:r>
            <a:br>
              <a:rPr lang="en-US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Обновление имени пользователя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user_to_update</a:t>
            </a:r>
            <a:r>
              <a:rPr lang="en-US" dirty="0" smtClean="0">
                <a:solidFill>
                  <a:srgbClr val="BCBEC4"/>
                </a:solidFill>
              </a:rPr>
              <a:t> = </a:t>
            </a:r>
            <a:r>
              <a:rPr lang="en-US" dirty="0" err="1" smtClean="0">
                <a:solidFill>
                  <a:srgbClr val="BCBEC4"/>
                </a:solidFill>
              </a:rPr>
              <a:t>session.query</a:t>
            </a:r>
            <a:r>
              <a:rPr lang="en-US" dirty="0" smtClean="0">
                <a:solidFill>
                  <a:srgbClr val="BCBEC4"/>
                </a:solidFill>
              </a:rPr>
              <a:t>(User).</a:t>
            </a:r>
            <a:r>
              <a:rPr lang="en-US" dirty="0" err="1" smtClean="0">
                <a:solidFill>
                  <a:srgbClr val="BCBEC4"/>
                </a:solidFill>
              </a:rPr>
              <a:t>filter_by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smtClean="0">
                <a:solidFill>
                  <a:srgbClr val="AA4926"/>
                </a:solidFill>
              </a:rPr>
              <a:t>id</a:t>
            </a:r>
            <a:r>
              <a:rPr lang="en-US" dirty="0" smtClean="0">
                <a:solidFill>
                  <a:srgbClr val="BCBEC4"/>
                </a:solidFill>
              </a:rPr>
              <a:t>=</a:t>
            </a:r>
            <a:r>
              <a:rPr lang="en-US" dirty="0" smtClean="0">
                <a:solidFill>
                  <a:srgbClr val="2AACB8"/>
                </a:solidFill>
              </a:rPr>
              <a:t>1</a:t>
            </a:r>
            <a:r>
              <a:rPr lang="en-US" dirty="0" smtClean="0">
                <a:solidFill>
                  <a:srgbClr val="BCBEC4"/>
                </a:solidFill>
              </a:rPr>
              <a:t>).first()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if </a:t>
            </a:r>
            <a:r>
              <a:rPr lang="en-US" dirty="0" err="1" smtClean="0">
                <a:solidFill>
                  <a:srgbClr val="BCBEC4"/>
                </a:solidFill>
              </a:rPr>
              <a:t>user_to_update</a:t>
            </a:r>
            <a:r>
              <a:rPr lang="en-US" dirty="0" smtClean="0">
                <a:solidFill>
                  <a:srgbClr val="BCBEC4"/>
                </a:solidFill>
              </a:rPr>
              <a:t>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user_to_update.name = </a:t>
            </a:r>
            <a:r>
              <a:rPr lang="en-US" dirty="0" smtClean="0">
                <a:solidFill>
                  <a:srgbClr val="6AAB73"/>
                </a:solidFill>
              </a:rPr>
              <a:t>"Nikita"</a:t>
            </a:r>
            <a:br>
              <a:rPr lang="en-US" dirty="0" smtClean="0">
                <a:solidFill>
                  <a:srgbClr val="6AAB73"/>
                </a:solidFill>
              </a:rPr>
            </a:br>
            <a:r>
              <a:rPr lang="en-US" dirty="0" smtClean="0">
                <a:solidFill>
                  <a:srgbClr val="6AAB73"/>
                </a:solidFill>
              </a:rPr>
              <a:t>    </a:t>
            </a:r>
            <a:r>
              <a:rPr lang="en-US" dirty="0" err="1" smtClean="0">
                <a:solidFill>
                  <a:srgbClr val="BCBEC4"/>
                </a:solidFill>
              </a:rPr>
              <a:t>session.commit</a:t>
            </a:r>
            <a:r>
              <a:rPr lang="en-US" dirty="0" smtClean="0">
                <a:solidFill>
                  <a:srgbClr val="BCBEC4"/>
                </a:solidFill>
              </a:rPr>
              <a:t>()</a:t>
            </a:r>
            <a:endParaRPr lang="en-US" dirty="0">
              <a:solidFill>
                <a:srgbClr val="BCBEC4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95" y="4438193"/>
            <a:ext cx="8217929" cy="212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43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r>
              <a:rPr lang="ru-RU" dirty="0" smtClean="0"/>
              <a:t>-</a:t>
            </a:r>
            <a:r>
              <a:rPr lang="ru-RU" dirty="0" smtClean="0"/>
              <a:t>Операции. </a:t>
            </a:r>
            <a:r>
              <a:rPr lang="ru-RU" dirty="0" smtClean="0"/>
              <a:t>Удаление (</a:t>
            </a:r>
            <a:r>
              <a:rPr lang="en-US" dirty="0" smtClean="0"/>
              <a:t>DELETE)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118428" y="3776866"/>
            <a:ext cx="1163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Результат</a:t>
            </a:r>
            <a:r>
              <a:rPr lang="en-US" sz="2400" dirty="0" smtClean="0"/>
              <a:t> </a:t>
            </a:r>
            <a:r>
              <a:rPr lang="ru-RU" sz="2400" dirty="0" smtClean="0"/>
              <a:t>вывода </a:t>
            </a:r>
            <a:r>
              <a:rPr lang="ru-RU" sz="2400" dirty="0" smtClean="0"/>
              <a:t>оставшихся </a:t>
            </a:r>
            <a:r>
              <a:rPr lang="ru-RU" sz="2400" dirty="0" smtClean="0"/>
              <a:t>пользователей</a:t>
            </a:r>
            <a:r>
              <a:rPr lang="ru-RU" sz="2400" dirty="0" smtClean="0"/>
              <a:t>: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74242" y="4230708"/>
            <a:ext cx="5429605" cy="923330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CBEC4"/>
                </a:solidFill>
              </a:rPr>
              <a:t>users = </a:t>
            </a:r>
            <a:r>
              <a:rPr lang="en-US" dirty="0" err="1" smtClean="0">
                <a:solidFill>
                  <a:srgbClr val="BCBEC4"/>
                </a:solidFill>
              </a:rPr>
              <a:t>session.query</a:t>
            </a:r>
            <a:r>
              <a:rPr lang="en-US" dirty="0" smtClean="0">
                <a:solidFill>
                  <a:srgbClr val="BCBEC4"/>
                </a:solidFill>
              </a:rPr>
              <a:t>(User).all()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for </a:t>
            </a:r>
            <a:r>
              <a:rPr lang="en-US" dirty="0" smtClean="0">
                <a:solidFill>
                  <a:srgbClr val="BCBEC4"/>
                </a:solidFill>
              </a:rPr>
              <a:t>user </a:t>
            </a:r>
            <a:r>
              <a:rPr lang="en-US" dirty="0" smtClean="0">
                <a:solidFill>
                  <a:srgbClr val="CF8E6D"/>
                </a:solidFill>
              </a:rPr>
              <a:t>in </a:t>
            </a:r>
            <a:r>
              <a:rPr lang="en-US" dirty="0" smtClean="0">
                <a:solidFill>
                  <a:srgbClr val="BCBEC4"/>
                </a:solidFill>
              </a:rPr>
              <a:t>users: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smtClean="0">
                <a:solidFill>
                  <a:srgbClr val="8888C6"/>
                </a:solidFill>
              </a:rPr>
              <a:t>print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6AAB73"/>
                </a:solidFill>
              </a:rPr>
              <a:t>f"User</a:t>
            </a:r>
            <a:r>
              <a:rPr lang="en-US" dirty="0" smtClean="0">
                <a:solidFill>
                  <a:srgbClr val="6AAB73"/>
                </a:solidFill>
              </a:rPr>
              <a:t> ID: </a:t>
            </a:r>
            <a:r>
              <a:rPr lang="en-US" dirty="0" smtClean="0">
                <a:solidFill>
                  <a:srgbClr val="CF8E6D"/>
                </a:solidFill>
              </a:rPr>
              <a:t>{</a:t>
            </a:r>
            <a:r>
              <a:rPr lang="en-US" dirty="0" smtClean="0">
                <a:solidFill>
                  <a:srgbClr val="BCBEC4"/>
                </a:solidFill>
              </a:rPr>
              <a:t>user.id</a:t>
            </a:r>
            <a:r>
              <a:rPr lang="en-US" dirty="0" smtClean="0">
                <a:solidFill>
                  <a:srgbClr val="CF8E6D"/>
                </a:solidFill>
              </a:rPr>
              <a:t>}</a:t>
            </a:r>
            <a:r>
              <a:rPr lang="en-US" dirty="0" smtClean="0">
                <a:solidFill>
                  <a:srgbClr val="6AAB73"/>
                </a:solidFill>
              </a:rPr>
              <a:t>, Name: </a:t>
            </a:r>
            <a:r>
              <a:rPr lang="en-US" dirty="0" smtClean="0">
                <a:solidFill>
                  <a:srgbClr val="CF8E6D"/>
                </a:solidFill>
              </a:rPr>
              <a:t>{</a:t>
            </a:r>
            <a:r>
              <a:rPr lang="en-US" dirty="0" smtClean="0">
                <a:solidFill>
                  <a:srgbClr val="BCBEC4"/>
                </a:solidFill>
              </a:rPr>
              <a:t>user.name</a:t>
            </a:r>
            <a:r>
              <a:rPr lang="en-US" dirty="0" smtClean="0">
                <a:solidFill>
                  <a:srgbClr val="CF8E6D"/>
                </a:solidFill>
              </a:rPr>
              <a:t>}</a:t>
            </a:r>
            <a:r>
              <a:rPr lang="en-US" dirty="0" smtClean="0">
                <a:solidFill>
                  <a:srgbClr val="6AAB73"/>
                </a:solidFill>
              </a:rPr>
              <a:t>"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endParaRPr lang="en-US" dirty="0">
              <a:solidFill>
                <a:srgbClr val="BCBEC4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0527" y="5224422"/>
            <a:ext cx="8891473" cy="139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6157519" y="4479722"/>
            <a:ext cx="1082180" cy="2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6745827" y="4505966"/>
            <a:ext cx="687895" cy="63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81232" y="2023005"/>
            <a:ext cx="9522941" cy="1754326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A7E85"/>
                </a:solidFill>
              </a:rPr>
              <a:t>## Обновление (</a:t>
            </a:r>
            <a:r>
              <a:rPr lang="en-US" dirty="0" smtClean="0">
                <a:solidFill>
                  <a:srgbClr val="7A7E85"/>
                </a:solidFill>
              </a:rPr>
              <a:t>UPDATE)</a:t>
            </a:r>
            <a:br>
              <a:rPr lang="en-US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Обновление имени пользователя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user_to_update</a:t>
            </a:r>
            <a:r>
              <a:rPr lang="en-US" dirty="0" smtClean="0">
                <a:solidFill>
                  <a:srgbClr val="BCBEC4"/>
                </a:solidFill>
              </a:rPr>
              <a:t> = </a:t>
            </a:r>
            <a:r>
              <a:rPr lang="en-US" dirty="0" err="1" smtClean="0">
                <a:solidFill>
                  <a:srgbClr val="BCBEC4"/>
                </a:solidFill>
              </a:rPr>
              <a:t>session.query</a:t>
            </a:r>
            <a:r>
              <a:rPr lang="en-US" dirty="0" smtClean="0">
                <a:solidFill>
                  <a:srgbClr val="BCBEC4"/>
                </a:solidFill>
              </a:rPr>
              <a:t>(User).</a:t>
            </a:r>
            <a:r>
              <a:rPr lang="en-US" dirty="0" err="1" smtClean="0">
                <a:solidFill>
                  <a:srgbClr val="BCBEC4"/>
                </a:solidFill>
              </a:rPr>
              <a:t>filter_by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smtClean="0">
                <a:solidFill>
                  <a:srgbClr val="AA4926"/>
                </a:solidFill>
              </a:rPr>
              <a:t>id</a:t>
            </a:r>
            <a:r>
              <a:rPr lang="en-US" dirty="0" smtClean="0">
                <a:solidFill>
                  <a:srgbClr val="BCBEC4"/>
                </a:solidFill>
              </a:rPr>
              <a:t>=</a:t>
            </a:r>
            <a:r>
              <a:rPr lang="en-US" dirty="0" smtClean="0">
                <a:solidFill>
                  <a:srgbClr val="2AACB8"/>
                </a:solidFill>
              </a:rPr>
              <a:t>1</a:t>
            </a:r>
            <a:r>
              <a:rPr lang="en-US" dirty="0" smtClean="0">
                <a:solidFill>
                  <a:srgbClr val="BCBEC4"/>
                </a:solidFill>
              </a:rPr>
              <a:t>).first()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if </a:t>
            </a:r>
            <a:r>
              <a:rPr lang="en-US" dirty="0" err="1" smtClean="0">
                <a:solidFill>
                  <a:srgbClr val="BCBEC4"/>
                </a:solidFill>
              </a:rPr>
              <a:t>user_to_update</a:t>
            </a:r>
            <a:r>
              <a:rPr lang="en-US" dirty="0" smtClean="0">
                <a:solidFill>
                  <a:srgbClr val="BCBEC4"/>
                </a:solidFill>
              </a:rPr>
              <a:t>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user_to_update.name = </a:t>
            </a:r>
            <a:r>
              <a:rPr lang="en-US" dirty="0" smtClean="0">
                <a:solidFill>
                  <a:srgbClr val="6AAB73"/>
                </a:solidFill>
              </a:rPr>
              <a:t>"Nikita"</a:t>
            </a:r>
            <a:br>
              <a:rPr lang="en-US" dirty="0" smtClean="0">
                <a:solidFill>
                  <a:srgbClr val="6AAB73"/>
                </a:solidFill>
              </a:rPr>
            </a:br>
            <a:r>
              <a:rPr lang="en-US" dirty="0" smtClean="0">
                <a:solidFill>
                  <a:srgbClr val="6AAB73"/>
                </a:solidFill>
              </a:rPr>
              <a:t>    </a:t>
            </a:r>
            <a:r>
              <a:rPr lang="en-US" dirty="0" err="1" smtClean="0">
                <a:solidFill>
                  <a:srgbClr val="BCBEC4"/>
                </a:solidFill>
              </a:rPr>
              <a:t>session.commit</a:t>
            </a:r>
            <a:r>
              <a:rPr lang="en-US" dirty="0" smtClean="0">
                <a:solidFill>
                  <a:srgbClr val="BCBEC4"/>
                </a:solidFill>
              </a:rPr>
              <a:t>()</a:t>
            </a:r>
            <a:endParaRPr lang="en-US" dirty="0">
              <a:solidFill>
                <a:srgbClr val="BCB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r>
              <a:rPr lang="en-US" dirty="0" smtClean="0"/>
              <a:t>. </a:t>
            </a:r>
            <a:r>
              <a:rPr lang="ru-RU" dirty="0" smtClean="0"/>
              <a:t>Почему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популярна?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3ABB6D-01AC-4598-B500-8B51ED808AA1}"/>
              </a:ext>
            </a:extLst>
          </p:cNvPr>
          <p:cNvSpPr txBox="1"/>
          <p:nvPr/>
        </p:nvSpPr>
        <p:spPr>
          <a:xfrm>
            <a:off x="230659" y="2189979"/>
            <a:ext cx="115164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b="1" dirty="0" smtClean="0"/>
              <a:t>ORM (</a:t>
            </a:r>
            <a:r>
              <a:rPr lang="ru-RU" sz="2000" b="1" dirty="0" err="1" smtClean="0"/>
              <a:t>Object-Relational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Mapping</a:t>
            </a:r>
            <a:r>
              <a:rPr lang="ru-RU" sz="2000" b="1" dirty="0" smtClean="0"/>
              <a:t>)</a:t>
            </a:r>
            <a:r>
              <a:rPr lang="ru-RU" sz="2000" dirty="0" smtClean="0"/>
              <a:t>: Это позволяет разработчикам работать с базой данных, используя объекты </a:t>
            </a:r>
            <a:r>
              <a:rPr lang="ru-RU" sz="2000" dirty="0" err="1" smtClean="0"/>
              <a:t>Python</a:t>
            </a:r>
            <a:r>
              <a:rPr lang="ru-RU" sz="2000" dirty="0" smtClean="0"/>
              <a:t>. Вместо написания SQL-запросов, разработчики могут использовать модели и методы, что делает код более понятным и </a:t>
            </a:r>
            <a:r>
              <a:rPr lang="ru-RU" sz="2000" dirty="0" smtClean="0"/>
              <a:t>легким.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/>
              <a:t>Поддержка различных СУБД</a:t>
            </a:r>
            <a:r>
              <a:rPr lang="ru-RU" sz="2000" dirty="0" smtClean="0"/>
              <a:t>: </a:t>
            </a:r>
            <a:r>
              <a:rPr lang="ru-RU" sz="2000" dirty="0" err="1" smtClean="0"/>
              <a:t>SQLAlchemy</a:t>
            </a:r>
            <a:r>
              <a:rPr lang="ru-RU" sz="2000" dirty="0" smtClean="0"/>
              <a:t> поддерживает множество реляционных баз данных, таких как </a:t>
            </a:r>
            <a:r>
              <a:rPr lang="ru-RU" sz="2000" dirty="0" err="1" smtClean="0"/>
              <a:t>SQLite</a:t>
            </a:r>
            <a:r>
              <a:rPr lang="ru-RU" sz="2000" dirty="0" smtClean="0"/>
              <a:t>, </a:t>
            </a:r>
            <a:r>
              <a:rPr lang="ru-RU" sz="2000" dirty="0" err="1" smtClean="0"/>
              <a:t>PostgreSQL</a:t>
            </a:r>
            <a:r>
              <a:rPr lang="ru-RU" sz="2000" dirty="0" smtClean="0"/>
              <a:t>, </a:t>
            </a:r>
            <a:r>
              <a:rPr lang="ru-RU" sz="2000" dirty="0" err="1" smtClean="0"/>
              <a:t>MySQL</a:t>
            </a:r>
            <a:r>
              <a:rPr lang="ru-RU" sz="2000" dirty="0" smtClean="0"/>
              <a:t>, </a:t>
            </a:r>
            <a:r>
              <a:rPr lang="ru-RU" sz="2000" dirty="0" err="1" smtClean="0"/>
              <a:t>Oracle</a:t>
            </a:r>
            <a:r>
              <a:rPr lang="ru-RU" sz="2000" dirty="0" smtClean="0"/>
              <a:t> и многие другие. Это дает возможность разработчикам переключаться между различными базами данных без необходимости переписывать весь </a:t>
            </a:r>
            <a:r>
              <a:rPr lang="ru-RU" sz="2000" dirty="0" smtClean="0"/>
              <a:t>код (мигрировать </a:t>
            </a:r>
            <a:r>
              <a:rPr lang="ru-RU" sz="2000" dirty="0" err="1" smtClean="0"/>
              <a:t>бд</a:t>
            </a:r>
            <a:r>
              <a:rPr lang="ru-RU" sz="2000" dirty="0" smtClean="0"/>
              <a:t>).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Сравнив код в двух примерах, мы убедились в том, что </a:t>
            </a:r>
            <a:r>
              <a:rPr lang="ru-RU" sz="2000" dirty="0" err="1" smtClean="0"/>
              <a:t>SQLAlchemy</a:t>
            </a:r>
            <a:r>
              <a:rPr lang="ru-RU" sz="2000" dirty="0" smtClean="0"/>
              <a:t> </a:t>
            </a:r>
            <a:r>
              <a:rPr lang="ru-RU" sz="2000" dirty="0" smtClean="0"/>
              <a:t>позволяет использовать как ORM, так и прямые SQL-запросы, что позволяет разработчикам выбирать наиболее подходящий подход для конкретной задачи</a:t>
            </a:r>
            <a:r>
              <a:rPr lang="ru-RU" sz="2000" dirty="0" smtClean="0"/>
              <a:t>. </a:t>
            </a:r>
            <a:r>
              <a:rPr lang="ru-RU" sz="2000" dirty="0" smtClean="0"/>
              <a:t>Это также упрощает процесс оптимизации запросов, если это необходимо.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96244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про </a:t>
            </a:r>
            <a:r>
              <a:rPr lang="ru-RU" dirty="0" err="1" smtClean="0"/>
              <a:t>SQLAlchemy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151001" y="2035577"/>
            <a:ext cx="5780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ru-RU" sz="2400" b="1" dirty="0" err="1" smtClean="0"/>
              <a:t>SQLAlchemy</a:t>
            </a:r>
            <a:r>
              <a:rPr lang="ru-RU" sz="2400" dirty="0" smtClean="0"/>
              <a:t> </a:t>
            </a:r>
            <a:r>
              <a:rPr lang="ru-RU" sz="2400" dirty="0" smtClean="0"/>
              <a:t>- это всеобъемлющий </a:t>
            </a:r>
            <a:r>
              <a:rPr lang="ru-RU" sz="2400" u="sng" dirty="0" smtClean="0"/>
              <a:t>набор</a:t>
            </a:r>
            <a:r>
              <a:rPr lang="ru-RU" sz="2400" dirty="0" smtClean="0"/>
              <a:t> </a:t>
            </a:r>
            <a:r>
              <a:rPr lang="ru-RU" sz="2400" u="sng" dirty="0" smtClean="0"/>
              <a:t>инструментов</a:t>
            </a:r>
            <a:r>
              <a:rPr lang="ru-RU" sz="2400" dirty="0" smtClean="0"/>
              <a:t> для работы с базами данных в рамках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Она </a:t>
            </a:r>
            <a:r>
              <a:rPr lang="ru-RU" sz="2400" dirty="0" smtClean="0"/>
              <a:t>имеет несколько различных сфер функциональности, которые могут быть использованы как отдельно, так и совместно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4" name="Picture 2" descr="https://massonnn.notion.site/image/https%3A%2F%2Fs3-us-west-2.amazonaws.com%2Fsecure.notion-static.com%2F59b1ee5a-f0bf-41be-9ee9-c5da95a7ddb2%2Fsqla_arch_small.png?table=block&amp;id=7de38257-ff55-4dd8-af3c-90dabead4fac&amp;spaceId=2aebecb2-23ed-46b3-99ad-3913d951dac6&amp;width=2000&amp;userId=&amp;cache=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7954" y="2047774"/>
            <a:ext cx="5800383" cy="4118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373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SQLAlchemy</a:t>
            </a:r>
            <a:r>
              <a:rPr lang="ru-RU" dirty="0" smtClean="0"/>
              <a:t> </a:t>
            </a:r>
            <a:r>
              <a:rPr lang="en-US" dirty="0" smtClean="0"/>
              <a:t>Core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263187" y="2235307"/>
            <a:ext cx="11562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Язык </a:t>
            </a:r>
            <a:r>
              <a:rPr lang="ru-RU" sz="2400" dirty="0" smtClean="0"/>
              <a:t>SQL выражений алхимии - это полноценная система, независимая от ORM, которая </a:t>
            </a:r>
            <a:r>
              <a:rPr lang="ru-RU" sz="2400" dirty="0" err="1" smtClean="0"/>
              <a:t>предоставлят</a:t>
            </a:r>
            <a:r>
              <a:rPr lang="ru-RU" sz="2400" dirty="0" smtClean="0"/>
              <a:t> возможность построения реальных SQL запросов к базам данных с помощью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объектов и функций внутри конкретной транзакции, возвращающей результат.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Вставки </a:t>
            </a:r>
            <a:r>
              <a:rPr lang="ru-RU" sz="2400" dirty="0" smtClean="0"/>
              <a:t>(</a:t>
            </a:r>
            <a:r>
              <a:rPr lang="ru-RU" sz="2400" dirty="0" err="1" smtClean="0"/>
              <a:t>Insert</a:t>
            </a:r>
            <a:r>
              <a:rPr lang="ru-RU" sz="2400" dirty="0" smtClean="0"/>
              <a:t>), обновления (</a:t>
            </a:r>
            <a:r>
              <a:rPr lang="ru-RU" sz="2400" dirty="0" err="1" smtClean="0"/>
              <a:t>Updates</a:t>
            </a:r>
            <a:r>
              <a:rPr lang="ru-RU" sz="2400" dirty="0" smtClean="0"/>
              <a:t>), и удаления (</a:t>
            </a:r>
            <a:r>
              <a:rPr lang="ru-RU" sz="2400" dirty="0" err="1" smtClean="0"/>
              <a:t>Deletes</a:t>
            </a:r>
            <a:r>
              <a:rPr lang="ru-RU" sz="2400" dirty="0" smtClean="0"/>
              <a:t>), так называемые операции DML (</a:t>
            </a:r>
            <a:r>
              <a:rPr lang="ru-RU" sz="2400" dirty="0" err="1" smtClean="0"/>
              <a:t>Data</a:t>
            </a:r>
            <a:r>
              <a:rPr lang="ru-RU" sz="2400" dirty="0" smtClean="0"/>
              <a:t> </a:t>
            </a:r>
            <a:r>
              <a:rPr lang="ru-RU" sz="2400" dirty="0" err="1" smtClean="0"/>
              <a:t>Manipulation</a:t>
            </a:r>
            <a:r>
              <a:rPr lang="ru-RU" sz="2400" dirty="0" smtClean="0"/>
              <a:t> </a:t>
            </a:r>
            <a:r>
              <a:rPr lang="ru-RU" sz="2400" dirty="0" err="1" smtClean="0"/>
              <a:t>Language</a:t>
            </a:r>
            <a:r>
              <a:rPr lang="ru-RU" sz="2400" dirty="0" smtClean="0"/>
              <a:t>) достигаются с помощью проверки объектов языка SQL алхимии, которые представлены этими выражениями, а также словарями, которые хранят в себе параметры, необходимые для использования при выполнении каждого выражения.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SQLAlchemy</a:t>
            </a:r>
            <a:r>
              <a:rPr lang="en-US" dirty="0" smtClean="0"/>
              <a:t> ORM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A52F5DD-F558-4329-B185-AF16F98BF35A}"/>
              </a:ext>
            </a:extLst>
          </p:cNvPr>
          <p:cNvSpPr txBox="1"/>
          <p:nvPr/>
        </p:nvSpPr>
        <p:spPr>
          <a:xfrm>
            <a:off x="316740" y="2115697"/>
            <a:ext cx="10872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ORM </a:t>
            </a:r>
            <a:r>
              <a:rPr lang="ru-RU" sz="2400" dirty="0" smtClean="0"/>
              <a:t>работает поверх ядра и предоставляет возможность работы с объектами-моделями, связанными со схемами в базе данных.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При </a:t>
            </a:r>
            <a:r>
              <a:rPr lang="ru-RU" sz="2400" dirty="0" smtClean="0"/>
              <a:t>использовании ORM, SQL выражения создаются практически также, как и в </a:t>
            </a:r>
            <a:r>
              <a:rPr lang="ru-RU" sz="2400" dirty="0" err="1" smtClean="0"/>
              <a:t>Core</a:t>
            </a:r>
            <a:r>
              <a:rPr lang="ru-RU" sz="2400" dirty="0" smtClean="0"/>
              <a:t>, однако задачу DML, которая в данном случае уже представляет собой манипуляции с объектами </a:t>
            </a:r>
            <a:r>
              <a:rPr lang="ru-RU" sz="2400" dirty="0" err="1" smtClean="0"/>
              <a:t>бизнес-логики</a:t>
            </a:r>
            <a:r>
              <a:rPr lang="ru-RU" sz="2400" dirty="0" smtClean="0"/>
              <a:t>, автоматически решает использование паттерна, называемого “объединение работ” (</a:t>
            </a:r>
            <a:r>
              <a:rPr lang="ru-RU" sz="2400" dirty="0" err="1" smtClean="0"/>
              <a:t>unit</a:t>
            </a:r>
            <a:r>
              <a:rPr lang="ru-RU" sz="2400" dirty="0" smtClean="0"/>
              <a:t> </a:t>
            </a:r>
            <a:r>
              <a:rPr lang="ru-RU" sz="2400" dirty="0" err="1" smtClean="0"/>
              <a:t>of</a:t>
            </a:r>
            <a:r>
              <a:rPr lang="ru-RU" sz="2400" dirty="0" smtClean="0"/>
              <a:t> </a:t>
            </a:r>
            <a:r>
              <a:rPr lang="ru-RU" sz="2400" dirty="0" err="1" smtClean="0"/>
              <a:t>work</a:t>
            </a:r>
            <a:r>
              <a:rPr lang="ru-RU" sz="2400" dirty="0" smtClean="0"/>
              <a:t>), который транслирует изменения в состоянии объектов ORM в </a:t>
            </a:r>
            <a:r>
              <a:rPr lang="ru-RU" sz="2400" dirty="0" err="1" smtClean="0"/>
              <a:t>Insert</a:t>
            </a:r>
            <a:r>
              <a:rPr lang="ru-RU" sz="2400" dirty="0" smtClean="0"/>
              <a:t>/</a:t>
            </a:r>
            <a:r>
              <a:rPr lang="ru-RU" sz="2400" dirty="0" err="1" smtClean="0"/>
              <a:t>Update</a:t>
            </a:r>
            <a:r>
              <a:rPr lang="ru-RU" sz="2400" dirty="0" smtClean="0"/>
              <a:t>/</a:t>
            </a:r>
            <a:r>
              <a:rPr lang="ru-RU" sz="2400" dirty="0" err="1" smtClean="0"/>
              <a:t>Delete</a:t>
            </a:r>
            <a:r>
              <a:rPr lang="ru-RU" sz="2400" dirty="0" smtClean="0"/>
              <a:t> </a:t>
            </a:r>
            <a:r>
              <a:rPr lang="ru-RU" sz="2400" dirty="0" smtClean="0"/>
              <a:t>конструкции.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Выражения </a:t>
            </a:r>
            <a:r>
              <a:rPr lang="ru-RU" sz="2400" dirty="0" smtClean="0"/>
              <a:t>SELECT также реализуются с применением объектов </a:t>
            </a:r>
            <a:r>
              <a:rPr lang="ru-RU" sz="2400" dirty="0" smtClean="0"/>
              <a:t>ORM</a:t>
            </a:r>
            <a:r>
              <a:rPr lang="ru-RU" sz="24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248343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и машина соединений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242593" y="4043057"/>
            <a:ext cx="1156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Машина соединения создается при помощи функции</a:t>
            </a:r>
            <a:endParaRPr lang="ru-RU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21B3B9-8A71-4077-A61F-83AF6FE9B0F0}"/>
              </a:ext>
            </a:extLst>
          </p:cNvPr>
          <p:cNvSpPr txBox="1"/>
          <p:nvPr/>
        </p:nvSpPr>
        <p:spPr>
          <a:xfrm>
            <a:off x="9071040" y="4032074"/>
            <a:ext cx="2601977" cy="461665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srgbClr val="C76738"/>
                </a:solidFill>
              </a:rPr>
              <a:t>create_engine</a:t>
            </a:r>
            <a:r>
              <a:rPr lang="ru-RU" sz="2400" dirty="0" smtClean="0">
                <a:solidFill>
                  <a:srgbClr val="C76738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221999" y="2103482"/>
            <a:ext cx="11562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 </a:t>
            </a:r>
            <a:r>
              <a:rPr lang="ru-RU" sz="2400" dirty="0" smtClean="0"/>
              <a:t> Начало любого приложения с использованием </a:t>
            </a:r>
            <a:r>
              <a:rPr lang="ru-RU" sz="2400" dirty="0" err="1" smtClean="0"/>
              <a:t>SQLAlchemy</a:t>
            </a:r>
            <a:r>
              <a:rPr lang="ru-RU" sz="2400" dirty="0" smtClean="0"/>
              <a:t> начинается с объекта </a:t>
            </a:r>
            <a:r>
              <a:rPr lang="ru-RU" sz="2400" b="1" dirty="0" smtClean="0"/>
              <a:t>машины </a:t>
            </a:r>
            <a:r>
              <a:rPr lang="ru-RU" sz="2400" b="1" dirty="0" smtClean="0"/>
              <a:t>соединений</a:t>
            </a:r>
            <a:r>
              <a:rPr lang="ru-RU" sz="2400" dirty="0" smtClean="0"/>
              <a:t> (</a:t>
            </a:r>
            <a:r>
              <a:rPr lang="ru-RU" sz="2400" dirty="0" err="1" smtClean="0"/>
              <a:t>Engine</a:t>
            </a:r>
            <a:r>
              <a:rPr lang="ru-RU" sz="2400" dirty="0" smtClean="0"/>
              <a:t>), которая обеспечивает соединение с базой данных и управление пулом соединений. Мы будем использовать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для демонстрации, так как это просто. Машина создается с помощью </a:t>
            </a:r>
            <a:r>
              <a:rPr lang="ru-RU" sz="2400" dirty="0" smtClean="0"/>
              <a:t>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21B3B9-8A71-4077-A61F-83AF6FE9B0F0}"/>
              </a:ext>
            </a:extLst>
          </p:cNvPr>
          <p:cNvSpPr txBox="1"/>
          <p:nvPr/>
        </p:nvSpPr>
        <p:spPr>
          <a:xfrm>
            <a:off x="0" y="5280113"/>
            <a:ext cx="12192000" cy="1384995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F8E6D"/>
                </a:solidFill>
              </a:rPr>
              <a:t>from </a:t>
            </a:r>
            <a:r>
              <a:rPr lang="en-US" sz="2800" dirty="0" err="1" smtClean="0">
                <a:solidFill>
                  <a:srgbClr val="BCBEC4"/>
                </a:solidFill>
              </a:rPr>
              <a:t>sqlalchemy</a:t>
            </a:r>
            <a:r>
              <a:rPr lang="en-US" sz="2800" dirty="0" smtClean="0">
                <a:solidFill>
                  <a:srgbClr val="BCBEC4"/>
                </a:solidFill>
              </a:rPr>
              <a:t> </a:t>
            </a:r>
            <a:r>
              <a:rPr lang="en-US" sz="2800" dirty="0" smtClean="0">
                <a:solidFill>
                  <a:srgbClr val="CF8E6D"/>
                </a:solidFill>
              </a:rPr>
              <a:t>import </a:t>
            </a:r>
            <a:r>
              <a:rPr lang="en-US" sz="2800" dirty="0" err="1" smtClean="0">
                <a:solidFill>
                  <a:srgbClr val="BCBEC4"/>
                </a:solidFill>
              </a:rPr>
              <a:t>create_engine</a:t>
            </a:r>
            <a:r>
              <a:rPr lang="en-US" sz="2800" dirty="0" smtClean="0">
                <a:solidFill>
                  <a:srgbClr val="BCBEC4"/>
                </a:solidFill>
              </a:rPr>
              <a:t/>
            </a:r>
            <a:br>
              <a:rPr lang="en-US" sz="2800" dirty="0" smtClean="0">
                <a:solidFill>
                  <a:srgbClr val="BCBEC4"/>
                </a:solidFill>
              </a:rPr>
            </a:br>
            <a:r>
              <a:rPr lang="en-US" sz="2800" dirty="0" smtClean="0">
                <a:solidFill>
                  <a:srgbClr val="BCBEC4"/>
                </a:solidFill>
              </a:rPr>
              <a:t>engine = </a:t>
            </a:r>
            <a:r>
              <a:rPr lang="en-US" sz="2800" dirty="0" err="1" smtClean="0">
                <a:solidFill>
                  <a:srgbClr val="BCBEC4"/>
                </a:solidFill>
              </a:rPr>
              <a:t>create_engine</a:t>
            </a:r>
            <a:r>
              <a:rPr lang="en-US" sz="2800" dirty="0" smtClean="0">
                <a:solidFill>
                  <a:srgbClr val="BCBEC4"/>
                </a:solidFill>
              </a:rPr>
              <a:t>(</a:t>
            </a:r>
            <a:r>
              <a:rPr lang="en-US" sz="2800" dirty="0" smtClean="0">
                <a:solidFill>
                  <a:srgbClr val="6AAB73"/>
                </a:solidFill>
              </a:rPr>
              <a:t>"</a:t>
            </a:r>
            <a:r>
              <a:rPr lang="en-US" sz="2800" dirty="0" err="1" smtClean="0">
                <a:solidFill>
                  <a:srgbClr val="6AAB73"/>
                </a:solidFill>
              </a:rPr>
              <a:t>sqlite+pysqlite</a:t>
            </a:r>
            <a:r>
              <a:rPr lang="en-US" sz="2800" dirty="0" smtClean="0">
                <a:solidFill>
                  <a:srgbClr val="6AAB73"/>
                </a:solidFill>
              </a:rPr>
              <a:t>:///</a:t>
            </a:r>
            <a:r>
              <a:rPr lang="en-US" sz="2800" dirty="0" err="1" smtClean="0">
                <a:solidFill>
                  <a:srgbClr val="6AAB73"/>
                </a:solidFill>
              </a:rPr>
              <a:t>database.db</a:t>
            </a:r>
            <a:r>
              <a:rPr lang="en-US" sz="2800" dirty="0" smtClean="0">
                <a:solidFill>
                  <a:srgbClr val="6AAB73"/>
                </a:solidFill>
              </a:rPr>
              <a:t>"</a:t>
            </a:r>
            <a:r>
              <a:rPr lang="en-US" sz="2800" dirty="0" smtClean="0">
                <a:solidFill>
                  <a:srgbClr val="BCBEC4"/>
                </a:solidFill>
              </a:rPr>
              <a:t>,</a:t>
            </a:r>
            <a:r>
              <a:rPr lang="ru-RU" sz="2800" dirty="0" smtClean="0">
                <a:solidFill>
                  <a:srgbClr val="BCBEC4"/>
                </a:solidFill>
              </a:rPr>
              <a:t> </a:t>
            </a:r>
            <a:r>
              <a:rPr lang="en-US" sz="2800" dirty="0" smtClean="0">
                <a:solidFill>
                  <a:srgbClr val="AA4926"/>
                </a:solidFill>
              </a:rPr>
              <a:t>echo</a:t>
            </a:r>
            <a:r>
              <a:rPr lang="en-US" sz="2800" dirty="0" smtClean="0">
                <a:solidFill>
                  <a:srgbClr val="BCBEC4"/>
                </a:solidFill>
              </a:rPr>
              <a:t>=</a:t>
            </a:r>
            <a:r>
              <a:rPr lang="en-US" sz="2800" dirty="0" smtClean="0">
                <a:solidFill>
                  <a:srgbClr val="CF8E6D"/>
                </a:solidFill>
              </a:rPr>
              <a:t>True, </a:t>
            </a:r>
            <a:r>
              <a:rPr lang="en-US" sz="2800" dirty="0" smtClean="0">
                <a:solidFill>
                  <a:srgbClr val="AA4926"/>
                </a:solidFill>
              </a:rPr>
              <a:t>future</a:t>
            </a:r>
            <a:r>
              <a:rPr lang="en-US" sz="2800" dirty="0" smtClean="0">
                <a:solidFill>
                  <a:srgbClr val="BCBEC4"/>
                </a:solidFill>
              </a:rPr>
              <a:t>=</a:t>
            </a:r>
            <a:r>
              <a:rPr lang="en-US" sz="2800" dirty="0" smtClean="0">
                <a:solidFill>
                  <a:srgbClr val="CF8E6D"/>
                </a:solidFill>
              </a:rPr>
              <a:t>True</a:t>
            </a:r>
            <a:r>
              <a:rPr lang="en-US" sz="2800" dirty="0" smtClean="0">
                <a:solidFill>
                  <a:srgbClr val="BCBEC4"/>
                </a:solidFill>
              </a:rPr>
              <a:t>)</a:t>
            </a:r>
            <a:endParaRPr lang="en-US" sz="2800" dirty="0">
              <a:solidFill>
                <a:srgbClr val="BCBEC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46FE93-D148-4ACC-A054-C239BCCEA7A6}"/>
              </a:ext>
            </a:extLst>
          </p:cNvPr>
          <p:cNvSpPr txBox="1"/>
          <p:nvPr/>
        </p:nvSpPr>
        <p:spPr>
          <a:xfrm>
            <a:off x="0" y="4669307"/>
            <a:ext cx="5589339" cy="461665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 В консоли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pip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sqlalchemy</a:t>
            </a:r>
            <a:endParaRPr lang="ru-RU" sz="2400" dirty="0">
              <a:solidFill>
                <a:srgbClr val="BCBE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и машина соединений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238478" y="2210577"/>
            <a:ext cx="11562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Машина </a:t>
            </a:r>
            <a:r>
              <a:rPr lang="ru-RU" sz="2400" dirty="0" smtClean="0"/>
              <a:t>соединений, которая возвращается при исполнении функции </a:t>
            </a:r>
            <a:r>
              <a:rPr lang="ru-RU" sz="2400" dirty="0" err="1" smtClean="0"/>
              <a:t>create_engine</a:t>
            </a:r>
            <a:r>
              <a:rPr lang="ru-RU" sz="2400" dirty="0" smtClean="0"/>
              <a:t>(), на самом деле не пытается сразу же подключиться к базе данных по переданному URL, и сделает это лишь при первом обращении к базе данных.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Такой </a:t>
            </a:r>
            <a:r>
              <a:rPr lang="ru-RU" sz="2400" dirty="0" smtClean="0"/>
              <a:t>паттерн поведения называют ленивой инициализацией (англ. </a:t>
            </a:r>
            <a:r>
              <a:rPr lang="ru-RU" sz="2400" dirty="0" err="1" smtClean="0"/>
              <a:t>lazy</a:t>
            </a:r>
            <a:r>
              <a:rPr lang="ru-RU" sz="2400" dirty="0" smtClean="0"/>
              <a:t> </a:t>
            </a:r>
            <a:r>
              <a:rPr lang="ru-RU" sz="2400" dirty="0" err="1" smtClean="0"/>
              <a:t>initialization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6075"/>
            <a:ext cx="10571998" cy="739791"/>
          </a:xfrm>
        </p:spPr>
        <p:txBody>
          <a:bodyPr/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0" y="2042630"/>
            <a:ext cx="191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Без </a:t>
            </a:r>
            <a:r>
              <a:rPr lang="en-US" sz="2400" b="1" dirty="0" smtClean="0"/>
              <a:t>ORM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1227438" y="2590621"/>
            <a:ext cx="9638271" cy="3046988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F8E6D"/>
                </a:solidFill>
              </a:rPr>
              <a:t>from </a:t>
            </a:r>
            <a:r>
              <a:rPr lang="en-US" sz="2400" dirty="0" err="1" smtClean="0">
                <a:solidFill>
                  <a:srgbClr val="BCBEC4"/>
                </a:solidFill>
              </a:rPr>
              <a:t>sqlalchemy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smtClean="0">
                <a:solidFill>
                  <a:srgbClr val="CF8E6D"/>
                </a:solidFill>
              </a:rPr>
              <a:t>import </a:t>
            </a:r>
            <a:r>
              <a:rPr lang="en-US" sz="2400" dirty="0" err="1" smtClean="0">
                <a:solidFill>
                  <a:srgbClr val="BCBEC4"/>
                </a:solidFill>
              </a:rPr>
              <a:t>create_engine</a:t>
            </a:r>
            <a:r>
              <a:rPr lang="en-US" sz="2400" dirty="0" smtClean="0">
                <a:solidFill>
                  <a:srgbClr val="BCBEC4"/>
                </a:solidFill>
              </a:rPr>
              <a:t>, </a:t>
            </a:r>
            <a:r>
              <a:rPr lang="en-US" sz="2400" dirty="0" smtClean="0">
                <a:solidFill>
                  <a:srgbClr val="BCBEC4"/>
                </a:solidFill>
              </a:rPr>
              <a:t>text</a:t>
            </a:r>
            <a:endParaRPr lang="ru-RU" sz="2400" dirty="0" smtClean="0">
              <a:solidFill>
                <a:srgbClr val="7A7E85"/>
              </a:solidFill>
            </a:endParaRPr>
          </a:p>
          <a:p>
            <a:r>
              <a:rPr lang="ru-RU" sz="2400" dirty="0" smtClean="0">
                <a:solidFill>
                  <a:srgbClr val="7A7E85"/>
                </a:solidFill>
              </a:rPr>
              <a:t># </a:t>
            </a:r>
            <a:r>
              <a:rPr lang="ru-RU" sz="2400" dirty="0" smtClean="0">
                <a:solidFill>
                  <a:srgbClr val="7A7E85"/>
                </a:solidFill>
              </a:rPr>
              <a:t>Создание таблицы</a:t>
            </a:r>
            <a:br>
              <a:rPr lang="ru-RU" sz="2400" dirty="0" smtClean="0">
                <a:solidFill>
                  <a:srgbClr val="7A7E85"/>
                </a:solidFill>
              </a:rPr>
            </a:br>
            <a:r>
              <a:rPr lang="en-US" sz="2400" dirty="0" smtClean="0">
                <a:solidFill>
                  <a:srgbClr val="CF8E6D"/>
                </a:solidFill>
              </a:rPr>
              <a:t>with </a:t>
            </a:r>
            <a:r>
              <a:rPr lang="en-US" sz="2400" dirty="0" err="1" smtClean="0">
                <a:solidFill>
                  <a:srgbClr val="BCBEC4"/>
                </a:solidFill>
              </a:rPr>
              <a:t>engine.connect</a:t>
            </a:r>
            <a:r>
              <a:rPr lang="en-US" sz="2400" dirty="0" smtClean="0">
                <a:solidFill>
                  <a:srgbClr val="BCBEC4"/>
                </a:solidFill>
              </a:rPr>
              <a:t>() </a:t>
            </a:r>
            <a:r>
              <a:rPr lang="en-US" sz="2400" dirty="0" smtClean="0">
                <a:solidFill>
                  <a:srgbClr val="CF8E6D"/>
                </a:solidFill>
              </a:rPr>
              <a:t>as </a:t>
            </a:r>
            <a:r>
              <a:rPr lang="en-US" sz="2400" dirty="0" err="1" smtClean="0">
                <a:solidFill>
                  <a:srgbClr val="BCBEC4"/>
                </a:solidFill>
              </a:rPr>
              <a:t>conn</a:t>
            </a:r>
            <a:r>
              <a:rPr lang="en-US" sz="2400" dirty="0" smtClean="0">
                <a:solidFill>
                  <a:srgbClr val="BCBEC4"/>
                </a:solidFill>
              </a:rPr>
              <a:t>: </a:t>
            </a:r>
            <a:r>
              <a:rPr lang="en-US" sz="2400" dirty="0" smtClean="0">
                <a:solidFill>
                  <a:srgbClr val="7A7E85"/>
                </a:solidFill>
              </a:rPr>
              <a:t># </a:t>
            </a:r>
            <a:r>
              <a:rPr lang="ru-RU" sz="2400" dirty="0" smtClean="0">
                <a:solidFill>
                  <a:srgbClr val="7A7E85"/>
                </a:solidFill>
              </a:rPr>
              <a:t>создаём соединение</a:t>
            </a:r>
            <a:br>
              <a:rPr lang="ru-RU" sz="2400" dirty="0" smtClean="0">
                <a:solidFill>
                  <a:srgbClr val="7A7E85"/>
                </a:solidFill>
              </a:rPr>
            </a:br>
            <a:r>
              <a:rPr lang="ru-RU" sz="2400" dirty="0" smtClean="0">
                <a:solidFill>
                  <a:srgbClr val="7A7E85"/>
                </a:solidFill>
              </a:rPr>
              <a:t>    </a:t>
            </a:r>
            <a:r>
              <a:rPr lang="en-US" sz="2400" dirty="0" err="1" smtClean="0">
                <a:solidFill>
                  <a:srgbClr val="BCBEC4"/>
                </a:solidFill>
              </a:rPr>
              <a:t>conn.execute</a:t>
            </a:r>
            <a:r>
              <a:rPr lang="en-US" sz="2400" dirty="0" smtClean="0">
                <a:solidFill>
                  <a:srgbClr val="BCBEC4"/>
                </a:solidFill>
              </a:rPr>
              <a:t>(</a:t>
            </a:r>
            <a:br>
              <a:rPr lang="en-US" sz="2400" dirty="0" smtClean="0">
                <a:solidFill>
                  <a:srgbClr val="BCBEC4"/>
                </a:solidFill>
              </a:rPr>
            </a:br>
            <a:r>
              <a:rPr lang="en-US" sz="2400" dirty="0" smtClean="0">
                <a:solidFill>
                  <a:srgbClr val="BCBEC4"/>
                </a:solidFill>
              </a:rPr>
              <a:t>        text(</a:t>
            </a:r>
            <a:r>
              <a:rPr lang="en-US" sz="2400" dirty="0" smtClean="0">
                <a:solidFill>
                  <a:srgbClr val="6AAB73"/>
                </a:solidFill>
              </a:rPr>
              <a:t>"CREATE TABLE users (id INTEGER PRIMARY KEY, name TEXT)"</a:t>
            </a:r>
            <a:r>
              <a:rPr lang="en-US" sz="2400" dirty="0" smtClean="0">
                <a:solidFill>
                  <a:srgbClr val="BCBEC4"/>
                </a:solidFill>
              </a:rPr>
              <a:t>)</a:t>
            </a:r>
            <a:br>
              <a:rPr lang="en-US" sz="2400" dirty="0" smtClean="0">
                <a:solidFill>
                  <a:srgbClr val="BCBEC4"/>
                </a:solidFill>
              </a:rPr>
            </a:br>
            <a:r>
              <a:rPr lang="en-US" sz="2400" dirty="0" smtClean="0">
                <a:solidFill>
                  <a:srgbClr val="BCBEC4"/>
                </a:solidFill>
              </a:rPr>
              <a:t>    )</a:t>
            </a:r>
            <a:br>
              <a:rPr lang="en-US" sz="2400" dirty="0" smtClean="0">
                <a:solidFill>
                  <a:srgbClr val="BCBEC4"/>
                </a:solidFill>
              </a:rPr>
            </a:br>
            <a:r>
              <a:rPr lang="en-US" sz="2400" dirty="0" smtClean="0">
                <a:solidFill>
                  <a:srgbClr val="BCBEC4"/>
                </a:solidFill>
              </a:rPr>
              <a:t>    </a:t>
            </a:r>
            <a:r>
              <a:rPr lang="en-US" sz="2400" dirty="0" err="1" smtClean="0">
                <a:solidFill>
                  <a:srgbClr val="BCBEC4"/>
                </a:solidFill>
              </a:rPr>
              <a:t>conn.commit</a:t>
            </a:r>
            <a:r>
              <a:rPr lang="en-US" sz="2400" dirty="0" smtClean="0">
                <a:solidFill>
                  <a:srgbClr val="BCBEC4"/>
                </a:solidFill>
              </a:rPr>
              <a:t>()</a:t>
            </a:r>
            <a:endParaRPr lang="en-US" sz="2400" dirty="0">
              <a:solidFill>
                <a:srgbClr val="BCB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1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6649"/>
            <a:ext cx="10571998" cy="739791"/>
          </a:xfrm>
        </p:spPr>
        <p:txBody>
          <a:bodyPr/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0" y="2067696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 использованием </a:t>
            </a:r>
            <a:r>
              <a:rPr lang="en-US" sz="2400" b="1" dirty="0" smtClean="0"/>
              <a:t>ORM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5B1BF3-BBEF-4D04-8C0A-3A2BFF7EB8AB}"/>
              </a:ext>
            </a:extLst>
          </p:cNvPr>
          <p:cNvSpPr txBox="1"/>
          <p:nvPr/>
        </p:nvSpPr>
        <p:spPr>
          <a:xfrm>
            <a:off x="2553729" y="2553553"/>
            <a:ext cx="7430531" cy="3970318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F8E6D"/>
                </a:solidFill>
              </a:rPr>
              <a:t>from </a:t>
            </a:r>
            <a:r>
              <a:rPr lang="en-US" dirty="0" err="1" smtClean="0">
                <a:solidFill>
                  <a:srgbClr val="BCBEC4"/>
                </a:solidFill>
              </a:rPr>
              <a:t>sqlalchemy</a:t>
            </a:r>
            <a:r>
              <a:rPr lang="en-US" dirty="0" smtClean="0">
                <a:solidFill>
                  <a:srgbClr val="BCBEC4"/>
                </a:solidFill>
              </a:rPr>
              <a:t> </a:t>
            </a:r>
            <a:r>
              <a:rPr lang="en-US" dirty="0" smtClean="0">
                <a:solidFill>
                  <a:srgbClr val="CF8E6D"/>
                </a:solidFill>
              </a:rPr>
              <a:t>import </a:t>
            </a:r>
            <a:r>
              <a:rPr lang="en-US" dirty="0" err="1" smtClean="0">
                <a:solidFill>
                  <a:srgbClr val="BCBEC4"/>
                </a:solidFill>
              </a:rPr>
              <a:t>create_engine</a:t>
            </a:r>
            <a:r>
              <a:rPr lang="en-US" dirty="0" smtClean="0">
                <a:solidFill>
                  <a:srgbClr val="BCBEC4"/>
                </a:solidFill>
              </a:rPr>
              <a:t>, Column, Integer, String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from </a:t>
            </a:r>
            <a:r>
              <a:rPr lang="en-US" dirty="0" smtClean="0">
                <a:solidFill>
                  <a:srgbClr val="BCBEC4"/>
                </a:solidFill>
              </a:rPr>
              <a:t>sqlalchemy.orm </a:t>
            </a:r>
            <a:r>
              <a:rPr lang="en-US" dirty="0" smtClean="0">
                <a:solidFill>
                  <a:srgbClr val="CF8E6D"/>
                </a:solidFill>
              </a:rPr>
              <a:t>import </a:t>
            </a:r>
            <a:r>
              <a:rPr lang="en-US" dirty="0" err="1" smtClean="0">
                <a:solidFill>
                  <a:srgbClr val="BCBEC4"/>
                </a:solidFill>
              </a:rPr>
              <a:t>declarative_base</a:t>
            </a:r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…</a:t>
            </a:r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Определение базового класса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Base = </a:t>
            </a:r>
            <a:r>
              <a:rPr lang="en-US" dirty="0" err="1" smtClean="0">
                <a:solidFill>
                  <a:srgbClr val="BCBEC4"/>
                </a:solidFill>
              </a:rPr>
              <a:t>declarative_base</a:t>
            </a:r>
            <a:r>
              <a:rPr lang="en-US" dirty="0" smtClean="0">
                <a:solidFill>
                  <a:srgbClr val="BCBEC4"/>
                </a:solidFill>
              </a:rPr>
              <a:t>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Определение модели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smtClean="0">
                <a:solidFill>
                  <a:srgbClr val="CF8E6D"/>
                </a:solidFill>
              </a:rPr>
              <a:t>class </a:t>
            </a:r>
            <a:r>
              <a:rPr lang="en-US" dirty="0" smtClean="0">
                <a:solidFill>
                  <a:srgbClr val="BCBEC4"/>
                </a:solidFill>
              </a:rPr>
              <a:t>User(Base):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__</a:t>
            </a:r>
            <a:r>
              <a:rPr lang="en-US" dirty="0" err="1" smtClean="0">
                <a:solidFill>
                  <a:srgbClr val="BCBEC4"/>
                </a:solidFill>
              </a:rPr>
              <a:t>tablename</a:t>
            </a:r>
            <a:r>
              <a:rPr lang="en-US" dirty="0" smtClean="0">
                <a:solidFill>
                  <a:srgbClr val="BCBEC4"/>
                </a:solidFill>
              </a:rPr>
              <a:t>__ = </a:t>
            </a:r>
            <a:r>
              <a:rPr lang="en-US" dirty="0" smtClean="0">
                <a:solidFill>
                  <a:srgbClr val="6AAB73"/>
                </a:solidFill>
              </a:rPr>
              <a:t>'users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smtClean="0">
                <a:solidFill>
                  <a:srgbClr val="6AAB73"/>
                </a:solidFill>
              </a:rPr>
              <a:t/>
            </a:r>
            <a:br>
              <a:rPr lang="en-US" dirty="0" smtClean="0">
                <a:solidFill>
                  <a:srgbClr val="6AAB73"/>
                </a:solidFill>
              </a:rPr>
            </a:br>
            <a:r>
              <a:rPr lang="en-US" dirty="0" smtClean="0">
                <a:solidFill>
                  <a:srgbClr val="6AAB73"/>
                </a:solidFill>
              </a:rPr>
              <a:t>    </a:t>
            </a:r>
            <a:r>
              <a:rPr lang="en-US" dirty="0" smtClean="0">
                <a:solidFill>
                  <a:srgbClr val="BCBEC4"/>
                </a:solidFill>
              </a:rPr>
              <a:t>id = Column(Integer, </a:t>
            </a:r>
            <a:r>
              <a:rPr lang="en-US" dirty="0" err="1" smtClean="0">
                <a:solidFill>
                  <a:srgbClr val="AA4926"/>
                </a:solidFill>
              </a:rPr>
              <a:t>primary_key</a:t>
            </a:r>
            <a:r>
              <a:rPr lang="en-US" dirty="0" smtClean="0">
                <a:solidFill>
                  <a:srgbClr val="BCBEC4"/>
                </a:solidFill>
              </a:rPr>
              <a:t>=</a:t>
            </a:r>
            <a:r>
              <a:rPr lang="en-US" dirty="0" smtClean="0">
                <a:solidFill>
                  <a:srgbClr val="CF8E6D"/>
                </a:solidFill>
              </a:rPr>
              <a:t>True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name = Column(String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</a:p>
          <a:p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7A7E85"/>
                </a:solidFill>
              </a:rPr>
              <a:t># </a:t>
            </a:r>
            <a:r>
              <a:rPr lang="ru-RU" dirty="0" smtClean="0">
                <a:solidFill>
                  <a:srgbClr val="7A7E85"/>
                </a:solidFill>
              </a:rPr>
              <a:t>Создание таблицы</a:t>
            </a:r>
            <a:br>
              <a:rPr lang="ru-RU" dirty="0" smtClean="0">
                <a:solidFill>
                  <a:srgbClr val="7A7E85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Base.metadata.create_all</a:t>
            </a:r>
            <a:r>
              <a:rPr lang="en-US" dirty="0" smtClean="0">
                <a:solidFill>
                  <a:srgbClr val="BCBEC4"/>
                </a:solidFill>
              </a:rPr>
              <a:t>(engine)</a:t>
            </a:r>
            <a:endParaRPr lang="en-US" dirty="0">
              <a:solidFill>
                <a:srgbClr val="BCB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1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6649"/>
            <a:ext cx="10571998" cy="739791"/>
          </a:xfrm>
        </p:spPr>
        <p:txBody>
          <a:bodyPr/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D1899C-99AE-45C2-A4F6-2C7CABA90A64}"/>
              </a:ext>
            </a:extLst>
          </p:cNvPr>
          <p:cNvSpPr txBox="1"/>
          <p:nvPr/>
        </p:nvSpPr>
        <p:spPr>
          <a:xfrm>
            <a:off x="0" y="154047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Результат:</a:t>
            </a:r>
            <a:endParaRPr lang="ru-RU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441" y="4175216"/>
            <a:ext cx="9716959" cy="24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79" y="2083104"/>
            <a:ext cx="5716070" cy="2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11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621</Words>
  <PresentationFormat>Произвольный</PresentationFormat>
  <Paragraphs>60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Цитаты</vt:lpstr>
      <vt:lpstr>Основы SQLAlchemy.  Работа с БД SQLite</vt:lpstr>
      <vt:lpstr>Немного про SQLAlchemy</vt:lpstr>
      <vt:lpstr>SQLAlchemy Core </vt:lpstr>
      <vt:lpstr>SQLAlchemy ORM</vt:lpstr>
      <vt:lpstr>Соединения и машина соединений</vt:lpstr>
      <vt:lpstr>Соединения и машина соединений</vt:lpstr>
      <vt:lpstr>Создание таблицы</vt:lpstr>
      <vt:lpstr>Создание таблицы</vt:lpstr>
      <vt:lpstr>Создание таблицы</vt:lpstr>
      <vt:lpstr>DML-Операции. Вставка (INSERT)</vt:lpstr>
      <vt:lpstr>DML-Операции. Чтение (SELECT)</vt:lpstr>
      <vt:lpstr>DML-Операции. Обновление (UPDATE)</vt:lpstr>
      <vt:lpstr>DML-Операции. Удаление (DELETE)</vt:lpstr>
      <vt:lpstr>Итог. Почему SQLAlchemy популярна?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 Aiogram-dialog. Высокоуровневый интерфейс телеграм-бота.</dc:title>
  <cp:lastModifiedBy>NiVl Ro</cp:lastModifiedBy>
  <cp:revision>41</cp:revision>
  <dcterms:created xsi:type="dcterms:W3CDTF">2023-09-09T08:02:46Z</dcterms:created>
  <dcterms:modified xsi:type="dcterms:W3CDTF">2024-10-30T14:58:33Z</dcterms:modified>
</cp:coreProperties>
</file>