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98" r:id="rId4"/>
    <p:sldId id="259" r:id="rId5"/>
    <p:sldId id="299" r:id="rId6"/>
    <p:sldId id="260" r:id="rId7"/>
    <p:sldId id="261" r:id="rId8"/>
    <p:sldId id="262" r:id="rId9"/>
    <p:sldId id="264" r:id="rId10"/>
    <p:sldId id="267" r:id="rId11"/>
    <p:sldId id="265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738"/>
    <a:srgbClr val="7A7E85"/>
    <a:srgbClr val="BCBEC4"/>
    <a:srgbClr val="8888C6"/>
    <a:srgbClr val="6AAB73"/>
    <a:srgbClr val="646464"/>
    <a:srgbClr val="1E1F22"/>
    <a:srgbClr val="B7EAEF"/>
    <a:srgbClr val="2AACB8"/>
    <a:srgbClr val="EB40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69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19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800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358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145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43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677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15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99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21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38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5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630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92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9CB03A-6AA3-4BB2-8CC7-F83105B4BFC1}" type="datetimeFigureOut">
              <a:rPr lang="ru-RU" smtClean="0"/>
              <a:pPr/>
              <a:t>16.10.2024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53E5DF-C108-4834-AA0A-5847A65286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416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626FE93-3AA8-470C-A3DD-D5807FECD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Фреймворк </a:t>
            </a:r>
            <a:r>
              <a:rPr lang="en-US" dirty="0" smtClean="0"/>
              <a:t>A</a:t>
            </a:r>
            <a:r>
              <a:rPr lang="ru-RU" dirty="0" err="1" smtClean="0"/>
              <a:t>iogram-dialog</a:t>
            </a:r>
            <a:r>
              <a:rPr lang="ru-RU" dirty="0" smtClean="0"/>
              <a:t>. Высокоуровневый интерфейс </a:t>
            </a:r>
            <a:r>
              <a:rPr lang="ru-RU" dirty="0" err="1" smtClean="0"/>
              <a:t>телеграм-бота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726B6EA-B309-476C-B499-AC6D3263E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Сделал: </a:t>
            </a:r>
            <a:r>
              <a:rPr lang="ru-RU" dirty="0" smtClean="0"/>
              <a:t>Рощин Никита, ИВТ-201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060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код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A64E5E-7FBD-4E5F-91B9-1D35F63E6EAA}"/>
              </a:ext>
            </a:extLst>
          </p:cNvPr>
          <p:cNvSpPr txBox="1"/>
          <p:nvPr/>
        </p:nvSpPr>
        <p:spPr>
          <a:xfrm>
            <a:off x="343948" y="2239861"/>
            <a:ext cx="10310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 Скопируйте с </a:t>
            </a:r>
            <a:r>
              <a:rPr lang="en-US" sz="2800" dirty="0" err="1" smtClean="0"/>
              <a:t>github</a:t>
            </a:r>
            <a:r>
              <a:rPr lang="ru-RU" sz="2800" dirty="0" smtClean="0"/>
              <a:t> код и протестируйте его.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Результат должен быть вот таким:</a:t>
            </a:r>
            <a:endParaRPr lang="ru-RU" sz="28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231" y="3355066"/>
            <a:ext cx="10453309" cy="260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08272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3ABB6D-01AC-4598-B500-8B51ED808AA1}"/>
              </a:ext>
            </a:extLst>
          </p:cNvPr>
          <p:cNvSpPr txBox="1"/>
          <p:nvPr/>
        </p:nvSpPr>
        <p:spPr>
          <a:xfrm>
            <a:off x="662730" y="2016986"/>
            <a:ext cx="1031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Разработать </a:t>
            </a:r>
            <a:r>
              <a:rPr lang="ru-RU" sz="2400" dirty="0" err="1" smtClean="0"/>
              <a:t>телеграм-бота</a:t>
            </a:r>
            <a:r>
              <a:rPr lang="ru-RU" sz="2400" dirty="0" smtClean="0"/>
              <a:t>, который будет использовать библиотеку </a:t>
            </a:r>
            <a:r>
              <a:rPr lang="ru-RU" sz="2400" dirty="0" err="1" smtClean="0"/>
              <a:t>aiogram-dialog</a:t>
            </a:r>
            <a:r>
              <a:rPr lang="ru-RU" sz="2400" dirty="0" smtClean="0"/>
              <a:t> для реализации диалогового интерфейса с двумя окнами.</a:t>
            </a:r>
            <a:endParaRPr lang="ru-RU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DC3927-404A-49B3-AFC6-E1F739E56DF3}"/>
              </a:ext>
            </a:extLst>
          </p:cNvPr>
          <p:cNvSpPr txBox="1"/>
          <p:nvPr/>
        </p:nvSpPr>
        <p:spPr>
          <a:xfrm>
            <a:off x="695679" y="3322634"/>
            <a:ext cx="9865229" cy="646331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BCBEC4"/>
                </a:solidFill>
              </a:rPr>
              <a:t>Скопируйте второй код с </a:t>
            </a:r>
            <a:r>
              <a:rPr lang="en-US" sz="3600" dirty="0" err="1" smtClean="0">
                <a:solidFill>
                  <a:srgbClr val="C76738"/>
                </a:solidFill>
              </a:rPr>
              <a:t>github</a:t>
            </a:r>
            <a:endParaRPr lang="en-US" sz="3600" dirty="0">
              <a:solidFill>
                <a:srgbClr val="C7673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449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3ABB6D-01AC-4598-B500-8B51ED808AA1}"/>
              </a:ext>
            </a:extLst>
          </p:cNvPr>
          <p:cNvSpPr txBox="1"/>
          <p:nvPr/>
        </p:nvSpPr>
        <p:spPr>
          <a:xfrm>
            <a:off x="444843" y="2206456"/>
            <a:ext cx="11154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/>
              <a:t>Что нового мы использовали?</a:t>
            </a:r>
          </a:p>
          <a:p>
            <a:r>
              <a:rPr lang="ru-RU" sz="2600" dirty="0" smtClean="0"/>
              <a:t>1) Добавили в диалог второе окно</a:t>
            </a:r>
            <a:br>
              <a:rPr lang="ru-RU" sz="2600" dirty="0" smtClean="0"/>
            </a:br>
            <a:r>
              <a:rPr lang="ru-RU" sz="2600" dirty="0" smtClean="0"/>
              <a:t>2) </a:t>
            </a:r>
            <a:r>
              <a:rPr lang="en-US" sz="2600" dirty="0" err="1" smtClean="0"/>
              <a:t>Функции</a:t>
            </a:r>
            <a:r>
              <a:rPr lang="en-US" sz="2600" dirty="0" smtClean="0"/>
              <a:t> </a:t>
            </a:r>
            <a:r>
              <a:rPr lang="en-US" sz="2600" dirty="0" err="1" smtClean="0"/>
              <a:t>получения</a:t>
            </a:r>
            <a:r>
              <a:rPr lang="en-US" sz="2600" dirty="0" smtClean="0"/>
              <a:t> </a:t>
            </a:r>
            <a:r>
              <a:rPr lang="en-US" sz="2600" dirty="0" err="1" smtClean="0"/>
              <a:t>данных</a:t>
            </a:r>
            <a:r>
              <a:rPr lang="en-US" sz="2600" dirty="0" smtClean="0"/>
              <a:t> (window1_get_data, window2_get_data, </a:t>
            </a:r>
            <a:r>
              <a:rPr lang="en-US" sz="2600" dirty="0" err="1" smtClean="0"/>
              <a:t>dialog_get_data</a:t>
            </a:r>
            <a:r>
              <a:rPr lang="en-US" sz="2600" dirty="0" smtClean="0"/>
              <a:t>)</a:t>
            </a:r>
            <a:r>
              <a:rPr lang="ru-RU" sz="2600" dirty="0" smtClean="0"/>
              <a:t> позволяют динамически получать и отображать информацию в окнах на основе текущего состояния (геттеры)</a:t>
            </a:r>
          </a:p>
          <a:p>
            <a:r>
              <a:rPr lang="ru-RU" sz="2600" dirty="0" smtClean="0"/>
              <a:t>3) Использовали форматирование для текста (</a:t>
            </a:r>
            <a:r>
              <a:rPr lang="ru-RU" sz="2600" dirty="0" err="1" smtClean="0"/>
              <a:t>Format</a:t>
            </a:r>
            <a:r>
              <a:rPr lang="ru-RU" sz="2600" dirty="0" smtClean="0"/>
              <a:t>) – он позволяет динамически подставлять значения в текстовые сообщения, делая их более персонализированными</a:t>
            </a:r>
            <a:endParaRPr lang="ru-RU" sz="2600" dirty="0"/>
          </a:p>
        </p:txBody>
      </p:sp>
    </p:spTree>
    <p:extLst>
      <p:ext uri="{BB962C8B-B14F-4D97-AF65-F5344CB8AC3E}">
        <p14:creationId xmlns="" xmlns:p14="http://schemas.microsoft.com/office/powerpoint/2010/main" val="3962449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3ABB6D-01AC-4598-B500-8B51ED808AA1}"/>
              </a:ext>
            </a:extLst>
          </p:cNvPr>
          <p:cNvSpPr txBox="1"/>
          <p:nvPr/>
        </p:nvSpPr>
        <p:spPr>
          <a:xfrm>
            <a:off x="444843" y="2206456"/>
            <a:ext cx="11154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 smtClean="0"/>
              <a:t>aiogram_dialog</a:t>
            </a:r>
            <a:r>
              <a:rPr lang="ru-RU" sz="2800" b="1" dirty="0" smtClean="0"/>
              <a:t> </a:t>
            </a:r>
            <a:r>
              <a:rPr lang="ru-RU" sz="2800" dirty="0" smtClean="0"/>
              <a:t>— это мощный инструмент для создания интерактивных интерфейсов в Telegram-ботах, позволяющий</a:t>
            </a:r>
            <a:r>
              <a:rPr lang="en-US" sz="2800" dirty="0" smtClean="0"/>
              <a:t> </a:t>
            </a:r>
            <a:r>
              <a:rPr lang="ru-RU" sz="2800" dirty="0" smtClean="0"/>
              <a:t>организовывать диалоги и взаимодействия с пользователями аналогично графическим приложениям</a:t>
            </a:r>
            <a:endParaRPr lang="ru-RU" sz="2600" dirty="0"/>
          </a:p>
        </p:txBody>
      </p:sp>
    </p:spTree>
    <p:extLst>
      <p:ext uri="{BB962C8B-B14F-4D97-AF65-F5344CB8AC3E}">
        <p14:creationId xmlns="" xmlns:p14="http://schemas.microsoft.com/office/powerpoint/2010/main" val="3962449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про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662730" y="2214694"/>
            <a:ext cx="9748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Aiogram-Dialog</a:t>
            </a:r>
            <a:r>
              <a:rPr lang="ru-RU" sz="2400" dirty="0" smtClean="0"/>
              <a:t> — это мощный 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, предназначенный для создания сложных и интерактивных интерфейсов в </a:t>
            </a:r>
            <a:r>
              <a:rPr lang="ru-RU" sz="2400" dirty="0" err="1" smtClean="0"/>
              <a:t>телеграм-ботах</a:t>
            </a:r>
            <a:r>
              <a:rPr lang="ru-RU" sz="2400" dirty="0" smtClean="0"/>
              <a:t>, что делает их похожими на приложения с графическим интерфейсом.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1203730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про модули в </a:t>
            </a:r>
            <a:r>
              <a:rPr lang="ru-RU" dirty="0" err="1" smtClean="0"/>
              <a:t>фреймворке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390875" y="2214694"/>
            <a:ext cx="1156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Window</a:t>
            </a:r>
            <a:r>
              <a:rPr lang="en-US" sz="2400" dirty="0" smtClean="0"/>
              <a:t> </a:t>
            </a:r>
            <a:r>
              <a:rPr lang="ru-RU" sz="2400" dirty="0" smtClean="0"/>
              <a:t>—</a:t>
            </a:r>
            <a:r>
              <a:rPr lang="en-US" sz="2400" dirty="0" smtClean="0"/>
              <a:t> </a:t>
            </a:r>
            <a:r>
              <a:rPr lang="ru-RU" sz="2400" dirty="0" smtClean="0"/>
              <a:t>это логический блок, который отвечает за отображение пользователю конкретного сообщения или набора элементов интерфейса, таких как текст, кнопки или формы для ввода данных.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403229" y="3380368"/>
            <a:ext cx="11562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Dialog</a:t>
            </a:r>
            <a:r>
              <a:rPr lang="ru-RU" sz="2400" dirty="0" smtClean="0"/>
              <a:t> — это набор окон, объединённых логически в единую структуру.</a:t>
            </a:r>
            <a:endParaRPr lang="en-US" sz="2400" dirty="0" smtClean="0"/>
          </a:p>
          <a:p>
            <a:r>
              <a:rPr lang="ru-RU" sz="2400" dirty="0" smtClean="0"/>
              <a:t>Используется для управления последовательностью окон и шагов взаимодействия с пользователем.</a:t>
            </a:r>
            <a:endParaRPr lang="en-US" sz="2400" dirty="0" smtClean="0"/>
          </a:p>
          <a:p>
            <a:r>
              <a:rPr lang="ru-RU" sz="2400" dirty="0" smtClean="0"/>
              <a:t>	Позволяет переходить между окнами в зависимости от действий пользователя.</a:t>
            </a:r>
            <a:endParaRPr lang="en-US" sz="2400" dirty="0" smtClean="0"/>
          </a:p>
          <a:p>
            <a:r>
              <a:rPr lang="ru-RU" sz="2400" dirty="0" smtClean="0"/>
              <a:t>	В диалоге могут быть </a:t>
            </a:r>
            <a:r>
              <a:rPr lang="ru-RU" sz="2400" b="1" dirty="0" smtClean="0"/>
              <a:t>несколько окон</a:t>
            </a:r>
            <a:r>
              <a:rPr lang="ru-RU" sz="2400" dirty="0" smtClean="0"/>
              <a:t>, и с его помощью можно управлять переходами между ними, создавая последовательные шаги для бота (например, опрос, анкетирование и т.д.).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r>
              <a:rPr lang="en-US" dirty="0" smtClean="0"/>
              <a:t> </a:t>
            </a:r>
            <a:r>
              <a:rPr lang="ru-RU" dirty="0" smtClean="0"/>
              <a:t>библиотеки и импорт необходимых модулей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662730" y="2214694"/>
            <a:ext cx="10872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Прописываем в</a:t>
            </a:r>
            <a:r>
              <a:rPr lang="en-US" sz="2200" dirty="0" smtClean="0"/>
              <a:t> </a:t>
            </a:r>
            <a:r>
              <a:rPr lang="ru-RU" sz="2200" dirty="0" smtClean="0"/>
              <a:t>терминале:</a:t>
            </a:r>
            <a:endParaRPr lang="ru-RU" sz="2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321B3B9-8A71-4077-A61F-83AF6FE9B0F0}"/>
              </a:ext>
            </a:extLst>
          </p:cNvPr>
          <p:cNvSpPr txBox="1"/>
          <p:nvPr/>
        </p:nvSpPr>
        <p:spPr>
          <a:xfrm>
            <a:off x="775538" y="2711985"/>
            <a:ext cx="7099836" cy="461665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pip</a:t>
            </a:r>
            <a:r>
              <a:rPr lang="en-US" sz="2400" dirty="0" smtClean="0">
                <a:solidFill>
                  <a:srgbClr val="BCBEC4"/>
                </a:solidFill>
              </a:rPr>
              <a:t> install </a:t>
            </a:r>
            <a:r>
              <a:rPr lang="en-US" sz="2400" dirty="0" err="1" smtClean="0">
                <a:solidFill>
                  <a:srgbClr val="BCBEC4"/>
                </a:solidFill>
              </a:rPr>
              <a:t>aiogram_dialog</a:t>
            </a:r>
            <a:endParaRPr lang="ru-RU" sz="2400" dirty="0">
              <a:solidFill>
                <a:srgbClr val="BCBEC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F57C8E5-A9B3-4CE6-AC39-DACD768CB6B0}"/>
              </a:ext>
            </a:extLst>
          </p:cNvPr>
          <p:cNvSpPr txBox="1"/>
          <p:nvPr/>
        </p:nvSpPr>
        <p:spPr>
          <a:xfrm>
            <a:off x="762205" y="4005330"/>
            <a:ext cx="7096692" cy="461665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aiogram_dialog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sz="2400" dirty="0" smtClean="0"/>
              <a:t> Window, Dialog</a:t>
            </a:r>
            <a:endParaRPr lang="ru-RU" sz="2400" dirty="0">
              <a:solidFill>
                <a:srgbClr val="2AACB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A52F5DD-F558-4329-B185-AF16F98BF35A}"/>
              </a:ext>
            </a:extLst>
          </p:cNvPr>
          <p:cNvSpPr txBox="1"/>
          <p:nvPr/>
        </p:nvSpPr>
        <p:spPr>
          <a:xfrm>
            <a:off x="679205" y="4727091"/>
            <a:ext cx="108721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Для именования переменных принято использовать слова из маленьких букв с подчеркиваниями. </a:t>
            </a:r>
            <a:r>
              <a:rPr lang="ru-RU" sz="2400" dirty="0"/>
              <a:t>Нельзя использовать в качестве имени переменной ключевые слова.</a:t>
            </a:r>
            <a:endParaRPr lang="ru-RU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638961" y="3197605"/>
            <a:ext cx="10872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Для создания окна(</a:t>
            </a:r>
            <a:r>
              <a:rPr lang="en-US" sz="2200" dirty="0" smtClean="0"/>
              <a:t>Window) </a:t>
            </a:r>
            <a:r>
              <a:rPr lang="ru-RU" sz="2200" dirty="0" smtClean="0"/>
              <a:t>и диалога(</a:t>
            </a:r>
            <a:r>
              <a:rPr lang="en-US" sz="2200" dirty="0" smtClean="0"/>
              <a:t>Dialog) </a:t>
            </a:r>
            <a:r>
              <a:rPr lang="ru-RU" sz="2200" dirty="0" smtClean="0"/>
              <a:t>нужно из этой библиотеки импортировать </a:t>
            </a:r>
            <a:r>
              <a:rPr lang="en-US" sz="2200" dirty="0" smtClean="0"/>
              <a:t>Window</a:t>
            </a:r>
            <a:r>
              <a:rPr lang="ru-RU" sz="2200" dirty="0" smtClean="0"/>
              <a:t> и </a:t>
            </a:r>
            <a:r>
              <a:rPr lang="en-US" sz="2200" dirty="0" smtClean="0"/>
              <a:t>Dialog</a:t>
            </a:r>
            <a:r>
              <a:rPr lang="ru-RU" sz="2200" dirty="0" smtClean="0"/>
              <a:t>:  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248343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состояния диалога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201404" y="5328158"/>
            <a:ext cx="1156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b="1" dirty="0" err="1" smtClean="0"/>
              <a:t>MemoryStorage</a:t>
            </a:r>
            <a:r>
              <a:rPr lang="ru-RU" sz="2400" dirty="0" smtClean="0"/>
              <a:t> — это класс, который реализует хранилище состояний в оперативной памяти. Он сохраняет данные в памяти вашего приложения во время его работы, чтобы постоянно не обращаться к БД.</a:t>
            </a:r>
            <a:endParaRPr lang="ru-RU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21B3B9-8A71-4077-A61F-83AF6FE9B0F0}"/>
              </a:ext>
            </a:extLst>
          </p:cNvPr>
          <p:cNvSpPr txBox="1"/>
          <p:nvPr/>
        </p:nvSpPr>
        <p:spPr>
          <a:xfrm>
            <a:off x="437786" y="2967359"/>
            <a:ext cx="10329067" cy="2308324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76738"/>
                </a:solidFill>
              </a:rPr>
              <a:t>from</a:t>
            </a:r>
            <a:r>
              <a:rPr lang="en-US" sz="2400" dirty="0" smtClean="0">
                <a:solidFill>
                  <a:srgbClr val="BCBEC4"/>
                </a:solidFill>
              </a:rPr>
              <a:t> aiogram </a:t>
            </a:r>
            <a:r>
              <a:rPr lang="en-US" sz="2400" dirty="0" smtClean="0">
                <a:solidFill>
                  <a:srgbClr val="C76738"/>
                </a:solidFill>
              </a:rPr>
              <a:t>import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err="1" smtClean="0">
                <a:solidFill>
                  <a:srgbClr val="BCBEC4"/>
                </a:solidFill>
              </a:rPr>
              <a:t>Bot</a:t>
            </a:r>
            <a:r>
              <a:rPr lang="en-US" sz="2400" dirty="0" smtClean="0">
                <a:solidFill>
                  <a:srgbClr val="BCBEC4"/>
                </a:solidFill>
              </a:rPr>
              <a:t>, Dispatcher</a:t>
            </a:r>
          </a:p>
          <a:p>
            <a:r>
              <a:rPr lang="en-US" sz="2400" dirty="0" smtClean="0">
                <a:solidFill>
                  <a:srgbClr val="C76738"/>
                </a:solidFill>
              </a:rPr>
              <a:t>from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err="1" smtClean="0">
                <a:solidFill>
                  <a:srgbClr val="BCBEC4"/>
                </a:solidFill>
              </a:rPr>
              <a:t>aiogram.fsm.storage.memory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smtClean="0">
                <a:solidFill>
                  <a:srgbClr val="C76738"/>
                </a:solidFill>
              </a:rPr>
              <a:t>import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err="1" smtClean="0">
                <a:solidFill>
                  <a:srgbClr val="BCBEC4"/>
                </a:solidFill>
              </a:rPr>
              <a:t>MemoryStorage</a:t>
            </a:r>
            <a:endParaRPr lang="en-US" sz="2400" dirty="0" smtClean="0">
              <a:solidFill>
                <a:srgbClr val="BCBEC4"/>
              </a:solidFill>
            </a:endParaRPr>
          </a:p>
          <a:p>
            <a:endParaRPr lang="en-US" sz="2400" dirty="0" smtClean="0">
              <a:solidFill>
                <a:srgbClr val="BCBEC4"/>
              </a:solidFill>
            </a:endParaRPr>
          </a:p>
          <a:p>
            <a:r>
              <a:rPr lang="en-US" sz="2400" dirty="0" smtClean="0">
                <a:solidFill>
                  <a:srgbClr val="BCBEC4"/>
                </a:solidFill>
              </a:rPr>
              <a:t>storage = </a:t>
            </a:r>
            <a:r>
              <a:rPr lang="en-US" sz="2400" dirty="0" err="1" smtClean="0">
                <a:solidFill>
                  <a:srgbClr val="BCBEC4"/>
                </a:solidFill>
              </a:rPr>
              <a:t>MemoryStorage</a:t>
            </a:r>
            <a:r>
              <a:rPr lang="en-US" sz="2400" dirty="0" smtClean="0">
                <a:solidFill>
                  <a:srgbClr val="BCBEC4"/>
                </a:solidFill>
              </a:rPr>
              <a:t>()</a:t>
            </a:r>
          </a:p>
          <a:p>
            <a:r>
              <a:rPr lang="en-US" sz="2400" dirty="0" err="1" smtClean="0">
                <a:solidFill>
                  <a:srgbClr val="BCBEC4"/>
                </a:solidFill>
              </a:rPr>
              <a:t>bot</a:t>
            </a:r>
            <a:r>
              <a:rPr lang="en-US" sz="2400" dirty="0" smtClean="0">
                <a:solidFill>
                  <a:srgbClr val="BCBEC4"/>
                </a:solidFill>
              </a:rPr>
              <a:t> = </a:t>
            </a:r>
            <a:r>
              <a:rPr lang="en-US" sz="2400" dirty="0" err="1" smtClean="0">
                <a:solidFill>
                  <a:srgbClr val="BCBEC4"/>
                </a:solidFill>
              </a:rPr>
              <a:t>Bot</a:t>
            </a:r>
            <a:r>
              <a:rPr lang="en-US" sz="2400" dirty="0" smtClean="0">
                <a:solidFill>
                  <a:srgbClr val="BCBEC4"/>
                </a:solidFill>
              </a:rPr>
              <a:t>(token=</a:t>
            </a:r>
            <a:r>
              <a:rPr lang="en-US" sz="2400" dirty="0" smtClean="0">
                <a:solidFill>
                  <a:srgbClr val="92D050"/>
                </a:solidFill>
              </a:rPr>
              <a:t>'</a:t>
            </a:r>
            <a:r>
              <a:rPr lang="ru-RU" sz="2400" dirty="0" smtClean="0">
                <a:solidFill>
                  <a:srgbClr val="C76738"/>
                </a:solidFill>
              </a:rPr>
              <a:t>Ваш </a:t>
            </a:r>
            <a:r>
              <a:rPr lang="ru-RU" sz="2400" dirty="0" err="1" smtClean="0">
                <a:solidFill>
                  <a:srgbClr val="C76738"/>
                </a:solidFill>
              </a:rPr>
              <a:t>токен</a:t>
            </a:r>
            <a:r>
              <a:rPr lang="en-US" sz="2400" dirty="0" smtClean="0">
                <a:solidFill>
                  <a:srgbClr val="92D050"/>
                </a:solidFill>
              </a:rPr>
              <a:t>'</a:t>
            </a:r>
            <a:r>
              <a:rPr lang="en-US" sz="2400" dirty="0" smtClean="0">
                <a:solidFill>
                  <a:srgbClr val="BCBEC4"/>
                </a:solidFill>
              </a:rPr>
              <a:t>)</a:t>
            </a:r>
          </a:p>
          <a:p>
            <a:r>
              <a:rPr lang="en-US" sz="2400" dirty="0" err="1" smtClean="0">
                <a:solidFill>
                  <a:srgbClr val="BCBEC4"/>
                </a:solidFill>
              </a:rPr>
              <a:t>dp</a:t>
            </a:r>
            <a:r>
              <a:rPr lang="en-US" sz="2400" dirty="0" smtClean="0">
                <a:solidFill>
                  <a:srgbClr val="BCBEC4"/>
                </a:solidFill>
              </a:rPr>
              <a:t> = Dispatcher(</a:t>
            </a:r>
            <a:r>
              <a:rPr lang="en-US" sz="2400" dirty="0" smtClean="0">
                <a:solidFill>
                  <a:srgbClr val="C76738"/>
                </a:solidFill>
              </a:rPr>
              <a:t>storage</a:t>
            </a:r>
            <a:r>
              <a:rPr lang="en-US" sz="2400" dirty="0" smtClean="0">
                <a:solidFill>
                  <a:srgbClr val="BCBEC4"/>
                </a:solidFill>
              </a:rPr>
              <a:t>=storage)</a:t>
            </a:r>
            <a:endParaRPr lang="ru-RU" sz="2400" dirty="0" smtClean="0">
              <a:solidFill>
                <a:srgbClr val="BCBEC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246713" y="2128196"/>
            <a:ext cx="1156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 </a:t>
            </a:r>
            <a:r>
              <a:rPr lang="en-US" sz="2400" b="1" dirty="0" err="1" smtClean="0"/>
              <a:t>A</a:t>
            </a:r>
            <a:r>
              <a:rPr lang="ru-RU" sz="2400" b="1" dirty="0" err="1" smtClean="0"/>
              <a:t>iogram_dialog</a:t>
            </a:r>
            <a:r>
              <a:rPr lang="ru-RU" sz="2400" dirty="0" smtClean="0"/>
              <a:t> использует внутреннее хранилище для хранения своего состояния: </a:t>
            </a:r>
            <a:r>
              <a:rPr lang="en-US" sz="2400" u="sng" dirty="0" err="1" smtClean="0"/>
              <a:t>MemoryStorage</a:t>
            </a:r>
            <a:endParaRPr lang="ru-RU" sz="24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C6539C-F336-4BB3-895F-5F5BE720515B}"/>
              </a:ext>
            </a:extLst>
          </p:cNvPr>
          <p:cNvSpPr txBox="1"/>
          <p:nvPr/>
        </p:nvSpPr>
        <p:spPr>
          <a:xfrm>
            <a:off x="442173" y="352867"/>
            <a:ext cx="8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Давайте </a:t>
            </a:r>
            <a:r>
              <a:rPr lang="ru-RU" sz="2400" dirty="0" err="1" smtClean="0"/>
              <a:t>создим</a:t>
            </a:r>
            <a:r>
              <a:rPr lang="ru-RU" sz="2400" dirty="0" smtClean="0"/>
              <a:t> </a:t>
            </a:r>
            <a:r>
              <a:rPr lang="ru-RU" sz="2400" b="1" dirty="0" smtClean="0"/>
              <a:t>группу состояний </a:t>
            </a:r>
            <a:r>
              <a:rPr lang="ru-RU" sz="2400" dirty="0" smtClean="0"/>
              <a:t>для диалога: 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C46FE93-D148-4ACC-A054-C239BCCEA7A6}"/>
              </a:ext>
            </a:extLst>
          </p:cNvPr>
          <p:cNvSpPr txBox="1"/>
          <p:nvPr/>
        </p:nvSpPr>
        <p:spPr>
          <a:xfrm>
            <a:off x="449005" y="1184700"/>
            <a:ext cx="10663837" cy="1938992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76738"/>
                </a:solidFill>
              </a:rPr>
              <a:t>from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err="1" smtClean="0">
                <a:solidFill>
                  <a:srgbClr val="BCBEC4"/>
                </a:solidFill>
              </a:rPr>
              <a:t>aiogram.fsn.state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smtClean="0">
                <a:solidFill>
                  <a:srgbClr val="C76738"/>
                </a:solidFill>
              </a:rPr>
              <a:t>import</a:t>
            </a:r>
            <a:r>
              <a:rPr lang="en-US" sz="2400" dirty="0" smtClean="0">
                <a:solidFill>
                  <a:srgbClr val="BCBEC4"/>
                </a:solidFill>
              </a:rPr>
              <a:t> </a:t>
            </a:r>
            <a:r>
              <a:rPr lang="en-US" sz="2400" dirty="0" err="1" smtClean="0">
                <a:solidFill>
                  <a:srgbClr val="BCBEC4"/>
                </a:solidFill>
              </a:rPr>
              <a:t>StatesGroup</a:t>
            </a:r>
            <a:r>
              <a:rPr lang="en-US" sz="2400" dirty="0" smtClean="0">
                <a:solidFill>
                  <a:srgbClr val="BCBEC4"/>
                </a:solidFill>
              </a:rPr>
              <a:t>, State</a:t>
            </a:r>
          </a:p>
          <a:p>
            <a:endParaRPr lang="en-US" sz="2400" dirty="0" smtClean="0">
              <a:solidFill>
                <a:srgbClr val="BCBEC4"/>
              </a:solidFill>
            </a:endParaRPr>
          </a:p>
          <a:p>
            <a:r>
              <a:rPr lang="en-US" sz="2400" dirty="0" smtClean="0">
                <a:solidFill>
                  <a:srgbClr val="C76738"/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MyDialog</a:t>
            </a:r>
            <a:r>
              <a:rPr lang="en-US" sz="2400" dirty="0" smtClean="0"/>
              <a:t>(</a:t>
            </a:r>
            <a:r>
              <a:rPr lang="en-US" sz="2400" dirty="0" err="1" smtClean="0"/>
              <a:t>StatesGroup</a:t>
            </a:r>
            <a:r>
              <a:rPr lang="en-US" sz="2400" dirty="0" smtClean="0"/>
              <a:t>): </a:t>
            </a:r>
          </a:p>
          <a:p>
            <a:r>
              <a:rPr lang="en-US" sz="2400" dirty="0" smtClean="0"/>
              <a:t>	start = State()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choose_option</a:t>
            </a:r>
            <a:r>
              <a:rPr lang="en-US" sz="2400" dirty="0" smtClean="0"/>
              <a:t> = State()</a:t>
            </a:r>
            <a:endParaRPr lang="ru-RU" sz="2400" dirty="0">
              <a:solidFill>
                <a:srgbClr val="BCBEC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271429" y="3347398"/>
            <a:ext cx="11562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State</a:t>
            </a:r>
            <a:r>
              <a:rPr lang="en-US" sz="2400" dirty="0" smtClean="0"/>
              <a:t> - </a:t>
            </a:r>
            <a:r>
              <a:rPr lang="ru-RU" sz="2400" dirty="0" smtClean="0"/>
              <a:t>это механизм для отслеживания текущего этапа взаимодействия пользователя с ботом. 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ru-RU" sz="2400" dirty="0" smtClean="0"/>
              <a:t>Оно помогает боту «понимать», на каком шаге диалога или процесса находится пользователь и какие действия нужно выполнить в зависимости от этого.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4059879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81" y="0"/>
            <a:ext cx="10571998" cy="970450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Window </a:t>
            </a:r>
            <a:r>
              <a:rPr lang="ru-RU" dirty="0" smtClean="0"/>
              <a:t>с текстом и кнопкой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0" y="5181246"/>
            <a:ext cx="1156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/>
              <a:t>Пояснение:</a:t>
            </a:r>
          </a:p>
          <a:p>
            <a:r>
              <a:rPr lang="ru-RU" sz="2400" dirty="0" smtClean="0"/>
              <a:t> Создается объект                                             , который объединяет все окна (в данном случае только одно </a:t>
            </a:r>
            <a:r>
              <a:rPr lang="en-US" sz="2400" dirty="0" err="1" smtClean="0"/>
              <a:t>main_window</a:t>
            </a:r>
            <a:r>
              <a:rPr lang="ru-RU" sz="2400" dirty="0" smtClean="0"/>
              <a:t>) для управления последовательностью взаимодействия с пользователем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D5B1BF3-BBEF-4D04-8C0A-3A2BFF7EB8AB}"/>
              </a:ext>
            </a:extLst>
          </p:cNvPr>
          <p:cNvSpPr txBox="1"/>
          <p:nvPr/>
        </p:nvSpPr>
        <p:spPr>
          <a:xfrm>
            <a:off x="2944611" y="5597434"/>
            <a:ext cx="3719800" cy="369332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dialog = Dialog(</a:t>
            </a:r>
            <a:r>
              <a:rPr lang="en-US" dirty="0" err="1" smtClean="0"/>
              <a:t>main_window</a:t>
            </a:r>
            <a:r>
              <a:rPr lang="en-US" dirty="0" smtClean="0"/>
              <a:t>)</a:t>
            </a:r>
            <a:endParaRPr lang="en-US" dirty="0">
              <a:solidFill>
                <a:srgbClr val="7A7E85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492" y="896701"/>
            <a:ext cx="7717490" cy="440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114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</a:t>
            </a:r>
            <a:r>
              <a:rPr lang="en-US" dirty="0" smtClean="0"/>
              <a:t>dialog </a:t>
            </a:r>
            <a:r>
              <a:rPr lang="ru-RU" dirty="0" smtClean="0"/>
              <a:t>в диспетчере 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D1899C-99AE-45C2-A4F6-2C7CABA90A64}"/>
              </a:ext>
            </a:extLst>
          </p:cNvPr>
          <p:cNvSpPr txBox="1"/>
          <p:nvPr/>
        </p:nvSpPr>
        <p:spPr>
          <a:xfrm>
            <a:off x="259076" y="5270932"/>
            <a:ext cx="11636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800" dirty="0" smtClean="0"/>
              <a:t>После создания диалога необходимо зарегистрировать его в диспетчере и настроить с помощью функции</a:t>
            </a:r>
            <a:r>
              <a:rPr lang="en-US" sz="2800" dirty="0" smtClean="0"/>
              <a:t> </a:t>
            </a:r>
            <a:r>
              <a:rPr lang="ru-RU" sz="2800" b="1" dirty="0" err="1" smtClean="0"/>
              <a:t>setup_dialogs</a:t>
            </a:r>
            <a:endParaRPr lang="ru-RU" sz="2800" b="1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658" y="1864755"/>
            <a:ext cx="10543093" cy="32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435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D1223B-B5B5-4BE9-BA4C-14E313A2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97" y="98856"/>
            <a:ext cx="10571998" cy="970450"/>
          </a:xfrm>
        </p:spPr>
        <p:txBody>
          <a:bodyPr/>
          <a:lstStyle/>
          <a:p>
            <a:r>
              <a:rPr lang="ru-RU" dirty="0" smtClean="0"/>
              <a:t>Создаём обработчик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4B7A71-09E2-4E40-AF40-8E93B171065D}"/>
              </a:ext>
            </a:extLst>
          </p:cNvPr>
          <p:cNvSpPr txBox="1"/>
          <p:nvPr/>
        </p:nvSpPr>
        <p:spPr>
          <a:xfrm>
            <a:off x="271849" y="4214899"/>
            <a:ext cx="11531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Для запуска диалога нам нужен </a:t>
            </a:r>
            <a:r>
              <a:rPr lang="ru-RU" sz="2400" b="1" dirty="0" err="1" smtClean="0"/>
              <a:t>DialogManager</a:t>
            </a:r>
            <a:r>
              <a:rPr lang="ru-RU" sz="2400" dirty="0" smtClean="0"/>
              <a:t>, который автоматически внедряется библиотекой.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Библиотека может запускать несколько диалогов, накладывая их один на другой. Но мы пока не хотим этого, поэтому давайте сбрасывать стек параметром .</a:t>
            </a:r>
            <a:endParaRPr lang="ru-RU" sz="22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02" y="1146740"/>
            <a:ext cx="11477959" cy="286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D5B1BF3-BBEF-4D04-8C0A-3A2BFF7EB8AB}"/>
              </a:ext>
            </a:extLst>
          </p:cNvPr>
          <p:cNvSpPr txBox="1"/>
          <p:nvPr/>
        </p:nvSpPr>
        <p:spPr>
          <a:xfrm>
            <a:off x="3191746" y="5729237"/>
            <a:ext cx="3719800" cy="369332"/>
          </a:xfrm>
          <a:prstGeom prst="rect">
            <a:avLst/>
          </a:prstGeom>
          <a:solidFill>
            <a:srgbClr val="1E1F2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76738"/>
                </a:solidFill>
              </a:rPr>
              <a:t>mode</a:t>
            </a:r>
            <a:r>
              <a:rPr lang="en-US" dirty="0" smtClean="0"/>
              <a:t>=</a:t>
            </a:r>
            <a:r>
              <a:rPr lang="en-US" dirty="0" err="1" smtClean="0"/>
              <a:t>StartMode.RESET_STACK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065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409</Words>
  <Application>Microsoft Office PowerPoint</Application>
  <PresentationFormat>Произвольный</PresentationFormat>
  <Paragraphs>55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Цитаты</vt:lpstr>
      <vt:lpstr>Фреймворк Aiogram-dialog. Высокоуровневый интерфейс телеграм-бота.</vt:lpstr>
      <vt:lpstr>Немного про фреймворк</vt:lpstr>
      <vt:lpstr>Немного про модули в фреймворке</vt:lpstr>
      <vt:lpstr>Установка библиотеки и импорт необходимых модулей</vt:lpstr>
      <vt:lpstr>Хранилище состояния диалога</vt:lpstr>
      <vt:lpstr>Слайд 6</vt:lpstr>
      <vt:lpstr>Создание Window с текстом и кнопкой</vt:lpstr>
      <vt:lpstr>Регистрация dialog в диспетчере </vt:lpstr>
      <vt:lpstr>Создаём обработчик</vt:lpstr>
      <vt:lpstr>Итоговый код</vt:lpstr>
      <vt:lpstr>Задание</vt:lpstr>
      <vt:lpstr>Задание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Савва Жирнов</dc:creator>
  <cp:lastModifiedBy>NiVl Ro</cp:lastModifiedBy>
  <cp:revision>153</cp:revision>
  <dcterms:created xsi:type="dcterms:W3CDTF">2023-09-09T08:02:46Z</dcterms:created>
  <dcterms:modified xsi:type="dcterms:W3CDTF">2024-10-16T17:32:44Z</dcterms:modified>
</cp:coreProperties>
</file>