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8CE9F2-5E11-4969-A865-F5749EDA47CB}">
  <a:tblStyle styleId="{EE8CE9F2-5E11-4969-A865-F5749EDA47C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d911fe9c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d911fe9c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83ade5a5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83ade5a5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3ee64bf8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3ee64bf8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d911fe9c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d911fe9c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d911fe9c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d911fe9c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d911fe9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d911fe9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21700ad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21700ad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d911fe9c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d911fe9c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d911fe9c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d911fe9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d911fe9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d911fe9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d911fe9c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d911fe9c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d911fe9c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d911fe9c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657503" y="1379750"/>
            <a:ext cx="58290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2400"/>
              </a:spcBef>
              <a:spcAft>
                <a:spcPts val="0"/>
              </a:spcAft>
              <a:buSzPts val="990"/>
              <a:buNone/>
            </a:pPr>
            <a:r>
              <a:rPr b="1" lang="en" sz="2670"/>
              <a:t>COVID-19 and its </a:t>
            </a:r>
            <a:endParaRPr b="1" sz="2670"/>
          </a:p>
          <a:p>
            <a:pPr indent="0" lvl="0" marL="0" rtl="0" algn="ctr">
              <a:lnSpc>
                <a:spcPct val="115000"/>
              </a:lnSpc>
              <a:spcBef>
                <a:spcPts val="2400"/>
              </a:spcBef>
              <a:spcAft>
                <a:spcPts val="0"/>
              </a:spcAft>
              <a:buSzPts val="990"/>
              <a:buNone/>
            </a:pPr>
            <a:r>
              <a:rPr b="1" lang="en" sz="2670"/>
              <a:t>Clinical Spectrum P</a:t>
            </a:r>
            <a:r>
              <a:rPr b="1" lang="en" sz="2670"/>
              <a:t>rediction</a:t>
            </a:r>
            <a:r>
              <a:rPr b="1" lang="en" sz="2670"/>
              <a:t> </a:t>
            </a:r>
            <a:endParaRPr b="1" sz="2670"/>
          </a:p>
          <a:p>
            <a:pPr indent="0" lvl="0" marL="0" rtl="0" algn="ctr">
              <a:lnSpc>
                <a:spcPct val="115000"/>
              </a:lnSpc>
              <a:spcBef>
                <a:spcPts val="2400"/>
              </a:spcBef>
              <a:spcAft>
                <a:spcPts val="0"/>
              </a:spcAft>
              <a:buSzPts val="990"/>
              <a:buNone/>
            </a:pPr>
            <a:r>
              <a:rPr b="1" lang="en" sz="2670"/>
              <a:t>using </a:t>
            </a:r>
            <a:endParaRPr b="1" sz="2670"/>
          </a:p>
          <a:p>
            <a:pPr indent="0" lvl="0" marL="0" rtl="0" algn="ctr">
              <a:lnSpc>
                <a:spcPct val="115000"/>
              </a:lnSpc>
              <a:spcBef>
                <a:spcPts val="2400"/>
              </a:spcBef>
              <a:spcAft>
                <a:spcPts val="600"/>
              </a:spcAft>
              <a:buSzPts val="990"/>
              <a:buNone/>
            </a:pPr>
            <a:r>
              <a:rPr b="1" lang="en" sz="2670"/>
              <a:t>Bayesian Networks</a:t>
            </a:r>
            <a:endParaRPr b="1" sz="2670"/>
          </a:p>
        </p:txBody>
      </p:sp>
      <p:sp>
        <p:nvSpPr>
          <p:cNvPr id="55" name="Google Shape;55;p13"/>
          <p:cNvSpPr txBox="1"/>
          <p:nvPr>
            <p:ph idx="1" type="subTitle"/>
          </p:nvPr>
        </p:nvSpPr>
        <p:spPr>
          <a:xfrm>
            <a:off x="277175" y="3766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Presented By: Sanchit Kumar, Boroju Arthik (ID_29)</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06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Experiment Results(cont.)</a:t>
            </a:r>
            <a:endParaRPr b="1" u="sng"/>
          </a:p>
          <a:p>
            <a:pPr indent="0" lvl="0" marL="0" rtl="0" algn="l">
              <a:spcBef>
                <a:spcPts val="0"/>
              </a:spcBef>
              <a:spcAft>
                <a:spcPts val="0"/>
              </a:spcAft>
              <a:buNone/>
            </a:pPr>
            <a:r>
              <a:rPr b="1" lang="en"/>
              <a:t>Posterior, Markov Blanket &amp; Probability Table</a:t>
            </a:r>
            <a:endParaRPr b="1"/>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INTENSIVE CARE UNIT</a:t>
            </a:r>
            <a:endParaRPr/>
          </a:p>
          <a:p>
            <a:pPr indent="0" lvl="0" marL="0" rtl="0" algn="l">
              <a:spcBef>
                <a:spcPts val="1200"/>
              </a:spcBef>
              <a:spcAft>
                <a:spcPts val="1200"/>
              </a:spcAft>
              <a:buNone/>
            </a:pPr>
            <a:r>
              <a:t/>
            </a:r>
            <a:endParaRPr/>
          </a:p>
        </p:txBody>
      </p:sp>
      <p:graphicFrame>
        <p:nvGraphicFramePr>
          <p:cNvPr id="118" name="Google Shape;118;p22"/>
          <p:cNvGraphicFramePr/>
          <p:nvPr/>
        </p:nvGraphicFramePr>
        <p:xfrm>
          <a:off x="359525" y="1749475"/>
          <a:ext cx="3000000" cy="3000000"/>
        </p:xfrm>
        <a:graphic>
          <a:graphicData uri="http://schemas.openxmlformats.org/drawingml/2006/table">
            <a:tbl>
              <a:tblPr>
                <a:noFill/>
                <a:tableStyleId>{EE8CE9F2-5E11-4969-A865-F5749EDA47CB}</a:tableStyleId>
              </a:tblPr>
              <a:tblGrid>
                <a:gridCol w="813625"/>
                <a:gridCol w="813625"/>
                <a:gridCol w="813625"/>
                <a:gridCol w="813625"/>
              </a:tblGrid>
              <a:tr h="181350">
                <a:tc gridSpan="2">
                  <a:txBody>
                    <a:bodyPr/>
                    <a:lstStyle/>
                    <a:p>
                      <a:pPr indent="0" lvl="0" marL="0" rtl="0" algn="ctr">
                        <a:spcBef>
                          <a:spcPts val="0"/>
                        </a:spcBef>
                        <a:spcAft>
                          <a:spcPts val="0"/>
                        </a:spcAft>
                        <a:buNone/>
                      </a:pPr>
                      <a:r>
                        <a:t/>
                      </a:r>
                      <a:endParaRPr b="1" sz="1100"/>
                    </a:p>
                  </a:txBody>
                  <a:tcPr marT="63500" marB="63500" marR="63500" marL="63500"/>
                </a:tc>
                <a:tc hMerge="1"/>
                <a:tc gridSpan="2">
                  <a:txBody>
                    <a:bodyPr/>
                    <a:lstStyle/>
                    <a:p>
                      <a:pPr indent="0" lvl="0" marL="0" rtl="0" algn="ctr">
                        <a:spcBef>
                          <a:spcPts val="0"/>
                        </a:spcBef>
                        <a:spcAft>
                          <a:spcPts val="0"/>
                        </a:spcAft>
                        <a:buNone/>
                      </a:pPr>
                      <a:r>
                        <a:rPr b="1" lang="en" sz="1100"/>
                        <a:t>Intensive Care Unit (ICU)</a:t>
                      </a:r>
                      <a:endParaRPr b="1" sz="1100"/>
                    </a:p>
                  </a:txBody>
                  <a:tcPr marT="63500" marB="63500" marR="63500" marL="63500"/>
                </a:tc>
                <a:tc hMerge="1"/>
              </a:tr>
              <a:tr h="285550">
                <a:tc>
                  <a:txBody>
                    <a:bodyPr/>
                    <a:lstStyle/>
                    <a:p>
                      <a:pPr indent="0" lvl="0" marL="0" rtl="0" algn="ctr">
                        <a:spcBef>
                          <a:spcPts val="0"/>
                        </a:spcBef>
                        <a:spcAft>
                          <a:spcPts val="0"/>
                        </a:spcAft>
                        <a:buNone/>
                      </a:pPr>
                      <a:r>
                        <a:rPr b="1" lang="en" sz="1100"/>
                        <a:t>COVID-19</a:t>
                      </a:r>
                      <a:endParaRPr b="1" sz="1100"/>
                    </a:p>
                  </a:txBody>
                  <a:tcPr marT="63500" marB="63500" marR="63500" marL="63500"/>
                </a:tc>
                <a:tc>
                  <a:txBody>
                    <a:bodyPr/>
                    <a:lstStyle/>
                    <a:p>
                      <a:pPr indent="0" lvl="0" marL="0" rtl="0" algn="ctr">
                        <a:spcBef>
                          <a:spcPts val="0"/>
                        </a:spcBef>
                        <a:spcAft>
                          <a:spcPts val="0"/>
                        </a:spcAft>
                        <a:buNone/>
                      </a:pPr>
                      <a:r>
                        <a:rPr b="1" lang="en" sz="1100"/>
                        <a:t>Respiratory Syncytial Virus</a:t>
                      </a:r>
                      <a:endParaRPr b="1" sz="1100"/>
                    </a:p>
                  </a:txBody>
                  <a:tcPr marT="63500" marB="63500" marR="63500" marL="63500"/>
                </a:tc>
                <a:tc>
                  <a:txBody>
                    <a:bodyPr/>
                    <a:lstStyle/>
                    <a:p>
                      <a:pPr indent="0" lvl="0" marL="0" rtl="0" algn="ctr">
                        <a:spcBef>
                          <a:spcPts val="0"/>
                        </a:spcBef>
                        <a:spcAft>
                          <a:spcPts val="0"/>
                        </a:spcAft>
                        <a:buNone/>
                      </a:pPr>
                      <a:r>
                        <a:rPr b="1" lang="en" sz="1100"/>
                        <a:t>0</a:t>
                      </a:r>
                      <a:endParaRPr b="1" sz="1100"/>
                    </a:p>
                  </a:txBody>
                  <a:tcPr marT="63500" marB="63500" marR="63500" marL="63500"/>
                </a:tc>
                <a:tc>
                  <a:txBody>
                    <a:bodyPr/>
                    <a:lstStyle/>
                    <a:p>
                      <a:pPr indent="0" lvl="0" marL="0" rtl="0" algn="ctr">
                        <a:spcBef>
                          <a:spcPts val="0"/>
                        </a:spcBef>
                        <a:spcAft>
                          <a:spcPts val="0"/>
                        </a:spcAft>
                        <a:buNone/>
                      </a:pPr>
                      <a:r>
                        <a:rPr b="1" lang="en" sz="1100"/>
                        <a:t>1</a:t>
                      </a:r>
                      <a:endParaRPr b="1" sz="1100"/>
                    </a:p>
                  </a:txBody>
                  <a:tcPr marT="63500" marB="63500" marR="63500" marL="63500"/>
                </a:tc>
              </a:tr>
              <a:tr h="181350">
                <a:tc rowSpan="2">
                  <a:txBody>
                    <a:bodyPr/>
                    <a:lstStyle/>
                    <a:p>
                      <a:pPr indent="0" lvl="0" marL="0" rtl="0" algn="ctr">
                        <a:spcBef>
                          <a:spcPts val="0"/>
                        </a:spcBef>
                        <a:spcAft>
                          <a:spcPts val="0"/>
                        </a:spcAft>
                        <a:buNone/>
                      </a:pPr>
                      <a:r>
                        <a:rPr b="1" lang="en" sz="1100"/>
                        <a:t>0</a:t>
                      </a:r>
                      <a:endParaRPr b="1" sz="1100"/>
                    </a:p>
                  </a:txBody>
                  <a:tcPr marT="63500" marB="63500" marR="63500" marL="63500"/>
                </a:tc>
                <a:tc>
                  <a:txBody>
                    <a:bodyPr/>
                    <a:lstStyle/>
                    <a:p>
                      <a:pPr indent="0" lvl="0" marL="0" rtl="0" algn="ctr">
                        <a:spcBef>
                          <a:spcPts val="0"/>
                        </a:spcBef>
                        <a:spcAft>
                          <a:spcPts val="0"/>
                        </a:spcAft>
                        <a:buNone/>
                      </a:pPr>
                      <a:r>
                        <a:rPr b="1" lang="en" sz="1100"/>
                        <a:t>Not detected</a:t>
                      </a:r>
                      <a:endParaRPr b="1" sz="1100"/>
                    </a:p>
                  </a:txBody>
                  <a:tcPr marT="63500" marB="63500" marR="63500" marL="63500"/>
                </a:tc>
                <a:tc>
                  <a:txBody>
                    <a:bodyPr/>
                    <a:lstStyle/>
                    <a:p>
                      <a:pPr indent="0" lvl="0" marL="0" rtl="0" algn="ctr">
                        <a:spcBef>
                          <a:spcPts val="0"/>
                        </a:spcBef>
                        <a:spcAft>
                          <a:spcPts val="0"/>
                        </a:spcAft>
                        <a:buNone/>
                      </a:pPr>
                      <a:r>
                        <a:rPr b="1" lang="en" sz="1100"/>
                        <a:t>0.9851</a:t>
                      </a:r>
                      <a:endParaRPr b="1" sz="1100"/>
                    </a:p>
                  </a:txBody>
                  <a:tcPr marT="63500" marB="63500" marR="63500" marL="63500"/>
                </a:tc>
                <a:tc>
                  <a:txBody>
                    <a:bodyPr/>
                    <a:lstStyle/>
                    <a:p>
                      <a:pPr indent="0" lvl="0" marL="0" rtl="0" algn="ctr">
                        <a:spcBef>
                          <a:spcPts val="0"/>
                        </a:spcBef>
                        <a:spcAft>
                          <a:spcPts val="0"/>
                        </a:spcAft>
                        <a:buNone/>
                      </a:pPr>
                      <a:r>
                        <a:rPr b="1" lang="en" sz="1100"/>
                        <a:t>0.0149</a:t>
                      </a:r>
                      <a:endParaRPr b="1" sz="1100"/>
                    </a:p>
                  </a:txBody>
                  <a:tcPr marT="63500" marB="63500" marR="63500" marL="63500"/>
                </a:tc>
              </a:tr>
              <a:tr h="181350">
                <a:tc vMerge="1"/>
                <a:tc>
                  <a:txBody>
                    <a:bodyPr/>
                    <a:lstStyle/>
                    <a:p>
                      <a:pPr indent="0" lvl="0" marL="0" rtl="0" algn="ctr">
                        <a:spcBef>
                          <a:spcPts val="0"/>
                        </a:spcBef>
                        <a:spcAft>
                          <a:spcPts val="0"/>
                        </a:spcAft>
                        <a:buNone/>
                      </a:pPr>
                      <a:r>
                        <a:rPr b="1" lang="en" sz="1100"/>
                        <a:t>detected</a:t>
                      </a:r>
                      <a:endParaRPr b="1" sz="1100"/>
                    </a:p>
                  </a:txBody>
                  <a:tcPr marT="63500" marB="63500" marR="63500" marL="63500"/>
                </a:tc>
                <a:tc>
                  <a:txBody>
                    <a:bodyPr/>
                    <a:lstStyle/>
                    <a:p>
                      <a:pPr indent="0" lvl="0" marL="0" rtl="0" algn="ctr">
                        <a:spcBef>
                          <a:spcPts val="0"/>
                        </a:spcBef>
                        <a:spcAft>
                          <a:spcPts val="0"/>
                        </a:spcAft>
                        <a:buNone/>
                      </a:pPr>
                      <a:r>
                        <a:rPr b="1" lang="en" sz="1100"/>
                        <a:t>0.8396</a:t>
                      </a:r>
                      <a:endParaRPr b="1" sz="1100"/>
                    </a:p>
                  </a:txBody>
                  <a:tcPr marT="63500" marB="63500" marR="63500" marL="63500"/>
                </a:tc>
                <a:tc>
                  <a:txBody>
                    <a:bodyPr/>
                    <a:lstStyle/>
                    <a:p>
                      <a:pPr indent="0" lvl="0" marL="0" rtl="0" algn="ctr">
                        <a:spcBef>
                          <a:spcPts val="0"/>
                        </a:spcBef>
                        <a:spcAft>
                          <a:spcPts val="0"/>
                        </a:spcAft>
                        <a:buNone/>
                      </a:pPr>
                      <a:r>
                        <a:rPr b="1" lang="en" sz="1100"/>
                        <a:t>0.1604</a:t>
                      </a:r>
                      <a:endParaRPr b="1" sz="1100"/>
                    </a:p>
                  </a:txBody>
                  <a:tcPr marT="63500" marB="63500" marR="63500" marL="63500"/>
                </a:tc>
              </a:tr>
              <a:tr h="181350">
                <a:tc rowSpan="2">
                  <a:txBody>
                    <a:bodyPr/>
                    <a:lstStyle/>
                    <a:p>
                      <a:pPr indent="0" lvl="0" marL="0" rtl="0" algn="ctr">
                        <a:spcBef>
                          <a:spcPts val="0"/>
                        </a:spcBef>
                        <a:spcAft>
                          <a:spcPts val="0"/>
                        </a:spcAft>
                        <a:buNone/>
                      </a:pPr>
                      <a:r>
                        <a:rPr b="1" lang="en" sz="1100"/>
                        <a:t>1</a:t>
                      </a:r>
                      <a:endParaRPr b="1" sz="1100"/>
                    </a:p>
                  </a:txBody>
                  <a:tcPr marT="63500" marB="63500" marR="63500" marL="63500"/>
                </a:tc>
                <a:tc>
                  <a:txBody>
                    <a:bodyPr/>
                    <a:lstStyle/>
                    <a:p>
                      <a:pPr indent="0" lvl="0" marL="0" rtl="0" algn="ctr">
                        <a:spcBef>
                          <a:spcPts val="0"/>
                        </a:spcBef>
                        <a:spcAft>
                          <a:spcPts val="0"/>
                        </a:spcAft>
                        <a:buNone/>
                      </a:pPr>
                      <a:r>
                        <a:rPr b="1" lang="en" sz="1100"/>
                        <a:t>Not detected</a:t>
                      </a:r>
                      <a:endParaRPr b="1" sz="1100"/>
                    </a:p>
                  </a:txBody>
                  <a:tcPr marT="63500" marB="63500" marR="63500" marL="63500"/>
                </a:tc>
                <a:tc>
                  <a:txBody>
                    <a:bodyPr/>
                    <a:lstStyle/>
                    <a:p>
                      <a:pPr indent="0" lvl="0" marL="0" rtl="0" algn="ctr">
                        <a:spcBef>
                          <a:spcPts val="0"/>
                        </a:spcBef>
                        <a:spcAft>
                          <a:spcPts val="0"/>
                        </a:spcAft>
                        <a:buNone/>
                      </a:pPr>
                      <a:r>
                        <a:rPr b="1" lang="en" sz="1100"/>
                        <a:t>0.9620</a:t>
                      </a:r>
                      <a:endParaRPr b="1" sz="1100"/>
                    </a:p>
                  </a:txBody>
                  <a:tcPr marT="63500" marB="63500" marR="63500" marL="63500"/>
                </a:tc>
                <a:tc>
                  <a:txBody>
                    <a:bodyPr/>
                    <a:lstStyle/>
                    <a:p>
                      <a:pPr indent="0" lvl="0" marL="0" rtl="0" algn="ctr">
                        <a:spcBef>
                          <a:spcPts val="0"/>
                        </a:spcBef>
                        <a:spcAft>
                          <a:spcPts val="0"/>
                        </a:spcAft>
                        <a:buNone/>
                      </a:pPr>
                      <a:r>
                        <a:rPr b="1" lang="en" sz="1100"/>
                        <a:t>0.0380</a:t>
                      </a:r>
                      <a:endParaRPr b="1" sz="1100"/>
                    </a:p>
                  </a:txBody>
                  <a:tcPr marT="63500" marB="63500" marR="63500" marL="63500"/>
                </a:tc>
              </a:tr>
              <a:tr h="181350">
                <a:tc vMerge="1"/>
                <a:tc>
                  <a:txBody>
                    <a:bodyPr/>
                    <a:lstStyle/>
                    <a:p>
                      <a:pPr indent="0" lvl="0" marL="0" rtl="0" algn="ctr">
                        <a:spcBef>
                          <a:spcPts val="0"/>
                        </a:spcBef>
                        <a:spcAft>
                          <a:spcPts val="0"/>
                        </a:spcAft>
                        <a:buNone/>
                      </a:pPr>
                      <a:r>
                        <a:rPr b="1" lang="en" sz="1100"/>
                        <a:t>detected</a:t>
                      </a:r>
                      <a:endParaRPr b="1" sz="1100"/>
                    </a:p>
                  </a:txBody>
                  <a:tcPr marT="63500" marB="63500" marR="63500" marL="63500"/>
                </a:tc>
                <a:tc>
                  <a:txBody>
                    <a:bodyPr/>
                    <a:lstStyle/>
                    <a:p>
                      <a:pPr indent="0" lvl="0" marL="0" rtl="0" algn="ctr">
                        <a:spcBef>
                          <a:spcPts val="0"/>
                        </a:spcBef>
                        <a:spcAft>
                          <a:spcPts val="0"/>
                        </a:spcAft>
                        <a:buNone/>
                      </a:pPr>
                      <a:r>
                        <a:rPr b="1" lang="en" sz="1100"/>
                        <a:t>0.5000</a:t>
                      </a:r>
                      <a:endParaRPr b="1" sz="1100"/>
                    </a:p>
                  </a:txBody>
                  <a:tcPr marT="63500" marB="63500" marR="63500" marL="63500"/>
                </a:tc>
                <a:tc>
                  <a:txBody>
                    <a:bodyPr/>
                    <a:lstStyle/>
                    <a:p>
                      <a:pPr indent="0" lvl="0" marL="0" rtl="0" algn="ctr">
                        <a:spcBef>
                          <a:spcPts val="0"/>
                        </a:spcBef>
                        <a:spcAft>
                          <a:spcPts val="0"/>
                        </a:spcAft>
                        <a:buNone/>
                      </a:pPr>
                      <a:r>
                        <a:rPr b="1" lang="en" sz="1100"/>
                        <a:t>0.5000</a:t>
                      </a:r>
                      <a:endParaRPr b="1" sz="1100"/>
                    </a:p>
                  </a:txBody>
                  <a:tcPr marT="63500" marB="63500" marR="63500" marL="63500"/>
                </a:tc>
              </a:tr>
            </a:tbl>
          </a:graphicData>
        </a:graphic>
      </p:graphicFrame>
      <p:pic>
        <p:nvPicPr>
          <p:cNvPr id="119" name="Google Shape;119;p22"/>
          <p:cNvPicPr preferRelativeResize="0"/>
          <p:nvPr/>
        </p:nvPicPr>
        <p:blipFill rotWithShape="1">
          <a:blip r:embed="rId3">
            <a:alphaModFix/>
          </a:blip>
          <a:srcRect b="39841" l="28206" r="50311" t="29068"/>
          <a:stretch/>
        </p:blipFill>
        <p:spPr>
          <a:xfrm>
            <a:off x="3886988" y="1792138"/>
            <a:ext cx="2060575" cy="1671225"/>
          </a:xfrm>
          <a:prstGeom prst="rect">
            <a:avLst/>
          </a:prstGeom>
          <a:noFill/>
          <a:ln>
            <a:noFill/>
          </a:ln>
        </p:spPr>
      </p:pic>
      <p:pic>
        <p:nvPicPr>
          <p:cNvPr id="120" name="Google Shape;120;p22"/>
          <p:cNvPicPr preferRelativeResize="0"/>
          <p:nvPr/>
        </p:nvPicPr>
        <p:blipFill rotWithShape="1">
          <a:blip r:embed="rId4">
            <a:alphaModFix/>
          </a:blip>
          <a:srcRect b="8832" l="28274" r="57933" t="79531"/>
          <a:stretch/>
        </p:blipFill>
        <p:spPr>
          <a:xfrm>
            <a:off x="6342100" y="1552450"/>
            <a:ext cx="2289344" cy="1074875"/>
          </a:xfrm>
          <a:prstGeom prst="rect">
            <a:avLst/>
          </a:prstGeom>
          <a:noFill/>
          <a:ln>
            <a:noFill/>
          </a:ln>
        </p:spPr>
      </p:pic>
      <p:pic>
        <p:nvPicPr>
          <p:cNvPr id="121" name="Google Shape;121;p22"/>
          <p:cNvPicPr preferRelativeResize="0"/>
          <p:nvPr/>
        </p:nvPicPr>
        <p:blipFill rotWithShape="1">
          <a:blip r:embed="rId5">
            <a:alphaModFix/>
          </a:blip>
          <a:srcRect b="21898" l="29006" r="58658" t="67921"/>
          <a:stretch/>
        </p:blipFill>
        <p:spPr>
          <a:xfrm>
            <a:off x="6302850" y="3238200"/>
            <a:ext cx="2367850" cy="1074875"/>
          </a:xfrm>
          <a:prstGeom prst="rect">
            <a:avLst/>
          </a:prstGeom>
          <a:noFill/>
          <a:ln>
            <a:noFill/>
          </a:ln>
        </p:spPr>
      </p:pic>
      <p:sp>
        <p:nvSpPr>
          <p:cNvPr id="122" name="Google Shape;122;p22"/>
          <p:cNvSpPr txBox="1"/>
          <p:nvPr/>
        </p:nvSpPr>
        <p:spPr>
          <a:xfrm>
            <a:off x="6420750" y="2466188"/>
            <a:ext cx="2326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Requirement of ICU (if covid positive)</a:t>
            </a:r>
            <a:endParaRPr b="1" sz="900"/>
          </a:p>
        </p:txBody>
      </p:sp>
      <p:sp>
        <p:nvSpPr>
          <p:cNvPr id="123" name="Google Shape;123;p22"/>
          <p:cNvSpPr txBox="1"/>
          <p:nvPr/>
        </p:nvSpPr>
        <p:spPr>
          <a:xfrm>
            <a:off x="6448350" y="4163125"/>
            <a:ext cx="254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rPr>
              <a:t>Requirement of ICU (if covid negative)</a:t>
            </a:r>
            <a:endParaRPr/>
          </a:p>
        </p:txBody>
      </p:sp>
      <p:sp>
        <p:nvSpPr>
          <p:cNvPr id="124" name="Google Shape;124;p22"/>
          <p:cNvSpPr txBox="1"/>
          <p:nvPr/>
        </p:nvSpPr>
        <p:spPr>
          <a:xfrm>
            <a:off x="4190750" y="3396775"/>
            <a:ext cx="158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rPr>
              <a:t>Markov Blanket Intensive Care</a:t>
            </a:r>
            <a:endParaRPr/>
          </a:p>
        </p:txBody>
      </p:sp>
      <p:sp>
        <p:nvSpPr>
          <p:cNvPr id="125" name="Google Shape;125;p22"/>
          <p:cNvSpPr txBox="1"/>
          <p:nvPr/>
        </p:nvSpPr>
        <p:spPr>
          <a:xfrm>
            <a:off x="869900" y="4667150"/>
            <a:ext cx="241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rPr>
              <a:t>Intensive Care Unit Probability Table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306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Experiment Results(cont.)</a:t>
            </a:r>
            <a:endParaRPr b="1" u="sng"/>
          </a:p>
          <a:p>
            <a:pPr indent="0" lvl="0" marL="0" rtl="0" algn="l">
              <a:spcBef>
                <a:spcPts val="0"/>
              </a:spcBef>
              <a:spcAft>
                <a:spcPts val="0"/>
              </a:spcAft>
              <a:buNone/>
            </a:pPr>
            <a:r>
              <a:rPr b="1" lang="en"/>
              <a:t>Posterior, Markov Blanket &amp; Probability Table</a:t>
            </a:r>
            <a:endParaRPr b="1"/>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3</a:t>
            </a:r>
            <a:r>
              <a:rPr lang="en"/>
              <a:t>. SEMI-INTENSIVE CARE UNIT</a:t>
            </a:r>
            <a:endParaRPr/>
          </a:p>
          <a:p>
            <a:pPr indent="0" lvl="0" marL="0" rtl="0" algn="l">
              <a:spcBef>
                <a:spcPts val="1200"/>
              </a:spcBef>
              <a:spcAft>
                <a:spcPts val="1200"/>
              </a:spcAft>
              <a:buNone/>
            </a:pPr>
            <a:r>
              <a:t/>
            </a:r>
            <a:endParaRPr/>
          </a:p>
        </p:txBody>
      </p:sp>
      <p:sp>
        <p:nvSpPr>
          <p:cNvPr id="132" name="Google Shape;132;p23"/>
          <p:cNvSpPr txBox="1"/>
          <p:nvPr/>
        </p:nvSpPr>
        <p:spPr>
          <a:xfrm>
            <a:off x="6376725" y="2290525"/>
            <a:ext cx="232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Requirement of Semi-ICU (if covid positive)</a:t>
            </a:r>
            <a:endParaRPr b="1" sz="900"/>
          </a:p>
        </p:txBody>
      </p:sp>
      <p:sp>
        <p:nvSpPr>
          <p:cNvPr id="133" name="Google Shape;133;p23"/>
          <p:cNvSpPr txBox="1"/>
          <p:nvPr/>
        </p:nvSpPr>
        <p:spPr>
          <a:xfrm>
            <a:off x="6448350" y="4163125"/>
            <a:ext cx="254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rPr>
              <a:t>Requirement of Semi-ICU (if covid negative)</a:t>
            </a:r>
            <a:endParaRPr/>
          </a:p>
        </p:txBody>
      </p:sp>
      <p:sp>
        <p:nvSpPr>
          <p:cNvPr id="134" name="Google Shape;134;p23"/>
          <p:cNvSpPr txBox="1"/>
          <p:nvPr/>
        </p:nvSpPr>
        <p:spPr>
          <a:xfrm>
            <a:off x="4190750" y="3396775"/>
            <a:ext cx="158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rPr>
              <a:t>Markov Blanket Semi-Intensive Care</a:t>
            </a:r>
            <a:endParaRPr b="1" sz="900">
              <a:solidFill>
                <a:schemeClr val="dk1"/>
              </a:solidFill>
            </a:endParaRPr>
          </a:p>
        </p:txBody>
      </p:sp>
      <p:sp>
        <p:nvSpPr>
          <p:cNvPr id="135" name="Google Shape;135;p23"/>
          <p:cNvSpPr txBox="1"/>
          <p:nvPr/>
        </p:nvSpPr>
        <p:spPr>
          <a:xfrm>
            <a:off x="911325" y="4743075"/>
            <a:ext cx="2671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rPr>
              <a:t>Semi-Intensive Care Unit Probability Table</a:t>
            </a:r>
            <a:endParaRPr/>
          </a:p>
        </p:txBody>
      </p:sp>
      <p:pic>
        <p:nvPicPr>
          <p:cNvPr id="136" name="Google Shape;136;p23"/>
          <p:cNvPicPr preferRelativeResize="0"/>
          <p:nvPr/>
        </p:nvPicPr>
        <p:blipFill rotWithShape="1">
          <a:blip r:embed="rId3">
            <a:alphaModFix/>
          </a:blip>
          <a:srcRect b="39030" l="28569" r="50410" t="31713"/>
          <a:stretch/>
        </p:blipFill>
        <p:spPr>
          <a:xfrm>
            <a:off x="3900775" y="1732900"/>
            <a:ext cx="2036225" cy="1585225"/>
          </a:xfrm>
          <a:prstGeom prst="rect">
            <a:avLst/>
          </a:prstGeom>
          <a:noFill/>
          <a:ln>
            <a:noFill/>
          </a:ln>
        </p:spPr>
      </p:pic>
      <p:pic>
        <p:nvPicPr>
          <p:cNvPr id="137" name="Google Shape;137;p23"/>
          <p:cNvPicPr preferRelativeResize="0"/>
          <p:nvPr/>
        </p:nvPicPr>
        <p:blipFill rotWithShape="1">
          <a:blip r:embed="rId4">
            <a:alphaModFix/>
          </a:blip>
          <a:srcRect b="47779" l="27724" r="57932" t="41926"/>
          <a:stretch/>
        </p:blipFill>
        <p:spPr>
          <a:xfrm>
            <a:off x="5937000" y="1275750"/>
            <a:ext cx="2782525" cy="1105050"/>
          </a:xfrm>
          <a:prstGeom prst="rect">
            <a:avLst/>
          </a:prstGeom>
          <a:noFill/>
          <a:ln>
            <a:noFill/>
          </a:ln>
        </p:spPr>
      </p:pic>
      <p:pic>
        <p:nvPicPr>
          <p:cNvPr id="138" name="Google Shape;138;p23"/>
          <p:cNvPicPr preferRelativeResize="0"/>
          <p:nvPr/>
        </p:nvPicPr>
        <p:blipFill rotWithShape="1">
          <a:blip r:embed="rId5">
            <a:alphaModFix/>
          </a:blip>
          <a:srcRect b="16809" l="28845" r="58013" t="72894"/>
          <a:stretch/>
        </p:blipFill>
        <p:spPr>
          <a:xfrm>
            <a:off x="6247950" y="2968725"/>
            <a:ext cx="2584350" cy="1134025"/>
          </a:xfrm>
          <a:prstGeom prst="rect">
            <a:avLst/>
          </a:prstGeom>
          <a:noFill/>
          <a:ln>
            <a:noFill/>
          </a:ln>
        </p:spPr>
      </p:pic>
      <p:graphicFrame>
        <p:nvGraphicFramePr>
          <p:cNvPr id="139" name="Google Shape;139;p23"/>
          <p:cNvGraphicFramePr/>
          <p:nvPr/>
        </p:nvGraphicFramePr>
        <p:xfrm>
          <a:off x="411750" y="1882250"/>
          <a:ext cx="3000000" cy="3000000"/>
        </p:xfrm>
        <a:graphic>
          <a:graphicData uri="http://schemas.openxmlformats.org/drawingml/2006/table">
            <a:tbl>
              <a:tblPr>
                <a:noFill/>
                <a:tableStyleId>{EE8CE9F2-5E11-4969-A865-F5749EDA47CB}</a:tableStyleId>
              </a:tblPr>
              <a:tblGrid>
                <a:gridCol w="827425"/>
                <a:gridCol w="827425"/>
                <a:gridCol w="827425"/>
                <a:gridCol w="827425"/>
              </a:tblGrid>
              <a:tr h="245425">
                <a:tc gridSpan="2">
                  <a:txBody>
                    <a:bodyPr/>
                    <a:lstStyle/>
                    <a:p>
                      <a:pPr indent="0" lvl="0" marL="0" rtl="0" algn="ctr">
                        <a:spcBef>
                          <a:spcPts val="0"/>
                        </a:spcBef>
                        <a:spcAft>
                          <a:spcPts val="0"/>
                        </a:spcAft>
                        <a:buNone/>
                      </a:pPr>
                      <a:r>
                        <a:t/>
                      </a:r>
                      <a:endParaRPr b="1" sz="1100"/>
                    </a:p>
                  </a:txBody>
                  <a:tcPr marT="63500" marB="63500" marR="63500" marL="63500"/>
                </a:tc>
                <a:tc hMerge="1"/>
                <a:tc gridSpan="2">
                  <a:txBody>
                    <a:bodyPr/>
                    <a:lstStyle/>
                    <a:p>
                      <a:pPr indent="0" lvl="0" marL="0" rtl="0" algn="ctr">
                        <a:spcBef>
                          <a:spcPts val="0"/>
                        </a:spcBef>
                        <a:spcAft>
                          <a:spcPts val="0"/>
                        </a:spcAft>
                        <a:buNone/>
                      </a:pPr>
                      <a:r>
                        <a:rPr b="1" lang="en" sz="1100"/>
                        <a:t>Semi Intensive Care Unit (S-ICU)</a:t>
                      </a:r>
                      <a:endParaRPr b="1" sz="1100"/>
                    </a:p>
                  </a:txBody>
                  <a:tcPr marT="63500" marB="63500" marR="63500" marL="63500"/>
                </a:tc>
                <a:tc hMerge="1"/>
              </a:tr>
              <a:tr h="386400">
                <a:tc>
                  <a:txBody>
                    <a:bodyPr/>
                    <a:lstStyle/>
                    <a:p>
                      <a:pPr indent="0" lvl="0" marL="0" rtl="0" algn="ctr">
                        <a:spcBef>
                          <a:spcPts val="0"/>
                        </a:spcBef>
                        <a:spcAft>
                          <a:spcPts val="0"/>
                        </a:spcAft>
                        <a:buNone/>
                      </a:pPr>
                      <a:r>
                        <a:rPr b="1" lang="en" sz="1100"/>
                        <a:t>COVID-19</a:t>
                      </a:r>
                      <a:endParaRPr b="1" sz="1100"/>
                    </a:p>
                  </a:txBody>
                  <a:tcPr marT="63500" marB="63500" marR="63500" marL="63500"/>
                </a:tc>
                <a:tc>
                  <a:txBody>
                    <a:bodyPr/>
                    <a:lstStyle/>
                    <a:p>
                      <a:pPr indent="0" lvl="0" marL="0" rtl="0" algn="ctr">
                        <a:spcBef>
                          <a:spcPts val="0"/>
                        </a:spcBef>
                        <a:spcAft>
                          <a:spcPts val="0"/>
                        </a:spcAft>
                        <a:buNone/>
                      </a:pPr>
                      <a:r>
                        <a:rPr b="1" lang="en" sz="1100"/>
                        <a:t>Respiratory Syncytial Virus</a:t>
                      </a:r>
                      <a:endParaRPr b="1" sz="1100"/>
                    </a:p>
                  </a:txBody>
                  <a:tcPr marT="63500" marB="63500" marR="63500" marL="63500"/>
                </a:tc>
                <a:tc>
                  <a:txBody>
                    <a:bodyPr/>
                    <a:lstStyle/>
                    <a:p>
                      <a:pPr indent="0" lvl="0" marL="0" rtl="0" algn="ctr">
                        <a:spcBef>
                          <a:spcPts val="0"/>
                        </a:spcBef>
                        <a:spcAft>
                          <a:spcPts val="0"/>
                        </a:spcAft>
                        <a:buNone/>
                      </a:pPr>
                      <a:r>
                        <a:rPr b="1" lang="en" sz="1100"/>
                        <a:t>0 </a:t>
                      </a:r>
                      <a:endParaRPr b="1" sz="1100"/>
                    </a:p>
                    <a:p>
                      <a:pPr indent="0" lvl="0" marL="0" rtl="0" algn="ctr">
                        <a:spcBef>
                          <a:spcPts val="0"/>
                        </a:spcBef>
                        <a:spcAft>
                          <a:spcPts val="0"/>
                        </a:spcAft>
                        <a:buNone/>
                      </a:pPr>
                      <a:r>
                        <a:rPr b="1" lang="en" sz="1100"/>
                        <a:t>(S-ICU not required)</a:t>
                      </a:r>
                      <a:endParaRPr b="1" sz="1100"/>
                    </a:p>
                  </a:txBody>
                  <a:tcPr marT="63500" marB="63500" marR="63500" marL="63500"/>
                </a:tc>
                <a:tc>
                  <a:txBody>
                    <a:bodyPr/>
                    <a:lstStyle/>
                    <a:p>
                      <a:pPr indent="0" lvl="0" marL="0" rtl="0" algn="ctr">
                        <a:spcBef>
                          <a:spcPts val="0"/>
                        </a:spcBef>
                        <a:spcAft>
                          <a:spcPts val="0"/>
                        </a:spcAft>
                        <a:buNone/>
                      </a:pPr>
                      <a:r>
                        <a:rPr b="1" lang="en" sz="1100"/>
                        <a:t>1</a:t>
                      </a:r>
                      <a:endParaRPr b="1" sz="1100"/>
                    </a:p>
                    <a:p>
                      <a:pPr indent="0" lvl="0" marL="0" rtl="0" algn="ctr">
                        <a:spcBef>
                          <a:spcPts val="0"/>
                        </a:spcBef>
                        <a:spcAft>
                          <a:spcPts val="0"/>
                        </a:spcAft>
                        <a:buNone/>
                      </a:pPr>
                      <a:r>
                        <a:rPr b="1" lang="en" sz="1100"/>
                        <a:t>(S-ICU not required)</a:t>
                      </a:r>
                      <a:endParaRPr b="1" sz="1100"/>
                    </a:p>
                  </a:txBody>
                  <a:tcPr marT="63500" marB="63500" marR="63500" marL="63500"/>
                </a:tc>
              </a:tr>
              <a:tr h="245425">
                <a:tc rowSpan="2">
                  <a:txBody>
                    <a:bodyPr/>
                    <a:lstStyle/>
                    <a:p>
                      <a:pPr indent="0" lvl="0" marL="0" rtl="0" algn="ctr">
                        <a:spcBef>
                          <a:spcPts val="0"/>
                        </a:spcBef>
                        <a:spcAft>
                          <a:spcPts val="0"/>
                        </a:spcAft>
                        <a:buNone/>
                      </a:pPr>
                      <a:r>
                        <a:rPr b="1" lang="en" sz="1100"/>
                        <a:t>0</a:t>
                      </a:r>
                      <a:endParaRPr b="1" sz="1100"/>
                    </a:p>
                  </a:txBody>
                  <a:tcPr marT="63500" marB="63500" marR="63500" marL="63500"/>
                </a:tc>
                <a:tc>
                  <a:txBody>
                    <a:bodyPr/>
                    <a:lstStyle/>
                    <a:p>
                      <a:pPr indent="0" lvl="0" marL="0" rtl="0" algn="ctr">
                        <a:spcBef>
                          <a:spcPts val="0"/>
                        </a:spcBef>
                        <a:spcAft>
                          <a:spcPts val="0"/>
                        </a:spcAft>
                        <a:buNone/>
                      </a:pPr>
                      <a:r>
                        <a:rPr b="1" lang="en" sz="1100"/>
                        <a:t>Not detected</a:t>
                      </a:r>
                      <a:endParaRPr b="1" sz="1100"/>
                    </a:p>
                  </a:txBody>
                  <a:tcPr marT="63500" marB="63500" marR="63500" marL="63500"/>
                </a:tc>
                <a:tc>
                  <a:txBody>
                    <a:bodyPr/>
                    <a:lstStyle/>
                    <a:p>
                      <a:pPr indent="0" lvl="0" marL="0" rtl="0" algn="ctr">
                        <a:spcBef>
                          <a:spcPts val="0"/>
                        </a:spcBef>
                        <a:spcAft>
                          <a:spcPts val="0"/>
                        </a:spcAft>
                        <a:buNone/>
                      </a:pPr>
                      <a:r>
                        <a:rPr b="1" lang="en" sz="1100"/>
                        <a:t>0.9783</a:t>
                      </a:r>
                      <a:endParaRPr b="1" sz="1100"/>
                    </a:p>
                  </a:txBody>
                  <a:tcPr marT="63500" marB="63500" marR="63500" marL="63500"/>
                </a:tc>
                <a:tc>
                  <a:txBody>
                    <a:bodyPr/>
                    <a:lstStyle/>
                    <a:p>
                      <a:pPr indent="0" lvl="0" marL="0" rtl="0" algn="ctr">
                        <a:spcBef>
                          <a:spcPts val="0"/>
                        </a:spcBef>
                        <a:spcAft>
                          <a:spcPts val="0"/>
                        </a:spcAft>
                        <a:buNone/>
                      </a:pPr>
                      <a:r>
                        <a:rPr b="1" lang="en" sz="1100"/>
                        <a:t>0.0217</a:t>
                      </a:r>
                      <a:endParaRPr b="1" sz="1100"/>
                    </a:p>
                  </a:txBody>
                  <a:tcPr marT="63500" marB="63500" marR="63500" marL="63500"/>
                </a:tc>
              </a:tr>
              <a:tr h="245425">
                <a:tc vMerge="1"/>
                <a:tc>
                  <a:txBody>
                    <a:bodyPr/>
                    <a:lstStyle/>
                    <a:p>
                      <a:pPr indent="0" lvl="0" marL="0" rtl="0" algn="ctr">
                        <a:spcBef>
                          <a:spcPts val="0"/>
                        </a:spcBef>
                        <a:spcAft>
                          <a:spcPts val="0"/>
                        </a:spcAft>
                        <a:buNone/>
                      </a:pPr>
                      <a:r>
                        <a:rPr b="1" lang="en" sz="1100"/>
                        <a:t>detected</a:t>
                      </a:r>
                      <a:endParaRPr b="1" sz="1100"/>
                    </a:p>
                  </a:txBody>
                  <a:tcPr marT="63500" marB="63500" marR="63500" marL="63500"/>
                </a:tc>
                <a:tc>
                  <a:txBody>
                    <a:bodyPr/>
                    <a:lstStyle/>
                    <a:p>
                      <a:pPr indent="0" lvl="0" marL="0" rtl="0" algn="ctr">
                        <a:spcBef>
                          <a:spcPts val="0"/>
                        </a:spcBef>
                        <a:spcAft>
                          <a:spcPts val="0"/>
                        </a:spcAft>
                        <a:buNone/>
                      </a:pPr>
                      <a:r>
                        <a:rPr b="1" lang="en" sz="1100"/>
                        <a:t>0.9620</a:t>
                      </a:r>
                      <a:endParaRPr b="1" sz="1100"/>
                    </a:p>
                  </a:txBody>
                  <a:tcPr marT="63500" marB="63500" marR="63500" marL="63500"/>
                </a:tc>
                <a:tc>
                  <a:txBody>
                    <a:bodyPr/>
                    <a:lstStyle/>
                    <a:p>
                      <a:pPr indent="0" lvl="0" marL="0" rtl="0" algn="ctr">
                        <a:spcBef>
                          <a:spcPts val="0"/>
                        </a:spcBef>
                        <a:spcAft>
                          <a:spcPts val="0"/>
                        </a:spcAft>
                        <a:buNone/>
                      </a:pPr>
                      <a:r>
                        <a:rPr b="1" lang="en" sz="1100"/>
                        <a:t>0.0380</a:t>
                      </a:r>
                      <a:endParaRPr b="1" sz="1100"/>
                    </a:p>
                  </a:txBody>
                  <a:tcPr marT="63500" marB="63500" marR="63500" marL="63500"/>
                </a:tc>
              </a:tr>
              <a:tr h="245425">
                <a:tc rowSpan="2">
                  <a:txBody>
                    <a:bodyPr/>
                    <a:lstStyle/>
                    <a:p>
                      <a:pPr indent="0" lvl="0" marL="0" rtl="0" algn="ctr">
                        <a:spcBef>
                          <a:spcPts val="0"/>
                        </a:spcBef>
                        <a:spcAft>
                          <a:spcPts val="0"/>
                        </a:spcAft>
                        <a:buNone/>
                      </a:pPr>
                      <a:r>
                        <a:rPr b="1" lang="en" sz="1100"/>
                        <a:t>1</a:t>
                      </a:r>
                      <a:endParaRPr b="1" sz="1100"/>
                    </a:p>
                  </a:txBody>
                  <a:tcPr marT="63500" marB="63500" marR="63500" marL="63500"/>
                </a:tc>
                <a:tc>
                  <a:txBody>
                    <a:bodyPr/>
                    <a:lstStyle/>
                    <a:p>
                      <a:pPr indent="0" lvl="0" marL="0" rtl="0" algn="ctr">
                        <a:spcBef>
                          <a:spcPts val="0"/>
                        </a:spcBef>
                        <a:spcAft>
                          <a:spcPts val="0"/>
                        </a:spcAft>
                        <a:buNone/>
                      </a:pPr>
                      <a:r>
                        <a:rPr b="1" lang="en" sz="1100"/>
                        <a:t>Not detected</a:t>
                      </a:r>
                      <a:endParaRPr b="1" sz="1100"/>
                    </a:p>
                  </a:txBody>
                  <a:tcPr marT="63500" marB="63500" marR="63500" marL="63500"/>
                </a:tc>
                <a:tc>
                  <a:txBody>
                    <a:bodyPr/>
                    <a:lstStyle/>
                    <a:p>
                      <a:pPr indent="0" lvl="0" marL="0" rtl="0" algn="ctr">
                        <a:spcBef>
                          <a:spcPts val="0"/>
                        </a:spcBef>
                        <a:spcAft>
                          <a:spcPts val="0"/>
                        </a:spcAft>
                        <a:buNone/>
                      </a:pPr>
                      <a:r>
                        <a:rPr b="1" lang="en" sz="1100"/>
                        <a:t>0.8623</a:t>
                      </a:r>
                      <a:endParaRPr b="1" sz="1100"/>
                    </a:p>
                  </a:txBody>
                  <a:tcPr marT="63500" marB="63500" marR="63500" marL="63500"/>
                </a:tc>
                <a:tc>
                  <a:txBody>
                    <a:bodyPr/>
                    <a:lstStyle/>
                    <a:p>
                      <a:pPr indent="0" lvl="0" marL="0" rtl="0" algn="ctr">
                        <a:spcBef>
                          <a:spcPts val="0"/>
                        </a:spcBef>
                        <a:spcAft>
                          <a:spcPts val="0"/>
                        </a:spcAft>
                        <a:buNone/>
                      </a:pPr>
                      <a:r>
                        <a:rPr b="1" lang="en" sz="1100"/>
                        <a:t>0.1377</a:t>
                      </a:r>
                      <a:endParaRPr b="1" sz="1100"/>
                    </a:p>
                  </a:txBody>
                  <a:tcPr marT="63500" marB="63500" marR="63500" marL="63500"/>
                </a:tc>
              </a:tr>
              <a:tr h="245425">
                <a:tc vMerge="1"/>
                <a:tc>
                  <a:txBody>
                    <a:bodyPr/>
                    <a:lstStyle/>
                    <a:p>
                      <a:pPr indent="0" lvl="0" marL="0" rtl="0" algn="ctr">
                        <a:spcBef>
                          <a:spcPts val="0"/>
                        </a:spcBef>
                        <a:spcAft>
                          <a:spcPts val="0"/>
                        </a:spcAft>
                        <a:buNone/>
                      </a:pPr>
                      <a:r>
                        <a:rPr b="1" lang="en" sz="1100"/>
                        <a:t>detected</a:t>
                      </a:r>
                      <a:endParaRPr b="1" sz="1100"/>
                    </a:p>
                  </a:txBody>
                  <a:tcPr marT="63500" marB="63500" marR="63500" marL="63500"/>
                </a:tc>
                <a:tc>
                  <a:txBody>
                    <a:bodyPr/>
                    <a:lstStyle/>
                    <a:p>
                      <a:pPr indent="0" lvl="0" marL="0" rtl="0" algn="ctr">
                        <a:spcBef>
                          <a:spcPts val="0"/>
                        </a:spcBef>
                        <a:spcAft>
                          <a:spcPts val="0"/>
                        </a:spcAft>
                        <a:buNone/>
                      </a:pPr>
                      <a:r>
                        <a:rPr b="1" lang="en" sz="1100"/>
                        <a:t>0.5000</a:t>
                      </a:r>
                      <a:endParaRPr b="1" sz="1100"/>
                    </a:p>
                  </a:txBody>
                  <a:tcPr marT="63500" marB="63500" marR="63500" marL="63500"/>
                </a:tc>
                <a:tc>
                  <a:txBody>
                    <a:bodyPr/>
                    <a:lstStyle/>
                    <a:p>
                      <a:pPr indent="0" lvl="0" marL="0" rtl="0" algn="ctr">
                        <a:spcBef>
                          <a:spcPts val="0"/>
                        </a:spcBef>
                        <a:spcAft>
                          <a:spcPts val="0"/>
                        </a:spcAft>
                        <a:buNone/>
                      </a:pPr>
                      <a:r>
                        <a:rPr b="1" lang="en" sz="1100"/>
                        <a:t>0.5000</a:t>
                      </a:r>
                      <a:endParaRPr b="1" sz="1100"/>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Conclusion</a:t>
            </a:r>
            <a:endParaRPr b="1" u="sng"/>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the purposed probability bayesian network, we can effectively predict the clinical spectrum of covid19 and effectively manage the resources and save the lives of the people during this pandemic.</a:t>
            </a:r>
            <a:endParaRPr/>
          </a:p>
          <a:p>
            <a:pPr indent="-342900" lvl="0" marL="457200" rtl="0" algn="l">
              <a:spcBef>
                <a:spcPts val="0"/>
              </a:spcBef>
              <a:spcAft>
                <a:spcPts val="0"/>
              </a:spcAft>
              <a:buSzPts val="1800"/>
              <a:buChar char="●"/>
            </a:pPr>
            <a:r>
              <a:rPr lang="en"/>
              <a:t>This model </a:t>
            </a:r>
            <a:r>
              <a:rPr lang="en"/>
              <a:t>will</a:t>
            </a:r>
            <a:r>
              <a:rPr lang="en"/>
              <a:t> allow us to predict the patient’s need in the near future whether he/she will require the ICU, semi-ICU, general ward etc. facility on the </a:t>
            </a:r>
            <a:r>
              <a:rPr lang="en"/>
              <a:t>basis</a:t>
            </a:r>
            <a:r>
              <a:rPr lang="en"/>
              <a:t> of various comorbidities.</a:t>
            </a:r>
            <a:endParaRPr/>
          </a:p>
          <a:p>
            <a:pPr indent="-342900" lvl="0" marL="457200" rtl="0" algn="l">
              <a:spcBef>
                <a:spcPts val="0"/>
              </a:spcBef>
              <a:spcAft>
                <a:spcPts val="0"/>
              </a:spcAft>
              <a:buSzPts val="1800"/>
              <a:buChar char="●"/>
            </a:pPr>
            <a:r>
              <a:rPr lang="en"/>
              <a:t>Patient can also use this model for their self analysis so than they can become more </a:t>
            </a:r>
            <a:r>
              <a:rPr lang="en"/>
              <a:t>careful for their actions on the basis of their risk category.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6500">
                <a:solidFill>
                  <a:schemeClr val="dk1"/>
                </a:solidFill>
              </a:rPr>
              <a:t>THANK </a:t>
            </a:r>
            <a:endParaRPr sz="6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6500">
                <a:solidFill>
                  <a:schemeClr val="dk1"/>
                </a:solidFill>
              </a:rPr>
              <a:t>YOU</a:t>
            </a:r>
            <a:endParaRPr sz="6500">
              <a:solidFill>
                <a:schemeClr val="dk1"/>
              </a:solidFill>
            </a:endParaRPr>
          </a:p>
          <a:p>
            <a:pPr indent="0" lvl="0" marL="0" rtl="0" algn="l">
              <a:spcBef>
                <a:spcPts val="0"/>
              </a:spcBef>
              <a:spcAft>
                <a:spcPts val="1200"/>
              </a:spcAft>
              <a:buNone/>
            </a:pPr>
            <a:r>
              <a:t/>
            </a:r>
            <a:endParaRPr sz="5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O</a:t>
            </a:r>
            <a:r>
              <a:rPr b="1" lang="en" u="sng"/>
              <a:t>utline</a:t>
            </a:r>
            <a:endParaRPr b="1" u="sng"/>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PROBLEM STATEMENT AND OBJECTIVE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METHOD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DATASET AND TOOLS USED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EXPERIMENT RESULTS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CONCLUSION</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Problem Statement</a:t>
            </a:r>
            <a:endParaRPr b="1" u="sng"/>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200">
                <a:solidFill>
                  <a:schemeClr val="dk1"/>
                </a:solidFill>
              </a:rPr>
              <a:t>The Covid19 pandemic has put medical professionals under the immense pressure and all available resources are not enough. More than 155 Million people got infected so far worldwide.</a:t>
            </a:r>
            <a:endParaRPr sz="2200">
              <a:solidFill>
                <a:schemeClr val="dk1"/>
              </a:solidFill>
            </a:endParaRPr>
          </a:p>
          <a:p>
            <a:pPr indent="0" lvl="0" marL="0" rtl="0" algn="l">
              <a:spcBef>
                <a:spcPts val="1200"/>
              </a:spcBef>
              <a:spcAft>
                <a:spcPts val="0"/>
              </a:spcAft>
              <a:buNone/>
            </a:pPr>
            <a:r>
              <a:rPr lang="en" sz="2200">
                <a:solidFill>
                  <a:schemeClr val="dk1"/>
                </a:solidFill>
              </a:rPr>
              <a:t>It is practically not feasible now days to get the medical resources such as getting oxygen </a:t>
            </a:r>
            <a:r>
              <a:rPr lang="en" sz="2200">
                <a:solidFill>
                  <a:schemeClr val="dk1"/>
                </a:solidFill>
              </a:rPr>
              <a:t>cylinders</a:t>
            </a:r>
            <a:r>
              <a:rPr lang="en" sz="2200">
                <a:solidFill>
                  <a:schemeClr val="dk1"/>
                </a:solidFill>
              </a:rPr>
              <a:t>, medicines, ICU, semi-ICU or even general ward bed’s at the hospital due to heavy load on the clinical spectrum.</a:t>
            </a:r>
            <a:endParaRPr sz="2200">
              <a:solidFill>
                <a:schemeClr val="dk1"/>
              </a:solidFill>
            </a:endParaRPr>
          </a:p>
          <a:p>
            <a:pPr indent="0" lvl="0" marL="0" rtl="0" algn="l">
              <a:spcBef>
                <a:spcPts val="1200"/>
              </a:spcBef>
              <a:spcAft>
                <a:spcPts val="0"/>
              </a:spcAft>
              <a:buNone/>
            </a:pPr>
            <a:r>
              <a:rPr lang="en" sz="2200">
                <a:solidFill>
                  <a:schemeClr val="dk1"/>
                </a:solidFill>
              </a:rPr>
              <a:t>People are also very uncertain about their future condition that if they catch virus, so what kind of treatment they will likely to get on the basis of their comorbidities.</a:t>
            </a:r>
            <a:endParaRPr sz="2200">
              <a:solidFill>
                <a:schemeClr val="dk1"/>
              </a:solidFill>
            </a:endParaRPr>
          </a:p>
          <a:p>
            <a:pPr indent="0" lvl="0" marL="0" rtl="0" algn="l">
              <a:spcBef>
                <a:spcPts val="1200"/>
              </a:spcBef>
              <a:spcAft>
                <a:spcPts val="0"/>
              </a:spcAft>
              <a:buNone/>
            </a:pPr>
            <a:r>
              <a:rPr lang="en" sz="2200">
                <a:solidFill>
                  <a:schemeClr val="dk1"/>
                </a:solidFill>
              </a:rPr>
              <a:t>We will be using the concept of Bayesian Network with real world dataset of Covid19, to predict the clinical spectrum of healthcare.</a:t>
            </a:r>
            <a:endParaRPr sz="2200">
              <a:solidFill>
                <a:schemeClr val="dk1"/>
              </a:solidFill>
            </a:endParaRPr>
          </a:p>
          <a:p>
            <a:pPr indent="0" lvl="0" marL="0" rtl="0" algn="l">
              <a:spcBef>
                <a:spcPts val="1200"/>
              </a:spcBef>
              <a:spcAft>
                <a:spcPts val="1200"/>
              </a:spcAft>
              <a:buNone/>
            </a:pPr>
            <a:r>
              <a:rPr lang="en" sz="2200">
                <a:solidFill>
                  <a:schemeClr val="dk1"/>
                </a:solidFill>
              </a:rPr>
              <a:t>It will help us to figure out how much load on  regular ward in future, will there be requirement of intensive care such as ventilator, ICU or moderate car such as oxygen supply enabled beds etc. The </a:t>
            </a:r>
            <a:r>
              <a:rPr lang="en" sz="2200">
                <a:solidFill>
                  <a:schemeClr val="dk1"/>
                </a:solidFill>
              </a:rPr>
              <a:t>predicted</a:t>
            </a:r>
            <a:r>
              <a:rPr lang="en" sz="2200">
                <a:solidFill>
                  <a:schemeClr val="dk1"/>
                </a:solidFill>
              </a:rPr>
              <a:t> Bayesian network will work on the basis of the</a:t>
            </a:r>
            <a:r>
              <a:rPr lang="en" sz="2242">
                <a:solidFill>
                  <a:schemeClr val="dk1"/>
                </a:solidFill>
              </a:rPr>
              <a:t> </a:t>
            </a:r>
            <a:r>
              <a:rPr lang="en" sz="2242">
                <a:solidFill>
                  <a:schemeClr val="dk1"/>
                </a:solidFill>
              </a:rPr>
              <a:t>comorbidities that increase the probability of being admitted to ICU.</a:t>
            </a:r>
            <a:endParaRPr sz="2385">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Objective</a:t>
            </a:r>
            <a:endParaRPr b="1" sz="2500" u="sng"/>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To develop a bayesian network (based on probabilistic dependences) that can accurately predict whether a suspected case will take an Intensive Care Unit (ICU), semi-intensive care (say oxygen support beds) of a hospital during the current pandemic. </a:t>
            </a:r>
            <a:endParaRPr>
              <a:solidFill>
                <a:schemeClr val="dk1"/>
              </a:solidFill>
            </a:endParaRPr>
          </a:p>
          <a:p>
            <a:pPr indent="0" lvl="0" marL="0" rtl="0" algn="l">
              <a:spcBef>
                <a:spcPts val="1200"/>
              </a:spcBef>
              <a:spcAft>
                <a:spcPts val="1200"/>
              </a:spcAft>
              <a:buNone/>
            </a:pPr>
            <a:r>
              <a:rPr lang="en">
                <a:solidFill>
                  <a:schemeClr val="dk1"/>
                </a:solidFill>
              </a:rPr>
              <a:t>Healthcare professionals will be having an idea of whether a person will require intensive care in the immediate future to better allocate their resources in moments of great strain. So it will also help them predict the load on their infrastructure.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M</a:t>
            </a:r>
            <a:r>
              <a:rPr b="1" lang="en" u="sng"/>
              <a:t>ethod</a:t>
            </a:r>
            <a:endParaRPr b="1" u="sng"/>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We are using Bayesian Network for making the </a:t>
            </a:r>
            <a:r>
              <a:rPr lang="en">
                <a:solidFill>
                  <a:srgbClr val="000000"/>
                </a:solidFill>
              </a:rPr>
              <a:t>predictive decision on the basis of the probabilities.</a:t>
            </a:r>
            <a:endParaRPr>
              <a:solidFill>
                <a:srgbClr val="000000"/>
              </a:solidFill>
            </a:endParaRPr>
          </a:p>
          <a:p>
            <a:pPr indent="0" lvl="0" marL="0" rtl="0" algn="l">
              <a:spcBef>
                <a:spcPts val="1200"/>
              </a:spcBef>
              <a:spcAft>
                <a:spcPts val="0"/>
              </a:spcAft>
              <a:buNone/>
            </a:pPr>
            <a:r>
              <a:rPr lang="en">
                <a:solidFill>
                  <a:srgbClr val="000000"/>
                </a:solidFill>
              </a:rPr>
              <a:t>Bayesian network is a probability graph model which is joint probability distribution over set of random variables.</a:t>
            </a:r>
            <a:endParaRPr>
              <a:solidFill>
                <a:srgbClr val="000000"/>
              </a:solidFill>
            </a:endParaRPr>
          </a:p>
          <a:p>
            <a:pPr indent="0" lvl="0" marL="0" rtl="0" algn="l">
              <a:spcBef>
                <a:spcPts val="1200"/>
              </a:spcBef>
              <a:spcAft>
                <a:spcPts val="0"/>
              </a:spcAft>
              <a:buNone/>
            </a:pPr>
            <a:r>
              <a:rPr lang="en">
                <a:solidFill>
                  <a:srgbClr val="000000"/>
                </a:solidFill>
              </a:rPr>
              <a:t>The important characteristics of the Bayesian Network in the memory gain by making probabilistic reasoning.</a:t>
            </a:r>
            <a:endParaRPr>
              <a:solidFill>
                <a:srgbClr val="000000"/>
              </a:solidFill>
            </a:endParaRPr>
          </a:p>
          <a:p>
            <a:pPr indent="0" lvl="0" marL="0" rtl="0" algn="l">
              <a:spcBef>
                <a:spcPts val="1200"/>
              </a:spcBef>
              <a:spcAft>
                <a:spcPts val="1200"/>
              </a:spcAft>
              <a:buNone/>
            </a:pPr>
            <a:r>
              <a:rPr lang="en">
                <a:solidFill>
                  <a:srgbClr val="000000"/>
                </a:solidFill>
              </a:rPr>
              <a:t>Memory gain become important when we deal with the wide dataset.</a:t>
            </a:r>
            <a:endParaRPr sz="11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Dataset Used</a:t>
            </a:r>
            <a:endParaRPr b="1" u="sng"/>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dk1"/>
                </a:solidFill>
              </a:rPr>
              <a:t>A</a:t>
            </a:r>
            <a:r>
              <a:rPr lang="en" sz="2200">
                <a:solidFill>
                  <a:schemeClr val="dk1"/>
                </a:solidFill>
              </a:rPr>
              <a:t>nonymised medical data from patients that were tested for Covid-19 at the Hospital Israelita Albert Einstein in São Paulo, Brazil.</a:t>
            </a:r>
            <a:endParaRPr sz="2200">
              <a:solidFill>
                <a:schemeClr val="dk1"/>
              </a:solidFill>
            </a:endParaRPr>
          </a:p>
          <a:p>
            <a:pPr indent="0" lvl="0" marL="0" rtl="0" algn="l">
              <a:spcBef>
                <a:spcPts val="1200"/>
              </a:spcBef>
              <a:spcAft>
                <a:spcPts val="0"/>
              </a:spcAft>
              <a:buNone/>
            </a:pPr>
            <a:r>
              <a:t/>
            </a:r>
            <a:endParaRPr sz="2200">
              <a:solidFill>
                <a:schemeClr val="dk1"/>
              </a:solidFill>
            </a:endParaRPr>
          </a:p>
          <a:p>
            <a:pPr indent="0" lvl="0" marL="0" rtl="0" algn="l">
              <a:spcBef>
                <a:spcPts val="1200"/>
              </a:spcBef>
              <a:spcAft>
                <a:spcPts val="1200"/>
              </a:spcAft>
              <a:buNone/>
            </a:pPr>
            <a:r>
              <a:rPr lang="en" sz="2200">
                <a:solidFill>
                  <a:schemeClr val="dk1"/>
                </a:solidFill>
              </a:rPr>
              <a:t>Python Library Used: pyAgrum (for bayesian network)</a:t>
            </a:r>
            <a:endParaRPr sz="2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BAYESIAN</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b="1" lang="en" u="sng"/>
              <a:t>NETWORK</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b="1" lang="en" u="sng"/>
              <a:t>OF</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b="1" lang="en" u="sng"/>
              <a:t>PROPOSED</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b="1" lang="en" u="sng"/>
              <a:t>MODEL</a:t>
            </a:r>
            <a:endParaRPr b="1" u="sng"/>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2" name="Google Shape;92;p19"/>
          <p:cNvPicPr preferRelativeResize="0"/>
          <p:nvPr/>
        </p:nvPicPr>
        <p:blipFill rotWithShape="1">
          <a:blip r:embed="rId3">
            <a:alphaModFix/>
          </a:blip>
          <a:srcRect b="3766" l="8027" r="36683" t="18406"/>
          <a:stretch/>
        </p:blipFill>
        <p:spPr>
          <a:xfrm>
            <a:off x="2648740" y="0"/>
            <a:ext cx="649525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t>Markov Blanket for Covid19</a:t>
            </a:r>
            <a:endParaRPr b="1" u="sng"/>
          </a:p>
          <a:p>
            <a:pPr indent="0" lvl="0" marL="0" rtl="0" algn="l">
              <a:lnSpc>
                <a:spcPct val="115000"/>
              </a:lnSpc>
              <a:spcBef>
                <a:spcPts val="0"/>
              </a:spcBef>
              <a:spcAft>
                <a:spcPts val="1200"/>
              </a:spcAft>
              <a:buClr>
                <a:schemeClr val="dk1"/>
              </a:buClr>
              <a:buSzPct val="61111"/>
              <a:buFont typeface="Arial"/>
              <a:buNone/>
            </a:pPr>
            <a:r>
              <a:t/>
            </a:r>
            <a:endParaRPr b="1" sz="1800">
              <a:solidFill>
                <a:schemeClr val="dk2"/>
              </a:solidFill>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20"/>
          <p:cNvPicPr preferRelativeResize="0"/>
          <p:nvPr/>
        </p:nvPicPr>
        <p:blipFill rotWithShape="1">
          <a:blip r:embed="rId3">
            <a:alphaModFix/>
          </a:blip>
          <a:srcRect b="16099" l="13619" r="34218" t="52356"/>
          <a:stretch/>
        </p:blipFill>
        <p:spPr>
          <a:xfrm>
            <a:off x="311700" y="1152475"/>
            <a:ext cx="7505700" cy="254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Experimental Results</a:t>
            </a:r>
            <a:endParaRPr b="1" u="sng"/>
          </a:p>
        </p:txBody>
      </p:sp>
      <p:sp>
        <p:nvSpPr>
          <p:cNvPr id="105" name="Google Shape;105;p21"/>
          <p:cNvSpPr txBox="1"/>
          <p:nvPr>
            <p:ph idx="1" type="body"/>
          </p:nvPr>
        </p:nvSpPr>
        <p:spPr>
          <a:xfrm>
            <a:off x="311700" y="1256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All experiments conducted on some fixed </a:t>
            </a:r>
            <a:r>
              <a:rPr lang="en" sz="1700"/>
              <a:t>comorbidities for all Regular ward, intensive care and semi-intensive care. Markov blanket, and posterior probability given below.</a:t>
            </a:r>
            <a:endParaRPr sz="1700"/>
          </a:p>
          <a:p>
            <a:pPr indent="-342900" lvl="0" marL="457200" rtl="0" algn="l">
              <a:spcBef>
                <a:spcPts val="1200"/>
              </a:spcBef>
              <a:spcAft>
                <a:spcPts val="0"/>
              </a:spcAft>
              <a:buSzPts val="1800"/>
              <a:buAutoNum type="arabicPeriod"/>
            </a:pPr>
            <a:r>
              <a:rPr lang="en"/>
              <a:t>Regular ward</a:t>
            </a:r>
            <a:endParaRPr/>
          </a:p>
        </p:txBody>
      </p:sp>
      <p:graphicFrame>
        <p:nvGraphicFramePr>
          <p:cNvPr id="106" name="Google Shape;106;p21"/>
          <p:cNvGraphicFramePr/>
          <p:nvPr/>
        </p:nvGraphicFramePr>
        <p:xfrm>
          <a:off x="366425" y="2385825"/>
          <a:ext cx="3000000" cy="3000000"/>
        </p:xfrm>
        <a:graphic>
          <a:graphicData uri="http://schemas.openxmlformats.org/drawingml/2006/table">
            <a:tbl>
              <a:tblPr>
                <a:noFill/>
                <a:tableStyleId>{EE8CE9F2-5E11-4969-A865-F5749EDA47CB}</a:tableStyleId>
              </a:tblPr>
              <a:tblGrid>
                <a:gridCol w="901650"/>
                <a:gridCol w="901650"/>
                <a:gridCol w="901650"/>
                <a:gridCol w="901650"/>
              </a:tblGrid>
              <a:tr h="205825">
                <a:tc gridSpan="2">
                  <a:txBody>
                    <a:bodyPr/>
                    <a:lstStyle/>
                    <a:p>
                      <a:pPr indent="0" lvl="0" marL="0" rtl="0" algn="ctr">
                        <a:spcBef>
                          <a:spcPts val="0"/>
                        </a:spcBef>
                        <a:spcAft>
                          <a:spcPts val="0"/>
                        </a:spcAft>
                        <a:buNone/>
                      </a:pPr>
                      <a:r>
                        <a:t/>
                      </a:r>
                      <a:endParaRPr b="1" sz="1100"/>
                    </a:p>
                  </a:txBody>
                  <a:tcPr marT="63500" marB="63500" marR="63500" marL="63500"/>
                </a:tc>
                <a:tc hMerge="1"/>
                <a:tc gridSpan="2">
                  <a:txBody>
                    <a:bodyPr/>
                    <a:lstStyle/>
                    <a:p>
                      <a:pPr indent="0" lvl="0" marL="0" rtl="0" algn="ctr">
                        <a:spcBef>
                          <a:spcPts val="0"/>
                        </a:spcBef>
                        <a:spcAft>
                          <a:spcPts val="0"/>
                        </a:spcAft>
                        <a:buNone/>
                      </a:pPr>
                      <a:r>
                        <a:rPr b="1" lang="en" sz="1100"/>
                        <a:t>Regular ward</a:t>
                      </a:r>
                      <a:endParaRPr b="1" sz="1100"/>
                    </a:p>
                  </a:txBody>
                  <a:tcPr marT="63500" marB="63500" marR="63500" marL="63500"/>
                </a:tc>
                <a:tc hMerge="1"/>
              </a:tr>
              <a:tr h="205825">
                <a:tc>
                  <a:txBody>
                    <a:bodyPr/>
                    <a:lstStyle/>
                    <a:p>
                      <a:pPr indent="0" lvl="0" marL="0" rtl="0" algn="ctr">
                        <a:spcBef>
                          <a:spcPts val="0"/>
                        </a:spcBef>
                        <a:spcAft>
                          <a:spcPts val="0"/>
                        </a:spcAft>
                        <a:buNone/>
                      </a:pPr>
                      <a:r>
                        <a:rPr b="1" lang="en" sz="1100"/>
                        <a:t>COVID-19</a:t>
                      </a:r>
                      <a:endParaRPr b="1" sz="1100"/>
                    </a:p>
                  </a:txBody>
                  <a:tcPr marT="63500" marB="63500" marR="63500" marL="63500"/>
                </a:tc>
                <a:tc>
                  <a:txBody>
                    <a:bodyPr/>
                    <a:lstStyle/>
                    <a:p>
                      <a:pPr indent="0" lvl="0" marL="0" rtl="0" algn="ctr">
                        <a:spcBef>
                          <a:spcPts val="0"/>
                        </a:spcBef>
                        <a:spcAft>
                          <a:spcPts val="0"/>
                        </a:spcAft>
                        <a:buNone/>
                      </a:pPr>
                      <a:r>
                        <a:rPr b="1" lang="en" sz="1100"/>
                        <a:t>Influenza B</a:t>
                      </a:r>
                      <a:endParaRPr b="1" sz="1100"/>
                    </a:p>
                  </a:txBody>
                  <a:tcPr marT="63500" marB="63500" marR="63500" marL="63500"/>
                </a:tc>
                <a:tc>
                  <a:txBody>
                    <a:bodyPr/>
                    <a:lstStyle/>
                    <a:p>
                      <a:pPr indent="0" lvl="0" marL="0" rtl="0" algn="ctr">
                        <a:spcBef>
                          <a:spcPts val="0"/>
                        </a:spcBef>
                        <a:spcAft>
                          <a:spcPts val="0"/>
                        </a:spcAft>
                        <a:buNone/>
                      </a:pPr>
                      <a:r>
                        <a:rPr b="1" lang="en" sz="1100"/>
                        <a:t>0</a:t>
                      </a:r>
                      <a:endParaRPr b="1" sz="1100"/>
                    </a:p>
                  </a:txBody>
                  <a:tcPr marT="63500" marB="63500" marR="63500" marL="63500"/>
                </a:tc>
                <a:tc>
                  <a:txBody>
                    <a:bodyPr/>
                    <a:lstStyle/>
                    <a:p>
                      <a:pPr indent="0" lvl="0" marL="0" rtl="0" algn="ctr">
                        <a:spcBef>
                          <a:spcPts val="0"/>
                        </a:spcBef>
                        <a:spcAft>
                          <a:spcPts val="0"/>
                        </a:spcAft>
                        <a:buNone/>
                      </a:pPr>
                      <a:r>
                        <a:rPr b="1" lang="en" sz="1100"/>
                        <a:t>1</a:t>
                      </a:r>
                      <a:endParaRPr b="1" sz="1100"/>
                    </a:p>
                  </a:txBody>
                  <a:tcPr marT="63500" marB="63500" marR="63500" marL="63500"/>
                </a:tc>
              </a:tr>
              <a:tr h="205825">
                <a:tc rowSpan="2">
                  <a:txBody>
                    <a:bodyPr/>
                    <a:lstStyle/>
                    <a:p>
                      <a:pPr indent="0" lvl="0" marL="0" rtl="0" algn="ctr">
                        <a:spcBef>
                          <a:spcPts val="0"/>
                        </a:spcBef>
                        <a:spcAft>
                          <a:spcPts val="0"/>
                        </a:spcAft>
                        <a:buNone/>
                      </a:pPr>
                      <a:r>
                        <a:rPr b="1" lang="en" sz="1100"/>
                        <a:t>0</a:t>
                      </a:r>
                      <a:endParaRPr b="1" sz="1100"/>
                    </a:p>
                  </a:txBody>
                  <a:tcPr marT="63500" marB="63500" marR="63500" marL="63500"/>
                </a:tc>
                <a:tc>
                  <a:txBody>
                    <a:bodyPr/>
                    <a:lstStyle/>
                    <a:p>
                      <a:pPr indent="0" lvl="0" marL="0" rtl="0" algn="ctr">
                        <a:spcBef>
                          <a:spcPts val="0"/>
                        </a:spcBef>
                        <a:spcAft>
                          <a:spcPts val="0"/>
                        </a:spcAft>
                        <a:buNone/>
                      </a:pPr>
                      <a:r>
                        <a:rPr b="1" lang="en" sz="1100"/>
                        <a:t>Not detected</a:t>
                      </a:r>
                      <a:endParaRPr b="1" sz="1100"/>
                    </a:p>
                  </a:txBody>
                  <a:tcPr marT="63500" marB="63500" marR="63500" marL="63500"/>
                </a:tc>
                <a:tc>
                  <a:txBody>
                    <a:bodyPr/>
                    <a:lstStyle/>
                    <a:p>
                      <a:pPr indent="0" lvl="0" marL="0" rtl="0" algn="ctr">
                        <a:spcBef>
                          <a:spcPts val="0"/>
                        </a:spcBef>
                        <a:spcAft>
                          <a:spcPts val="0"/>
                        </a:spcAft>
                        <a:buNone/>
                      </a:pPr>
                      <a:r>
                        <a:rPr b="1" lang="en" sz="1100"/>
                        <a:t>0.9713</a:t>
                      </a:r>
                      <a:endParaRPr b="1" sz="1100"/>
                    </a:p>
                  </a:txBody>
                  <a:tcPr marT="63500" marB="63500" marR="63500" marL="63500"/>
                </a:tc>
                <a:tc>
                  <a:txBody>
                    <a:bodyPr/>
                    <a:lstStyle/>
                    <a:p>
                      <a:pPr indent="0" lvl="0" marL="0" rtl="0" algn="ctr">
                        <a:spcBef>
                          <a:spcPts val="0"/>
                        </a:spcBef>
                        <a:spcAft>
                          <a:spcPts val="0"/>
                        </a:spcAft>
                        <a:buNone/>
                      </a:pPr>
                      <a:r>
                        <a:rPr b="1" lang="en" sz="1100"/>
                        <a:t>0.0287</a:t>
                      </a:r>
                      <a:endParaRPr b="1" sz="1100"/>
                    </a:p>
                  </a:txBody>
                  <a:tcPr marT="63500" marB="63500" marR="63500" marL="63500"/>
                </a:tc>
              </a:tr>
              <a:tr h="205825">
                <a:tc vMerge="1"/>
                <a:tc>
                  <a:txBody>
                    <a:bodyPr/>
                    <a:lstStyle/>
                    <a:p>
                      <a:pPr indent="0" lvl="0" marL="0" rtl="0" algn="ctr">
                        <a:spcBef>
                          <a:spcPts val="0"/>
                        </a:spcBef>
                        <a:spcAft>
                          <a:spcPts val="0"/>
                        </a:spcAft>
                        <a:buNone/>
                      </a:pPr>
                      <a:r>
                        <a:rPr b="1" lang="en" sz="1100"/>
                        <a:t>detected</a:t>
                      </a:r>
                      <a:endParaRPr b="1" sz="1100"/>
                    </a:p>
                  </a:txBody>
                  <a:tcPr marT="63500" marB="63500" marR="63500" marL="63500"/>
                </a:tc>
                <a:tc>
                  <a:txBody>
                    <a:bodyPr/>
                    <a:lstStyle/>
                    <a:p>
                      <a:pPr indent="0" lvl="0" marL="0" rtl="0" algn="ctr">
                        <a:spcBef>
                          <a:spcPts val="0"/>
                        </a:spcBef>
                        <a:spcAft>
                          <a:spcPts val="0"/>
                        </a:spcAft>
                        <a:buNone/>
                      </a:pPr>
                      <a:r>
                        <a:rPr b="1" lang="en" sz="1100"/>
                        <a:t>0.9983</a:t>
                      </a:r>
                      <a:endParaRPr b="1" sz="1100"/>
                    </a:p>
                  </a:txBody>
                  <a:tcPr marT="63500" marB="63500" marR="63500" marL="63500"/>
                </a:tc>
                <a:tc>
                  <a:txBody>
                    <a:bodyPr/>
                    <a:lstStyle/>
                    <a:p>
                      <a:pPr indent="0" lvl="0" marL="0" rtl="0" algn="ctr">
                        <a:spcBef>
                          <a:spcPts val="0"/>
                        </a:spcBef>
                        <a:spcAft>
                          <a:spcPts val="0"/>
                        </a:spcAft>
                        <a:buNone/>
                      </a:pPr>
                      <a:r>
                        <a:rPr b="1" lang="en" sz="1100"/>
                        <a:t>0.0017</a:t>
                      </a:r>
                      <a:endParaRPr b="1" sz="1100"/>
                    </a:p>
                  </a:txBody>
                  <a:tcPr marT="63500" marB="63500" marR="63500" marL="63500"/>
                </a:tc>
              </a:tr>
              <a:tr h="205825">
                <a:tc rowSpan="2">
                  <a:txBody>
                    <a:bodyPr/>
                    <a:lstStyle/>
                    <a:p>
                      <a:pPr indent="0" lvl="0" marL="0" rtl="0" algn="ctr">
                        <a:spcBef>
                          <a:spcPts val="0"/>
                        </a:spcBef>
                        <a:spcAft>
                          <a:spcPts val="0"/>
                        </a:spcAft>
                        <a:buNone/>
                      </a:pPr>
                      <a:r>
                        <a:rPr b="1" lang="en" sz="1100"/>
                        <a:t>1</a:t>
                      </a:r>
                      <a:endParaRPr b="1" sz="1100"/>
                    </a:p>
                  </a:txBody>
                  <a:tcPr marT="63500" marB="63500" marR="63500" marL="63500"/>
                </a:tc>
                <a:tc>
                  <a:txBody>
                    <a:bodyPr/>
                    <a:lstStyle/>
                    <a:p>
                      <a:pPr indent="0" lvl="0" marL="0" rtl="0" algn="ctr">
                        <a:spcBef>
                          <a:spcPts val="0"/>
                        </a:spcBef>
                        <a:spcAft>
                          <a:spcPts val="0"/>
                        </a:spcAft>
                        <a:buNone/>
                      </a:pPr>
                      <a:r>
                        <a:rPr b="1" lang="en" sz="1100"/>
                        <a:t>Not detected</a:t>
                      </a:r>
                      <a:endParaRPr b="1" sz="1100"/>
                    </a:p>
                  </a:txBody>
                  <a:tcPr marT="63500" marB="63500" marR="63500" marL="63500"/>
                </a:tc>
                <a:tc>
                  <a:txBody>
                    <a:bodyPr/>
                    <a:lstStyle/>
                    <a:p>
                      <a:pPr indent="0" lvl="0" marL="0" rtl="0" algn="ctr">
                        <a:spcBef>
                          <a:spcPts val="0"/>
                        </a:spcBef>
                        <a:spcAft>
                          <a:spcPts val="0"/>
                        </a:spcAft>
                        <a:buNone/>
                      </a:pPr>
                      <a:r>
                        <a:rPr b="1" lang="en" sz="1100"/>
                        <a:t>0.7495</a:t>
                      </a:r>
                      <a:endParaRPr b="1" sz="1100"/>
                    </a:p>
                  </a:txBody>
                  <a:tcPr marT="63500" marB="63500" marR="63500" marL="63500"/>
                </a:tc>
                <a:tc>
                  <a:txBody>
                    <a:bodyPr/>
                    <a:lstStyle/>
                    <a:p>
                      <a:pPr indent="0" lvl="0" marL="0" rtl="0" algn="ctr">
                        <a:spcBef>
                          <a:spcPts val="0"/>
                        </a:spcBef>
                        <a:spcAft>
                          <a:spcPts val="0"/>
                        </a:spcAft>
                        <a:buNone/>
                      </a:pPr>
                      <a:r>
                        <a:rPr b="1" lang="en" sz="1100"/>
                        <a:t>0.2505</a:t>
                      </a:r>
                      <a:endParaRPr b="1" sz="1100"/>
                    </a:p>
                  </a:txBody>
                  <a:tcPr marT="63500" marB="63500" marR="63500" marL="63500"/>
                </a:tc>
              </a:tr>
              <a:tr h="205825">
                <a:tc vMerge="1"/>
                <a:tc>
                  <a:txBody>
                    <a:bodyPr/>
                    <a:lstStyle/>
                    <a:p>
                      <a:pPr indent="0" lvl="0" marL="0" rtl="0" algn="ctr">
                        <a:spcBef>
                          <a:spcPts val="0"/>
                        </a:spcBef>
                        <a:spcAft>
                          <a:spcPts val="0"/>
                        </a:spcAft>
                        <a:buNone/>
                      </a:pPr>
                      <a:r>
                        <a:rPr b="1" lang="en" sz="1100"/>
                        <a:t>detected</a:t>
                      </a:r>
                      <a:endParaRPr b="1" sz="1100"/>
                    </a:p>
                  </a:txBody>
                  <a:tcPr marT="63500" marB="63500" marR="63500" marL="63500"/>
                </a:tc>
                <a:tc>
                  <a:txBody>
                    <a:bodyPr/>
                    <a:lstStyle/>
                    <a:p>
                      <a:pPr indent="0" lvl="0" marL="0" rtl="0" algn="ctr">
                        <a:spcBef>
                          <a:spcPts val="0"/>
                        </a:spcBef>
                        <a:spcAft>
                          <a:spcPts val="0"/>
                        </a:spcAft>
                        <a:buNone/>
                      </a:pPr>
                      <a:r>
                        <a:rPr b="1" lang="en" sz="1100"/>
                        <a:t>0.9286</a:t>
                      </a:r>
                      <a:endParaRPr b="1" sz="1100"/>
                    </a:p>
                  </a:txBody>
                  <a:tcPr marT="63500" marB="63500" marR="63500" marL="63500"/>
                </a:tc>
                <a:tc>
                  <a:txBody>
                    <a:bodyPr/>
                    <a:lstStyle/>
                    <a:p>
                      <a:pPr indent="0" lvl="0" marL="0" rtl="0" algn="ctr">
                        <a:spcBef>
                          <a:spcPts val="0"/>
                        </a:spcBef>
                        <a:spcAft>
                          <a:spcPts val="0"/>
                        </a:spcAft>
                        <a:buNone/>
                      </a:pPr>
                      <a:r>
                        <a:rPr b="1" lang="en" sz="1100"/>
                        <a:t>0.0714</a:t>
                      </a:r>
                      <a:endParaRPr b="1" sz="1100"/>
                    </a:p>
                  </a:txBody>
                  <a:tcPr marT="63500" marB="63500" marR="63500" marL="63500"/>
                </a:tc>
              </a:tr>
            </a:tbl>
          </a:graphicData>
        </a:graphic>
      </p:graphicFrame>
      <p:pic>
        <p:nvPicPr>
          <p:cNvPr id="107" name="Google Shape;107;p21"/>
          <p:cNvPicPr preferRelativeResize="0"/>
          <p:nvPr/>
        </p:nvPicPr>
        <p:blipFill rotWithShape="1">
          <a:blip r:embed="rId3">
            <a:alphaModFix/>
          </a:blip>
          <a:srcRect b="26383" l="28205" r="50160" t="54970"/>
          <a:stretch/>
        </p:blipFill>
        <p:spPr>
          <a:xfrm>
            <a:off x="4737200" y="1944250"/>
            <a:ext cx="3114675" cy="1508375"/>
          </a:xfrm>
          <a:prstGeom prst="rect">
            <a:avLst/>
          </a:prstGeom>
          <a:noFill/>
          <a:ln>
            <a:noFill/>
          </a:ln>
        </p:spPr>
      </p:pic>
      <p:pic>
        <p:nvPicPr>
          <p:cNvPr id="108" name="Google Shape;108;p21"/>
          <p:cNvPicPr preferRelativeResize="0"/>
          <p:nvPr/>
        </p:nvPicPr>
        <p:blipFill rotWithShape="1">
          <a:blip r:embed="rId4">
            <a:alphaModFix/>
          </a:blip>
          <a:srcRect b="43310" l="29199" r="59275" t="48717"/>
          <a:stretch/>
        </p:blipFill>
        <p:spPr>
          <a:xfrm>
            <a:off x="5012325" y="3751075"/>
            <a:ext cx="2444025" cy="941200"/>
          </a:xfrm>
          <a:prstGeom prst="rect">
            <a:avLst/>
          </a:prstGeom>
          <a:noFill/>
          <a:ln>
            <a:noFill/>
          </a:ln>
        </p:spPr>
      </p:pic>
      <p:sp>
        <p:nvSpPr>
          <p:cNvPr id="109" name="Google Shape;109;p21"/>
          <p:cNvSpPr txBox="1"/>
          <p:nvPr/>
        </p:nvSpPr>
        <p:spPr>
          <a:xfrm>
            <a:off x="1216925" y="4624125"/>
            <a:ext cx="1905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rPr>
              <a:t>Regular Ward</a:t>
            </a:r>
            <a:r>
              <a:rPr b="1" lang="en" sz="900">
                <a:solidFill>
                  <a:schemeClr val="dk1"/>
                </a:solidFill>
              </a:rPr>
              <a:t> Probability Table</a:t>
            </a:r>
            <a:endParaRPr>
              <a:solidFill>
                <a:schemeClr val="dk1"/>
              </a:solidFill>
            </a:endParaRPr>
          </a:p>
        </p:txBody>
      </p:sp>
      <p:sp>
        <p:nvSpPr>
          <p:cNvPr id="110" name="Google Shape;110;p21"/>
          <p:cNvSpPr txBox="1"/>
          <p:nvPr/>
        </p:nvSpPr>
        <p:spPr>
          <a:xfrm>
            <a:off x="5212525" y="4729250"/>
            <a:ext cx="251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rPr>
              <a:t>Regular ward posterior probability</a:t>
            </a:r>
            <a:endParaRPr/>
          </a:p>
        </p:txBody>
      </p:sp>
      <p:sp>
        <p:nvSpPr>
          <p:cNvPr id="111" name="Google Shape;111;p21"/>
          <p:cNvSpPr txBox="1"/>
          <p:nvPr/>
        </p:nvSpPr>
        <p:spPr>
          <a:xfrm>
            <a:off x="5253975" y="3391000"/>
            <a:ext cx="1829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rPr>
              <a:t>Regular Ward Markov Blanket</a:t>
            </a:r>
            <a:endParaRPr b="1" sz="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