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98" r:id="rId3"/>
    <p:sldId id="303" r:id="rId5"/>
    <p:sldId id="334" r:id="rId6"/>
    <p:sldId id="342" r:id="rId7"/>
    <p:sldId id="333" r:id="rId8"/>
    <p:sldId id="344" r:id="rId9"/>
    <p:sldId id="339" r:id="rId1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36"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DCF"/>
    <a:srgbClr val="FAB0E4"/>
    <a:srgbClr val="B37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97"/>
    <p:restoredTop sz="94660"/>
  </p:normalViewPr>
  <p:slideViewPr>
    <p:cSldViewPr snapToGrid="0" showGuides="1">
      <p:cViewPr>
        <p:scale>
          <a:sx n="75" d="100"/>
          <a:sy n="75" d="100"/>
        </p:scale>
        <p:origin x="1086" y="504"/>
      </p:cViewPr>
      <p:guideLst>
        <p:guide orient="horz" pos="2136"/>
        <p:guide pos="3806"/>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5370AD7-5291-49EF-ACD9-DCB3DB32C91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亲,本页特殊字体为“</a:t>
            </a:r>
            <a:r>
              <a:rPr lang="en-US" altLang="zh-CN" dirty="0"/>
              <a:t>Century Gothic”</a:t>
            </a:r>
            <a:r>
              <a:rPr lang="zh-CN" altLang="en-US" dirty="0"/>
              <a:t>,字体下载推荐网址</a:t>
            </a:r>
            <a:r>
              <a:rPr lang="en-US" altLang="zh-CN" dirty="0"/>
              <a:t>HTTP://WWW.quitting.com/</a:t>
            </a:r>
            <a:r>
              <a:rPr lang="zh-CN" altLang="en-US" dirty="0"/>
              <a:t>,下载解压缩后将字体复制至</a:t>
            </a:r>
            <a:r>
              <a:rPr lang="en-US" altLang="zh-CN" dirty="0"/>
              <a:t>C</a:t>
            </a:r>
            <a:r>
              <a:rPr lang="zh-CN" altLang="en-US" dirty="0"/>
              <a:t>盘</a:t>
            </a:r>
            <a:r>
              <a:rPr lang="en-US" altLang="zh-CN" dirty="0"/>
              <a:t>WINDOWS</a:t>
            </a:r>
            <a:r>
              <a:rPr lang="zh-CN" altLang="en-US" dirty="0"/>
              <a:t>文件夹里的</a:t>
            </a:r>
            <a:r>
              <a:rPr lang="en-US" altLang="zh-CN" dirty="0"/>
              <a:t>FONTS</a:t>
            </a:r>
            <a:r>
              <a:rPr lang="zh-CN" altLang="en-US" dirty="0"/>
              <a:t>文件夹下即可.更多同类作品,欢迎收藏不贰店铺:</a:t>
            </a:r>
            <a:r>
              <a:rPr lang="en-US" altLang="zh-CN" dirty="0"/>
              <a:t>HTTP://ten.coder.com/works?use rid=14520189</a:t>
            </a:r>
            <a:endParaRPr lang="zh-CN" altLang="en-US" dirty="0"/>
          </a:p>
          <a:p>
            <a:pPr lvl="0">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solidFill>
            <a:miter/>
          </a:ln>
        </p:spPr>
      </p:sp>
      <p:sp>
        <p:nvSpPr>
          <p:cNvPr id="61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014C5DA-1665-4B6B-BB5F-B431E0FE94B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1"/>
          <p:cNvPicPr>
            <a:picLocks noChangeAspect="1"/>
          </p:cNvPicPr>
          <p:nvPr/>
        </p:nvPicPr>
        <p:blipFill>
          <a:blip r:embed="rId1"/>
          <a:stretch>
            <a:fillRect/>
          </a:stretch>
        </p:blipFill>
        <p:spPr>
          <a:xfrm>
            <a:off x="-31115" y="-543560"/>
            <a:ext cx="12192000" cy="6858000"/>
          </a:xfrm>
          <a:prstGeom prst="rect">
            <a:avLst/>
          </a:prstGeom>
          <a:noFill/>
          <a:ln w="9525">
            <a:noFill/>
          </a:ln>
        </p:spPr>
      </p:pic>
      <p:sp>
        <p:nvSpPr>
          <p:cNvPr id="3076" name="文本框 16"/>
          <p:cNvSpPr txBox="1"/>
          <p:nvPr/>
        </p:nvSpPr>
        <p:spPr>
          <a:xfrm>
            <a:off x="2260600" y="209550"/>
            <a:ext cx="7670800" cy="64516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en-IN" altLang="en-US" sz="3600" b="1" dirty="0">
                <a:solidFill>
                  <a:schemeClr val="bg1"/>
                </a:solidFill>
                <a:latin typeface="Microsoft YaHei" panose="020B0503020204020204" pitchFamily="34" charset="-122"/>
                <a:ea typeface="Microsoft YaHei" panose="020B0503020204020204" pitchFamily="34" charset="-122"/>
              </a:rPr>
              <a:t>CAPSTONE PROJECT </a:t>
            </a:r>
            <a:endParaRPr lang="en-I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100" name="Text Box 99"/>
          <p:cNvSpPr txBox="1"/>
          <p:nvPr/>
        </p:nvSpPr>
        <p:spPr>
          <a:xfrm>
            <a:off x="1942465" y="1283970"/>
            <a:ext cx="8245475" cy="953135"/>
          </a:xfrm>
          <a:prstGeom prst="rect">
            <a:avLst/>
          </a:prstGeom>
          <a:noFill/>
          <a:ln w="9525">
            <a:noFill/>
          </a:ln>
        </p:spPr>
        <p:txBody>
          <a:bodyPr wrap="square">
            <a:spAutoFit/>
          </a:bodyPr>
          <a:p>
            <a:r>
              <a:rPr lang="en-US" sz="2800">
                <a:solidFill>
                  <a:schemeClr val="bg1"/>
                </a:solidFill>
                <a:latin typeface="Times New Roman" panose="02020603050405020304" charset="0"/>
                <a:cs typeface="Times New Roman" panose="02020603050405020304" charset="0"/>
              </a:rPr>
              <a:t>S</a:t>
            </a:r>
            <a:r>
              <a:rPr lang="en-IN" altLang="en-US" sz="2800">
                <a:solidFill>
                  <a:schemeClr val="bg1"/>
                </a:solidFill>
                <a:latin typeface="Times New Roman" panose="02020603050405020304" charset="0"/>
                <a:cs typeface="Times New Roman" panose="02020603050405020304" charset="0"/>
              </a:rPr>
              <a:t>TATIC AND DYNAMIC ANALYSIS OF COMPILER    </a:t>
            </a:r>
            <a:endParaRPr lang="en-IN" altLang="en-US" sz="2800">
              <a:solidFill>
                <a:schemeClr val="bg1"/>
              </a:solidFill>
              <a:latin typeface="Times New Roman" panose="02020603050405020304" charset="0"/>
              <a:cs typeface="Times New Roman" panose="02020603050405020304" charset="0"/>
            </a:endParaRPr>
          </a:p>
          <a:p>
            <a:r>
              <a:rPr lang="en-IN" altLang="en-US" sz="2800">
                <a:solidFill>
                  <a:schemeClr val="bg1"/>
                </a:solidFill>
                <a:latin typeface="Times New Roman" panose="02020603050405020304" charset="0"/>
                <a:cs typeface="Times New Roman" panose="02020603050405020304" charset="0"/>
              </a:rPr>
              <a:t>                     GENERATOR CODE</a:t>
            </a:r>
            <a:endParaRPr lang="en-IN" altLang="en-US" sz="2800">
              <a:solidFill>
                <a:schemeClr val="bg1"/>
              </a:solidFill>
              <a:latin typeface="Times New Roman" panose="02020603050405020304" charset="0"/>
              <a:cs typeface="Times New Roman" panose="02020603050405020304" charset="0"/>
              <a:sym typeface="+mn-ea"/>
            </a:endParaRPr>
          </a:p>
        </p:txBody>
      </p:sp>
      <p:sp>
        <p:nvSpPr>
          <p:cNvPr id="3" name="Text Box 2"/>
          <p:cNvSpPr txBox="1"/>
          <p:nvPr/>
        </p:nvSpPr>
        <p:spPr>
          <a:xfrm>
            <a:off x="1412875" y="3126740"/>
            <a:ext cx="5709285" cy="1754505"/>
          </a:xfrm>
          <a:prstGeom prst="rect">
            <a:avLst/>
          </a:prstGeom>
          <a:noFill/>
          <a:ln w="9525">
            <a:noFill/>
          </a:ln>
        </p:spPr>
        <p:txBody>
          <a:bodyPr>
            <a:noAutofit/>
          </a:bodyPr>
          <a:p>
            <a:r>
              <a:rPr lang="en-IN" altLang="en-US" sz="2400">
                <a:solidFill>
                  <a:schemeClr val="bg1"/>
                </a:solidFill>
                <a:latin typeface="Times New Roman" panose="02020603050405020304" charset="0"/>
                <a:cs typeface="Times New Roman" panose="02020603050405020304" charset="0"/>
              </a:rPr>
              <a:t> </a:t>
            </a:r>
            <a:endParaRPr lang="en-IN" alt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G.K</a:t>
            </a:r>
            <a:r>
              <a:rPr lang="en-IN" altLang="en-US" sz="2400">
                <a:solidFill>
                  <a:schemeClr val="bg1"/>
                </a:solidFill>
                <a:latin typeface="Times New Roman" panose="02020603050405020304" charset="0"/>
                <a:cs typeface="Times New Roman" panose="02020603050405020304" charset="0"/>
              </a:rPr>
              <a:t>eerthi</a:t>
            </a:r>
            <a:r>
              <a:rPr lang="en-US" sz="2400">
                <a:solidFill>
                  <a:schemeClr val="bg1"/>
                </a:solidFill>
                <a:latin typeface="Times New Roman" panose="02020603050405020304" charset="0"/>
                <a:cs typeface="Times New Roman" panose="02020603050405020304" charset="0"/>
              </a:rPr>
              <a:t> R</a:t>
            </a:r>
            <a:r>
              <a:rPr lang="en-IN" altLang="en-US" sz="2400">
                <a:solidFill>
                  <a:schemeClr val="bg1"/>
                </a:solidFill>
                <a:latin typeface="Times New Roman" panose="02020603050405020304" charset="0"/>
                <a:cs typeface="Times New Roman" panose="02020603050405020304" charset="0"/>
              </a:rPr>
              <a:t>eddy</a:t>
            </a:r>
            <a:r>
              <a:rPr lang="en-US" sz="2400">
                <a:solidFill>
                  <a:schemeClr val="bg1"/>
                </a:solidFill>
                <a:latin typeface="Times New Roman" panose="02020603050405020304" charset="0"/>
                <a:cs typeface="Times New Roman" panose="02020603050405020304" charset="0"/>
              </a:rPr>
              <a:t> - 192224165 </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P.</a:t>
            </a:r>
            <a:r>
              <a:rPr lang="en-IN" altLang="en-US" sz="2400">
                <a:solidFill>
                  <a:schemeClr val="bg1"/>
                </a:solidFill>
                <a:latin typeface="Times New Roman" panose="02020603050405020304" charset="0"/>
                <a:cs typeface="Times New Roman" panose="02020603050405020304" charset="0"/>
              </a:rPr>
              <a:t>Arthi </a:t>
            </a:r>
            <a:r>
              <a:rPr lang="en-US" sz="2400">
                <a:solidFill>
                  <a:schemeClr val="bg1"/>
                </a:solidFill>
                <a:latin typeface="Times New Roman" panose="02020603050405020304" charset="0"/>
                <a:cs typeface="Times New Roman" panose="02020603050405020304" charset="0"/>
              </a:rPr>
              <a:t>- 192224159 </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635" y="0"/>
            <a:ext cx="1238758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0" name="Text Box 99"/>
          <p:cNvSpPr txBox="1"/>
          <p:nvPr/>
        </p:nvSpPr>
        <p:spPr>
          <a:xfrm>
            <a:off x="1016000" y="1387475"/>
            <a:ext cx="9744075" cy="4892675"/>
          </a:xfrm>
          <a:prstGeom prst="rect">
            <a:avLst/>
          </a:prstGeom>
          <a:noFill/>
          <a:ln w="9525">
            <a:noFill/>
          </a:ln>
        </p:spPr>
        <p:txBody>
          <a:bodyPr wrap="square">
            <a:spAutoFit/>
          </a:bodyPr>
          <a:p>
            <a:r>
              <a:rPr lang="en-US" sz="2400">
                <a:solidFill>
                  <a:schemeClr val="bg1"/>
                </a:solidFill>
                <a:latin typeface="Times New Roman" panose="02020603050405020304" charset="0"/>
                <a:cs typeface="等线" charset="0"/>
              </a:rPr>
              <a:t>The thorough study of compiler-generated code using both static and dynamic techniques is the main goal of this project. The code will be examined for flaws, optimizations, and quality indicators using static analysis techniques. Furthermore, tools for dynamic analysis will be created to keep an eye on performance, robustness, and behavior during runtime. The goal of the study is to determine how compiler technology affects code production by comparing outputs from different compilers and versions. This project aims to make a significant contribution to the field of software engineering and compiler technology by means of thorough investigation and experimentation.</a:t>
            </a:r>
            <a:r>
              <a:rPr lang="en-US" sz="2400">
                <a:solidFill>
                  <a:schemeClr val="bg1"/>
                </a:solidFill>
                <a:latin typeface="Calibri" panose="020F0502020204030204" pitchFamily="34" charset="0"/>
                <a:cs typeface="等线" charset="0"/>
              </a:rPr>
              <a:t> </a:t>
            </a:r>
            <a:r>
              <a:rPr lang="en-US" sz="2400">
                <a:solidFill>
                  <a:schemeClr val="bg1"/>
                </a:solidFill>
                <a:latin typeface="Times New Roman" panose="02020603050405020304" charset="0"/>
                <a:cs typeface="等线" charset="0"/>
              </a:rPr>
              <a:t>The project "Static and Dynamic Analysis of Compiler-generated Code" aims to investigate the behavior and characteristics of code produced by compilers using both static and dynamic analysis techniques. </a:t>
            </a:r>
            <a:endParaRPr lang="en-US" sz="2400">
              <a:solidFill>
                <a:schemeClr val="bg1"/>
              </a:solidFill>
              <a:latin typeface="Times New Roman" panose="02020603050405020304" charset="0"/>
              <a:cs typeface="等线" charset="0"/>
            </a:endParaRPr>
          </a:p>
        </p:txBody>
      </p:sp>
      <p:sp>
        <p:nvSpPr>
          <p:cNvPr id="2" name="Text Box 1"/>
          <p:cNvSpPr txBox="1"/>
          <p:nvPr/>
        </p:nvSpPr>
        <p:spPr>
          <a:xfrm>
            <a:off x="1178560" y="531495"/>
            <a:ext cx="4356735" cy="775970"/>
          </a:xfrm>
          <a:prstGeom prst="rect">
            <a:avLst/>
          </a:prstGeom>
          <a:noFill/>
        </p:spPr>
        <p:txBody>
          <a:bodyPr wrap="square" rtlCol="0">
            <a:noAutofit/>
          </a:bodyPr>
          <a:p>
            <a:r>
              <a:rPr lang="en-IN" altLang="en-US" sz="2800" b="1">
                <a:solidFill>
                  <a:schemeClr val="bg1"/>
                </a:solidFill>
                <a:latin typeface="Times New Roman" panose="02020603050405020304" charset="0"/>
                <a:cs typeface="Times New Roman" panose="02020603050405020304" charset="0"/>
              </a:rPr>
              <a:t>INTRODUCTION: </a:t>
            </a:r>
            <a:endParaRPr lang="en-IN" altLang="en-US" sz="2800" b="1">
              <a:solidFill>
                <a:schemeClr val="bg1"/>
              </a:solidFill>
              <a:latin typeface="Times New Roman" panose="02020603050405020304" charset="0"/>
              <a:cs typeface="Times New Roman" panose="0202060305040502030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Text Box 3"/>
          <p:cNvSpPr txBox="1"/>
          <p:nvPr/>
        </p:nvSpPr>
        <p:spPr>
          <a:xfrm>
            <a:off x="1340485" y="1732915"/>
            <a:ext cx="9304020" cy="1198880"/>
          </a:xfrm>
          <a:prstGeom prst="rect">
            <a:avLst/>
          </a:prstGeom>
          <a:noFill/>
        </p:spPr>
        <p:txBody>
          <a:bodyPr wrap="square" rtlCol="0" anchor="t">
            <a:spAutoFit/>
          </a:bodyPr>
          <a:p>
            <a:pPr marL="342900" indent="-342900">
              <a:buFont typeface="Wingdings" panose="05000000000000000000" charset="0"/>
              <a:buChar char="v"/>
            </a:pPr>
            <a:r>
              <a:rPr lang="en-IN" altLang="en-US" sz="2400">
                <a:solidFill>
                  <a:schemeClr val="bg1"/>
                </a:solidFill>
              </a:rPr>
              <a:t>I</a:t>
            </a:r>
            <a:r>
              <a:rPr lang="en-US" sz="2400">
                <a:solidFill>
                  <a:schemeClr val="bg1"/>
                </a:solidFill>
              </a:rPr>
              <a:t>dentifying and eliminating programming errors, such as null pointer dereferences, buffer overflows, and memory leaks, before runtime.</a:t>
            </a:r>
            <a:endParaRPr lang="en-US" sz="2400">
              <a:solidFill>
                <a:schemeClr val="bg1"/>
              </a:solidFill>
            </a:endParaRPr>
          </a:p>
          <a:p>
            <a:pPr marL="342900" indent="-342900">
              <a:buFont typeface="Wingdings" panose="05000000000000000000" charset="0"/>
              <a:buChar char="v"/>
            </a:pPr>
            <a:r>
              <a:rPr lang="en-US" sz="2400">
                <a:solidFill>
                  <a:schemeClr val="bg1"/>
                </a:solidFill>
              </a:rPr>
              <a:t>Preventing vulnerabilities that could be exploited by attackers.</a:t>
            </a:r>
            <a:endParaRPr lang="en-US" sz="2400">
              <a:solidFill>
                <a:schemeClr val="bg1"/>
              </a:solidFill>
            </a:endParaRPr>
          </a:p>
        </p:txBody>
      </p:sp>
      <p:sp>
        <p:nvSpPr>
          <p:cNvPr id="6" name="Text Box 5"/>
          <p:cNvSpPr txBox="1"/>
          <p:nvPr/>
        </p:nvSpPr>
        <p:spPr>
          <a:xfrm>
            <a:off x="1340485" y="2931795"/>
            <a:ext cx="8807450" cy="1938020"/>
          </a:xfrm>
          <a:prstGeom prst="rect">
            <a:avLst/>
          </a:prstGeom>
          <a:noFill/>
        </p:spPr>
        <p:txBody>
          <a:bodyPr wrap="square" rtlCol="0" anchor="t">
            <a:spAutoFit/>
          </a:bodyPr>
          <a:p>
            <a:pPr marL="342900" indent="-342900">
              <a:buFont typeface="Wingdings" panose="05000000000000000000" charset="0"/>
              <a:buChar char="v"/>
            </a:pPr>
            <a:r>
              <a:rPr lang="en-US" sz="2400">
                <a:solidFill>
                  <a:schemeClr val="bg1"/>
                </a:solidFill>
              </a:rPr>
              <a:t>Detecting and mitigating security vulnerabilities, such as injection attacks, authentication bypasses, and data leaks.</a:t>
            </a:r>
            <a:endParaRPr lang="en-US" sz="2400">
              <a:solidFill>
                <a:schemeClr val="bg1"/>
              </a:solidFill>
            </a:endParaRPr>
          </a:p>
          <a:p>
            <a:pPr marL="342900" indent="-342900">
              <a:buFont typeface="Wingdings" panose="05000000000000000000" charset="0"/>
              <a:buChar char="v"/>
            </a:pPr>
            <a:r>
              <a:rPr lang="en-US" sz="2400">
                <a:solidFill>
                  <a:schemeClr val="bg1"/>
                </a:solidFill>
              </a:rPr>
              <a:t>Ensuring compliance with security standards and best practices.</a:t>
            </a:r>
            <a:endParaRPr lang="en-US" sz="2400">
              <a:solidFill>
                <a:schemeClr val="bg1"/>
              </a:solidFill>
            </a:endParaRPr>
          </a:p>
          <a:p>
            <a:pPr marL="342900" indent="-342900">
              <a:buFont typeface="Wingdings" panose="05000000000000000000" charset="0"/>
              <a:buChar char="v"/>
            </a:pPr>
            <a:r>
              <a:rPr lang="en-US" sz="2400">
                <a:solidFill>
                  <a:schemeClr val="bg1"/>
                </a:solidFill>
              </a:rPr>
              <a:t>Enforcing coding standards and best practices to enhance readability, maintainability, and portability of the code.</a:t>
            </a:r>
            <a:endParaRPr lang="en-US" sz="2400">
              <a:solidFill>
                <a:schemeClr val="bg1"/>
              </a:solidFill>
            </a:endParaRPr>
          </a:p>
        </p:txBody>
      </p:sp>
      <p:sp>
        <p:nvSpPr>
          <p:cNvPr id="7" name="Text Box 6"/>
          <p:cNvSpPr txBox="1"/>
          <p:nvPr/>
        </p:nvSpPr>
        <p:spPr>
          <a:xfrm>
            <a:off x="1564005" y="911860"/>
            <a:ext cx="3324860" cy="521970"/>
          </a:xfrm>
          <a:prstGeom prst="rect">
            <a:avLst/>
          </a:prstGeom>
          <a:noFill/>
        </p:spPr>
        <p:txBody>
          <a:bodyPr wrap="square" rtlCol="0">
            <a:spAutoFit/>
          </a:bodyPr>
          <a:p>
            <a:r>
              <a:rPr lang="en-IN" altLang="en-US" sz="2800" b="1">
                <a:solidFill>
                  <a:schemeClr val="bg1"/>
                </a:solidFill>
                <a:latin typeface="Times New Roman" panose="02020603050405020304" charset="0"/>
                <a:cs typeface="Times New Roman" panose="02020603050405020304" charset="0"/>
              </a:rPr>
              <a:t>OBJECTIVES </a:t>
            </a:r>
            <a:r>
              <a:rPr lang="en-IN" altLang="en-US" sz="2800" b="1">
                <a:solidFill>
                  <a:schemeClr val="bg1"/>
                </a:solidFill>
              </a:rPr>
              <a:t>:</a:t>
            </a:r>
            <a:endParaRPr lang="en-IN" altLang="en-US" sz="28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6" name="Text Box 5"/>
          <p:cNvSpPr txBox="1"/>
          <p:nvPr/>
        </p:nvSpPr>
        <p:spPr>
          <a:xfrm>
            <a:off x="3048000" y="3106420"/>
            <a:ext cx="6096000" cy="368300"/>
          </a:xfrm>
          <a:prstGeom prst="rect">
            <a:avLst/>
          </a:prstGeom>
          <a:noFill/>
        </p:spPr>
        <p:txBody>
          <a:bodyPr wrap="square" rtlCol="0" anchor="t">
            <a:spAutoFit/>
          </a:bodyPr>
          <a:p>
            <a:endParaRPr lang="en-US"/>
          </a:p>
        </p:txBody>
      </p:sp>
      <p:sp>
        <p:nvSpPr>
          <p:cNvPr id="4" name="Text Box 3"/>
          <p:cNvSpPr txBox="1"/>
          <p:nvPr/>
        </p:nvSpPr>
        <p:spPr>
          <a:xfrm flipH="1">
            <a:off x="1564640" y="972820"/>
            <a:ext cx="4448810" cy="926465"/>
          </a:xfrm>
          <a:prstGeom prst="rect">
            <a:avLst/>
          </a:prstGeom>
          <a:noFill/>
        </p:spPr>
        <p:txBody>
          <a:bodyPr wrap="square" rtlCol="0">
            <a:noAutofit/>
          </a:bodyPr>
          <a:p>
            <a:r>
              <a:rPr lang="en-IN" altLang="en-US" sz="2800" b="1">
                <a:solidFill>
                  <a:schemeClr val="bg1"/>
                </a:solidFill>
                <a:latin typeface="Times New Roman" panose="02020603050405020304" charset="0"/>
                <a:cs typeface="Times New Roman" panose="02020603050405020304" charset="0"/>
              </a:rPr>
              <a:t>LITERATURE REVIEW:</a:t>
            </a:r>
            <a:endParaRPr lang="en-IN" altLang="en-US" sz="2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Text Box 3"/>
          <p:cNvSpPr txBox="1"/>
          <p:nvPr/>
        </p:nvSpPr>
        <p:spPr>
          <a:xfrm>
            <a:off x="1353820" y="963295"/>
            <a:ext cx="4053840" cy="522605"/>
          </a:xfrm>
          <a:prstGeom prst="rect">
            <a:avLst/>
          </a:prstGeom>
          <a:noFill/>
        </p:spPr>
        <p:txBody>
          <a:bodyPr wrap="square" rtlCol="0">
            <a:noAutofit/>
          </a:bodyPr>
          <a:p>
            <a:r>
              <a:rPr lang="en-IN" altLang="en-US" sz="2800" b="1">
                <a:solidFill>
                  <a:schemeClr val="bg1"/>
                </a:solidFill>
                <a:latin typeface="Times New Roman" panose="02020603050405020304" charset="0"/>
                <a:cs typeface="Times New Roman" panose="02020603050405020304" charset="0"/>
              </a:rPr>
              <a:t>RESULT &amp; ANALYSIS:</a:t>
            </a:r>
            <a:endParaRPr lang="en-IN" altLang="en-US" sz="2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6" name="Text Box 5"/>
          <p:cNvSpPr txBox="1"/>
          <p:nvPr/>
        </p:nvSpPr>
        <p:spPr>
          <a:xfrm>
            <a:off x="1985010" y="979805"/>
            <a:ext cx="4064000" cy="521970"/>
          </a:xfrm>
          <a:prstGeom prst="rect">
            <a:avLst/>
          </a:prstGeom>
          <a:noFill/>
        </p:spPr>
        <p:txBody>
          <a:bodyPr wrap="square" rtlCol="0">
            <a:spAutoFit/>
          </a:bodyPr>
          <a:p>
            <a:r>
              <a:rPr lang="en-IN" altLang="en-US" sz="2800" b="1">
                <a:solidFill>
                  <a:schemeClr val="bg1"/>
                </a:solidFill>
                <a:latin typeface="Times New Roman" panose="02020603050405020304" charset="0"/>
                <a:cs typeface="Times New Roman" panose="02020603050405020304" charset="0"/>
              </a:rPr>
              <a:t>CONCLUSION:</a:t>
            </a:r>
            <a:endParaRPr lang="en-IN" altLang="en-US" sz="2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t="5000" b="500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Words>
  <Application>WPS Presentation</Application>
  <PresentationFormat>宽屏</PresentationFormat>
  <Paragraphs>30</Paragraphs>
  <Slides>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Calibri</vt:lpstr>
      <vt:lpstr>Microsoft YaHei</vt:lpstr>
      <vt:lpstr>Times New Roman</vt:lpstr>
      <vt:lpstr>等线</vt:lpstr>
      <vt:lpstr>Wingdings</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兴兴</dc:creator>
  <cp:lastModifiedBy>Pasupuleti Arthi</cp:lastModifiedBy>
  <cp:revision>12</cp:revision>
  <dcterms:created xsi:type="dcterms:W3CDTF">2015-06-12T06:35:00Z</dcterms:created>
  <dcterms:modified xsi:type="dcterms:W3CDTF">2024-02-26T15:40:23Z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72A81C9B4C17498DA8870BA8701FCBF2_13</vt:lpwstr>
  </property>
</Properties>
</file>