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33"/>
  </p:notesMasterIdLst>
  <p:sldIdLst>
    <p:sldId id="256" r:id="rId4"/>
    <p:sldId id="292" r:id="rId5"/>
    <p:sldId id="290" r:id="rId6"/>
    <p:sldId id="263" r:id="rId7"/>
    <p:sldId id="265" r:id="rId8"/>
    <p:sldId id="261" r:id="rId9"/>
    <p:sldId id="262" r:id="rId10"/>
    <p:sldId id="269" r:id="rId11"/>
    <p:sldId id="270"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Style>
        <a:tcBdr/>
        <a:fill>
          <a:solidFill>
            <a:srgbClr val="E8EBF5"/>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92" d="100"/>
          <a:sy n="92" d="100"/>
        </p:scale>
        <p:origin x="518" y="96"/>
      </p:cViewPr>
      <p:guideLst>
        <p:guide orient="horz" pos="2164"/>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D1A5C-2BFF-4904-B054-ECBC08F9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9C295-C7B5-4EEE-BC79-7BA115B88B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6.png"/><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2048" y="1754434"/>
            <a:ext cx="9144000" cy="1019749"/>
          </a:xfrm>
        </p:spPr>
        <p:txBody>
          <a:bodyPr>
            <a:normAutofit fontScale="90000"/>
          </a:bodyPr>
          <a:lstStyle/>
          <a:p>
            <a:r>
              <a:rPr lang="zh-CN" altLang="en-US" sz="6600" dirty="0">
                <a:latin typeface="微软雅黑" panose="020B0503020204020204" pitchFamily="34" charset="-122"/>
                <a:ea typeface="微软雅黑" panose="020B0503020204020204" pitchFamily="34" charset="-122"/>
              </a:rPr>
              <a:t>软件架构与设计模式</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936372" y="3255962"/>
            <a:ext cx="6595352" cy="1814830"/>
          </a:xfrm>
          <a:prstGeom prst="rect">
            <a:avLst/>
          </a:prstGeom>
          <a:noFill/>
        </p:spPr>
        <p:txBody>
          <a:bodyPr wrap="square" rtlCol="0">
            <a:spAutoFit/>
          </a:bodyPr>
          <a:lstStyle/>
          <a:p>
            <a:pPr algn="ctr"/>
            <a:r>
              <a:rPr lang="en-US" altLang="zh-CN" sz="1600" b="1" dirty="0">
                <a:solidFill>
                  <a:schemeClr val="tx1">
                    <a:lumMod val="50000"/>
                    <a:lumOff val="50000"/>
                  </a:schemeClr>
                </a:solidFill>
              </a:rPr>
              <a:t>   组名：111111101      //(509)~2~</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小组成员</a:t>
            </a:r>
            <a:r>
              <a:rPr lang="en-US" altLang="zh-CN" sz="1600" b="1" dirty="0">
                <a:solidFill>
                  <a:schemeClr val="tx1">
                    <a:lumMod val="50000"/>
                    <a:lumOff val="50000"/>
                  </a:schemeClr>
                </a:solidFill>
                <a:sym typeface="+mn-ea"/>
              </a:rPr>
              <a:t>：</a:t>
            </a:r>
            <a:r>
              <a:rPr lang="zh-CN" altLang="en-US" sz="1600" b="1" dirty="0">
                <a:solidFill>
                  <a:schemeClr val="tx1">
                    <a:lumMod val="50000"/>
                    <a:lumOff val="50000"/>
                  </a:schemeClr>
                </a:solidFill>
              </a:rPr>
              <a:t>孙浩然 梁峻浩 滕敏钰 齐旭晨 </a:t>
            </a:r>
            <a:endParaRPr lang="zh-CN" altLang="en-US" sz="1600" b="1" dirty="0">
              <a:solidFill>
                <a:schemeClr val="tx1">
                  <a:lumMod val="50000"/>
                  <a:lumOff val="50000"/>
                </a:schemeClr>
              </a:solidFill>
            </a:endParaRP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                  梁钧清 袁文皓 洪欣鹏 夏宇宁</a:t>
            </a:r>
            <a:r>
              <a:rPr lang="zh-CN" altLang="en-US" sz="1600" b="1" dirty="0">
                <a:solidFill>
                  <a:schemeClr val="tx1">
                    <a:lumMod val="50000"/>
                    <a:lumOff val="50000"/>
                  </a:schemeClr>
                </a:solidFill>
              </a:rPr>
              <a:t> </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161431" y="407319"/>
            <a:ext cx="3289283" cy="429177"/>
          </a:xfrm>
        </p:spPr>
        <p:txBody>
          <a:bodyPr>
            <a:noAutofit/>
          </a:bodyPr>
          <a:lstStyle/>
          <a:p>
            <a:pPr algn="l"/>
            <a:r>
              <a:rPr lang="en-US" sz="2800" dirty="0"/>
              <a:t>Builder</a:t>
            </a:r>
            <a:endParaRPr lang="en-US" sz="2800" dirty="0"/>
          </a:p>
        </p:txBody>
      </p:sp>
      <p:sp>
        <p:nvSpPr>
          <p:cNvPr id="27" name="文本框 26"/>
          <p:cNvSpPr txBox="1"/>
          <p:nvPr/>
        </p:nvSpPr>
        <p:spPr>
          <a:xfrm>
            <a:off x="7682565" y="1123225"/>
            <a:ext cx="1001026" cy="260350"/>
          </a:xfrm>
          <a:prstGeom prst="rect">
            <a:avLst/>
          </a:prstGeom>
          <a:solidFill>
            <a:schemeClr val="bg2">
              <a:lumMod val="75000"/>
            </a:schemeClr>
          </a:solidFill>
        </p:spPr>
        <p:txBody>
          <a:bodyPr wrap="square" rtlCol="0">
            <a:spAutoFit/>
          </a:bodyPr>
          <a:lstStyle/>
          <a:p>
            <a:r>
              <a:rPr lang="en-US" sz="1100" dirty="0" err="1">
                <a:solidFill>
                  <a:prstClr val="white"/>
                </a:solidFill>
              </a:rPr>
              <a:t>Building</a:t>
            </a:r>
            <a:endParaRPr 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1161316" y="101418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13" name="图片 12" descr="Builder"/>
          <p:cNvPicPr>
            <a:picLocks noChangeAspect="1"/>
          </p:cNvPicPr>
          <p:nvPr/>
        </p:nvPicPr>
        <p:blipFill>
          <a:blip r:embed="rId1"/>
          <a:stretch>
            <a:fillRect/>
          </a:stretch>
        </p:blipFill>
        <p:spPr>
          <a:xfrm>
            <a:off x="134620" y="3634105"/>
            <a:ext cx="8409940" cy="3223895"/>
          </a:xfrm>
          <a:prstGeom prst="rect">
            <a:avLst/>
          </a:prstGeom>
        </p:spPr>
      </p:pic>
      <p:pic>
        <p:nvPicPr>
          <p:cNvPr id="21" name="图片 20"/>
          <p:cNvPicPr>
            <a:picLocks noChangeAspect="1"/>
          </p:cNvPicPr>
          <p:nvPr/>
        </p:nvPicPr>
        <p:blipFill>
          <a:blip r:embed="rId2"/>
          <a:srcRect l="31151" t="14593" r="38078" b="43450"/>
          <a:stretch>
            <a:fillRect/>
          </a:stretch>
        </p:blipFill>
        <p:spPr>
          <a:xfrm>
            <a:off x="7682865" y="1490345"/>
            <a:ext cx="4413885" cy="3383915"/>
          </a:xfrm>
          <a:prstGeom prst="rect">
            <a:avLst/>
          </a:prstGeom>
        </p:spPr>
      </p:pic>
      <p:pic>
        <p:nvPicPr>
          <p:cNvPr id="22" name="图片 21"/>
          <p:cNvPicPr>
            <a:picLocks noChangeAspect="1"/>
          </p:cNvPicPr>
          <p:nvPr/>
        </p:nvPicPr>
        <p:blipFill>
          <a:blip r:embed="rId3"/>
          <a:srcRect l="32533" t="20575" r="34817" b="29551"/>
          <a:stretch>
            <a:fillRect/>
          </a:stretch>
        </p:blipFill>
        <p:spPr>
          <a:xfrm>
            <a:off x="2596515" y="231140"/>
            <a:ext cx="4375150" cy="3757930"/>
          </a:xfrm>
          <a:prstGeom prst="rect">
            <a:avLst/>
          </a:prstGeom>
        </p:spPr>
      </p:pic>
      <p:sp>
        <p:nvSpPr>
          <p:cNvPr id="23" name="文本框 22"/>
          <p:cNvSpPr txBox="1"/>
          <p:nvPr/>
        </p:nvSpPr>
        <p:spPr>
          <a:xfrm>
            <a:off x="7079950" y="321220"/>
            <a:ext cx="1001026" cy="260350"/>
          </a:xfrm>
          <a:prstGeom prst="rect">
            <a:avLst/>
          </a:prstGeom>
          <a:solidFill>
            <a:schemeClr val="bg2">
              <a:lumMod val="75000"/>
            </a:schemeClr>
          </a:solidFill>
        </p:spPr>
        <p:txBody>
          <a:bodyPr wrap="square" rtlCol="0">
            <a:spAutoFit/>
          </a:bodyPr>
          <a:p>
            <a:r>
              <a:rPr lang="en-US" sz="1100" dirty="0" err="1">
                <a:solidFill>
                  <a:prstClr val="white"/>
                </a:solidFill>
              </a:rPr>
              <a:t>Builder</a:t>
            </a:r>
            <a:endParaRPr lang="en-US" sz="1100" dirty="0">
              <a:solidFill>
                <a:prstClr val="white"/>
              </a:solidFill>
            </a:endParaRPr>
          </a:p>
        </p:txBody>
      </p:sp>
      <p:sp>
        <p:nvSpPr>
          <p:cNvPr id="24" name="矩形 23"/>
          <p:cNvSpPr/>
          <p:nvPr/>
        </p:nvSpPr>
        <p:spPr>
          <a:xfrm rot="21600000" flipV="1">
            <a:off x="7399088" y="675075"/>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dirty="0"/>
          </a:p>
        </p:txBody>
      </p:sp>
      <p:sp>
        <p:nvSpPr>
          <p:cNvPr id="25" name="矩形 24"/>
          <p:cNvSpPr/>
          <p:nvPr/>
        </p:nvSpPr>
        <p:spPr>
          <a:xfrm rot="21600000" flipV="1">
            <a:off x="7399088" y="2475300"/>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a:spLocks noGrp="1"/>
          </p:cNvSpPr>
          <p:nvPr>
            <p:ph type="ctrTitle"/>
          </p:nvPr>
        </p:nvSpPr>
        <p:spPr>
          <a:xfrm>
            <a:off x="1517902" y="2582473"/>
            <a:ext cx="9144001" cy="1019750"/>
          </a:xfrm>
          <a:prstGeom prst="rect">
            <a:avLst/>
          </a:prstGeom>
        </p:spPr>
        <p:txBody>
          <a:bodyPr/>
          <a:lstStyle>
            <a:lvl1pPr defTabSz="850265">
              <a:defRPr sz="614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Person</a:t>
            </a:r>
          </a:p>
        </p:txBody>
      </p:sp>
      <p:sp>
        <p:nvSpPr>
          <p:cNvPr id="23"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5" name="文本框 6"/>
          <p:cNvSpPr txBox="1"/>
          <p:nvPr/>
        </p:nvSpPr>
        <p:spPr>
          <a:xfrm>
            <a:off x="2792227" y="3692842"/>
            <a:ext cx="6595352" cy="574041"/>
          </a:xfrm>
          <a:prstGeom prst="rect">
            <a:avLst/>
          </a:prstGeom>
          <a:ln w="12700">
            <a:miter lim="400000"/>
          </a:ln>
        </p:spPr>
        <p:txBody>
          <a:bodyPr lIns="45719" rIns="45719">
            <a:spAutoFit/>
          </a:bodyPr>
          <a:lstStyle>
            <a:lvl1pPr algn="ctr">
              <a:defRPr sz="1600">
                <a:solidFill>
                  <a:srgbClr val="808080"/>
                </a:solidFill>
              </a:defRPr>
            </a:lvl1pPr>
          </a:lstStyle>
          <a:p>
            <a:r>
              <a:t>Command; Decorator; Flyweight; Interpreter; Singleton; Facade; Proxy; Observer; Iterator; Visitor</a:t>
            </a:r>
          </a:p>
        </p:txBody>
      </p:sp>
      <p:sp>
        <p:nvSpPr>
          <p:cNvPr id="26" name="灯片编号占位符 7"/>
          <p:cNvSpPr txBox="1">
            <a:spLocks noGrp="1"/>
          </p:cNvSpPr>
          <p:nvPr>
            <p:ph type="sldNum" sz="quarter" idx="2"/>
          </p:nvPr>
        </p:nvSpPr>
        <p:spPr>
          <a:xfrm>
            <a:off x="11247750" y="468596"/>
            <a:ext cx="231278"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27" name="文本框 8"/>
          <p:cNvSpPr txBox="1"/>
          <p:nvPr/>
        </p:nvSpPr>
        <p:spPr>
          <a:xfrm rot="5400000">
            <a:off x="-2689027"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111111101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0"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1" name="灯片编号占位符 7"/>
          <p:cNvSpPr txBox="1">
            <a:spLocks noGrp="1"/>
          </p:cNvSpPr>
          <p:nvPr>
            <p:ph type="sldNum" sz="quarter" idx="2"/>
          </p:nvPr>
        </p:nvSpPr>
        <p:spPr>
          <a:xfrm>
            <a:off x="11247750" y="468596"/>
            <a:ext cx="231278"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32"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33" name="标题 9"/>
          <p:cNvSpPr txBox="1">
            <a:spLocks noGrp="1"/>
          </p:cNvSpPr>
          <p:nvPr>
            <p:ph type="ctrTitle"/>
          </p:nvPr>
        </p:nvSpPr>
        <p:spPr>
          <a:xfrm>
            <a:off x="1534177" y="471454"/>
            <a:ext cx="2169268" cy="429178"/>
          </a:xfrm>
          <a:prstGeom prst="rect">
            <a:avLst/>
          </a:prstGeom>
        </p:spPr>
        <p:txBody>
          <a:bodyPr/>
          <a:lstStyle>
            <a:lvl1pPr defTabSz="731520">
              <a:defRPr sz="1920"/>
            </a:lvl1pPr>
          </a:lstStyle>
          <a:p>
            <a:r>
              <a:t>设计模式一览</a:t>
            </a:r>
          </a:p>
        </p:txBody>
      </p:sp>
      <p:graphicFrame>
        <p:nvGraphicFramePr>
          <p:cNvPr id="34" name="表格 10"/>
          <p:cNvGraphicFramePr/>
          <p:nvPr/>
        </p:nvGraphicFramePr>
        <p:xfrm>
          <a:off x="1263298" y="1119423"/>
          <a:ext cx="9665402" cy="5458568"/>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1440"/>
                        </a:lnSpc>
                        <a:defRPr sz="1800">
                          <a:solidFill>
                            <a:srgbClr val="000000"/>
                          </a:solidFill>
                        </a:defRPr>
                      </a:pPr>
                      <a:r>
                        <a:rPr sz="1200" b="1" dirty="0">
                          <a:solidFill>
                            <a:srgbClr val="333333"/>
                          </a:solidFill>
                        </a:rPr>
                        <a:t>Design Pattern</a:t>
                      </a:r>
                      <a:endParaRPr sz="1200" b="1"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1440"/>
                        </a:lnSpc>
                        <a:defRPr sz="1800">
                          <a:solidFill>
                            <a:srgbClr val="000000"/>
                          </a:solidFill>
                        </a:defRPr>
                      </a:pPr>
                      <a:r>
                        <a:rPr sz="1200" dirty="0">
                          <a:solidFill>
                            <a:srgbClr val="333333"/>
                          </a:solidFill>
                        </a:rPr>
                        <a:t>Command</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将一个请求封装成一个对象，从而使用不同的请求把客户端参数化，对请求排队或者记录请求日志，可以提供命令的撤销和恢复功能</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dirty="0"/>
                        <a:t>void execute()</a:t>
                      </a:r>
                      <a:endParaRPr dirty="0"/>
                    </a:p>
                    <a:p>
                      <a:pPr algn="l" defTabSz="457200">
                        <a:lnSpc>
                          <a:spcPts val="1440"/>
                        </a:lnSpc>
                        <a:defRPr>
                          <a:latin typeface="+mn-lt"/>
                          <a:ea typeface="+mn-ea"/>
                          <a:cs typeface="+mn-cs"/>
                          <a:sym typeface="Helvetica"/>
                        </a:defRPr>
                      </a:pPr>
                      <a:r>
                        <a:rPr dirty="0"/>
                        <a:t>void </a:t>
                      </a:r>
                      <a:r>
                        <a:rPr dirty="0" err="1"/>
                        <a:t>addOrder</a:t>
                      </a:r>
                      <a:r>
                        <a:rPr dirty="0"/>
                        <a:t>()</a:t>
                      </a:r>
                      <a:endParaRPr dirty="0"/>
                    </a:p>
                    <a:p>
                      <a:pPr algn="l" defTabSz="457200">
                        <a:lnSpc>
                          <a:spcPts val="1440"/>
                        </a:lnSpc>
                        <a:defRPr>
                          <a:latin typeface="+mn-lt"/>
                          <a:ea typeface="+mn-ea"/>
                          <a:cs typeface="+mn-cs"/>
                          <a:sym typeface="Helvetica"/>
                        </a:defRPr>
                      </a:pPr>
                      <a:r>
                        <a:rPr dirty="0"/>
                        <a:t>void </a:t>
                      </a:r>
                      <a:r>
                        <a:rPr dirty="0" err="1"/>
                        <a:t>launchOrders</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在选择养不同的动物时，采用了Command设计模式，在Order类中定义了RaisePig</a:t>
                      </a:r>
                      <a:r>
                        <a:rPr sz="1200" dirty="0">
                          <a:solidFill>
                            <a:srgbClr val="333333"/>
                          </a:solidFill>
                        </a:rPr>
                        <a:t>, </a:t>
                      </a:r>
                      <a:r>
                        <a:rPr sz="1200" dirty="0" err="1">
                          <a:solidFill>
                            <a:srgbClr val="333333"/>
                          </a:solidFill>
                        </a:rPr>
                        <a:t>RaiseSheep</a:t>
                      </a:r>
                      <a:r>
                        <a:rPr sz="1200" dirty="0">
                          <a:solidFill>
                            <a:srgbClr val="333333"/>
                          </a:solidFill>
                        </a:rPr>
                        <a:t>, </a:t>
                      </a:r>
                      <a:r>
                        <a:rPr sz="1200" dirty="0" err="1">
                          <a:solidFill>
                            <a:srgbClr val="333333"/>
                          </a:solidFill>
                        </a:rPr>
                        <a:t>RaiseChicken</a:t>
                      </a:r>
                      <a:r>
                        <a:rPr sz="1200" dirty="0">
                          <a:solidFill>
                            <a:srgbClr val="333333"/>
                          </a:solidFill>
                        </a:rPr>
                        <a:t>, </a:t>
                      </a:r>
                      <a:r>
                        <a:rPr sz="1200" dirty="0" err="1">
                          <a:solidFill>
                            <a:srgbClr val="333333"/>
                          </a:solidFill>
                        </a:rPr>
                        <a:t>RaiseFish四个操作，而这些操作在Order中调用，具体的实现机制被封装好</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1440"/>
                        </a:lnSpc>
                        <a:defRPr sz="1800">
                          <a:solidFill>
                            <a:srgbClr val="000000"/>
                          </a:solidFill>
                        </a:defRPr>
                      </a:pPr>
                      <a:r>
                        <a:rPr sz="1200">
                          <a:solidFill>
                            <a:srgbClr val="333333"/>
                          </a:solidFill>
                        </a:rPr>
                        <a:t>Decorator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err="1">
                          <a:solidFill>
                            <a:srgbClr val="333333"/>
                          </a:solidFill>
                        </a:rPr>
                        <a:t>允许向一个现有的对象添加新的功能，同时又不改变其结构。这种类型的设计模式属于结构型模式，它是作为现有的类的一个包装</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pPr>
                      <a:r>
                        <a:rPr dirty="0"/>
                        <a:t>Farmer()</a:t>
                      </a:r>
                      <a:endParaRPr dirty="0"/>
                    </a:p>
                    <a:p>
                      <a:pPr algn="l" defTabSz="457200">
                        <a:lnSpc>
                          <a:spcPts val="1440"/>
                        </a:lnSpc>
                        <a:defRPr>
                          <a:latin typeface="+mn-lt"/>
                          <a:ea typeface="+mn-ea"/>
                          <a:cs typeface="+mn-cs"/>
                          <a:sym typeface="Helvetica"/>
                        </a:defRPr>
                      </a:pPr>
                      <a:r>
                        <a:rPr dirty="0"/>
                        <a:t>void </a:t>
                      </a:r>
                      <a:r>
                        <a:rPr dirty="0" err="1"/>
                        <a:t>acceptEmployeeVisit</a:t>
                      </a:r>
                      <a:r>
                        <a:rPr dirty="0"/>
                        <a:t>()</a:t>
                      </a:r>
                      <a:endParaRPr dirty="0"/>
                    </a:p>
                    <a:p>
                      <a:pPr algn="l" defTabSz="457200">
                        <a:lnSpc>
                          <a:spcPts val="1440"/>
                        </a:lnSpc>
                        <a:defRPr>
                          <a:latin typeface="+mn-lt"/>
                          <a:ea typeface="+mn-ea"/>
                          <a:cs typeface="+mn-cs"/>
                          <a:sym typeface="Helvetica"/>
                        </a:defRPr>
                      </a:pPr>
                      <a:r>
                        <a:rPr dirty="0" err="1"/>
                        <a:t>FarmerDecorator</a:t>
                      </a:r>
                      <a:r>
                        <a:rPr dirty="0"/>
                        <a:t>()</a:t>
                      </a:r>
                      <a:endParaRPr dirty="0"/>
                    </a:p>
                    <a:p>
                      <a:pPr algn="l" defTabSz="457200">
                        <a:lnSpc>
                          <a:spcPts val="1440"/>
                        </a:lnSpc>
                        <a:defRPr>
                          <a:latin typeface="+mn-lt"/>
                          <a:ea typeface="+mn-ea"/>
                          <a:cs typeface="+mn-cs"/>
                          <a:sym typeface="Helvetica"/>
                        </a:defRPr>
                      </a:pPr>
                      <a:r>
                        <a:rPr dirty="0"/>
                        <a:t>void </a:t>
                      </a:r>
                      <a:r>
                        <a:rPr dirty="0" err="1"/>
                        <a:t>raisePig</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我们假设了一种情况，当农场中没有雇员的时候应该怎么办。按照正常情况来说，农场主在这个时候就会做起雇员应该做的事。FarmerDecorator类继承了People类，使得Farmer在没有雇员的情况类通过FarmerDecorator()</a:t>
                      </a:r>
                      <a:r>
                        <a:rPr sz="1200" dirty="0" err="1">
                          <a:solidFill>
                            <a:srgbClr val="333333"/>
                          </a:solidFill>
                        </a:rPr>
                        <a:t>实现装饰后描述，即可以做雇员应做的事</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r h="1428682">
                <a:tc>
                  <a:txBody>
                    <a:bodyPr/>
                    <a:lstStyle/>
                    <a:p>
                      <a:pPr algn="l" defTabSz="457200">
                        <a:lnSpc>
                          <a:spcPts val="1440"/>
                        </a:lnSpc>
                        <a:defRPr sz="1800">
                          <a:solidFill>
                            <a:srgbClr val="000000"/>
                          </a:solidFill>
                        </a:defRPr>
                      </a:pPr>
                      <a:r>
                        <a:rPr sz="1200">
                          <a:solidFill>
                            <a:srgbClr val="333333"/>
                          </a:solidFill>
                        </a:rPr>
                        <a:t>Flyweight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a:solidFill>
                            <a:srgbClr val="333333"/>
                          </a:solidFill>
                        </a:rPr>
                        <a:t>在有大量对象时，有可能会造成内存溢出，我们把其中共同的部分抽象出来，如果有相同的业务请求，直接返回在内存中已有的对象，避免重新创建。</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a:latin typeface="Helvetica Neue"/>
                          <a:ea typeface="Helvetica Neue"/>
                          <a:cs typeface="Helvetica Neue"/>
                          <a:sym typeface="Helvetica Neue"/>
                        </a:defRPr>
                      </a:pPr>
                      <a:r>
                        <a:rPr dirty="0" err="1"/>
                        <a:t>employeeSomeOne</a:t>
                      </a:r>
                      <a:endParaRPr dirty="0"/>
                    </a:p>
                    <a:p>
                      <a:pPr algn="l" defTabSz="457200">
                        <a:lnSpc>
                          <a:spcPts val="1440"/>
                        </a:lnSpc>
                        <a:defRPr>
                          <a:latin typeface="Helvetica Neue"/>
                          <a:ea typeface="Helvetica Neue"/>
                          <a:cs typeface="Helvetica Neue"/>
                          <a:sym typeface="Helvetica Neue"/>
                        </a:defRPr>
                      </a:pPr>
                      <a:r>
                        <a:rPr dirty="0" err="1"/>
                        <a:t>Emplyee</a:t>
                      </a:r>
                      <a:r>
                        <a:rPr dirty="0"/>
                        <a:t> </a:t>
                      </a:r>
                      <a:r>
                        <a:rPr dirty="0" err="1"/>
                        <a:t>getEmployee</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通过EmployeeFactory来创建Employee，而Employee类继承自Farmer类</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821100">
                <a:tc>
                  <a:txBody>
                    <a:bodyPr/>
                    <a:lstStyle/>
                    <a:p>
                      <a:pPr algn="l" defTabSz="457200">
                        <a:lnSpc>
                          <a:spcPts val="1440"/>
                        </a:lnSpc>
                        <a:defRPr sz="1800">
                          <a:solidFill>
                            <a:srgbClr val="000000"/>
                          </a:solidFill>
                        </a:defRPr>
                      </a:pPr>
                      <a:r>
                        <a:rPr sz="1200">
                          <a:solidFill>
                            <a:srgbClr val="333333"/>
                          </a:solidFill>
                        </a:rPr>
                        <a:t>Interpreter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提供了评估语言的语法或表达式的方式，它属于行为型模式</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void interpret()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a:solidFill>
                            <a:srgbClr val="333333"/>
                          </a:solidFill>
                        </a:rPr>
                        <a:t>有很多重复的加法功能，将该问题的各个实例表述为一个简单语言中的句子。这样就可以构建一个解释器，该解释器通过解释这些句子来解决该问题。</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7"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8" name="灯片编号占位符 7"/>
          <p:cNvSpPr txBox="1">
            <a:spLocks noGrp="1"/>
          </p:cNvSpPr>
          <p:nvPr>
            <p:ph type="sldNum" sz="quarter" idx="2"/>
          </p:nvPr>
        </p:nvSpPr>
        <p:spPr>
          <a:xfrm>
            <a:off x="11247750" y="468596"/>
            <a:ext cx="231278"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39"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0"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1" name="表格 10"/>
          <p:cNvGraphicFramePr/>
          <p:nvPr/>
        </p:nvGraphicFramePr>
        <p:xfrm>
          <a:off x="1263298" y="1119424"/>
          <a:ext cx="9665402" cy="5458568"/>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1440"/>
                        </a:lnSpc>
                        <a:defRPr sz="1800">
                          <a:solidFill>
                            <a:srgbClr val="000000"/>
                          </a:solidFill>
                        </a:defRPr>
                      </a:pPr>
                      <a:r>
                        <a:rPr sz="1200" b="1">
                          <a:solidFill>
                            <a:srgbClr val="333333"/>
                          </a:solidFill>
                        </a:rPr>
                        <a:t>Design Pattern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1440"/>
                        </a:lnSpc>
                        <a:defRPr sz="1800">
                          <a:solidFill>
                            <a:srgbClr val="000000"/>
                          </a:solidFill>
                        </a:defRPr>
                      </a:pPr>
                      <a:r>
                        <a:rPr sz="1200" b="0" i="0" u="none" strike="noStrike" cap="none" spc="0" baseline="0" dirty="0">
                          <a:ln>
                            <a:noFill/>
                          </a:ln>
                          <a:solidFill>
                            <a:srgbClr val="333333"/>
                          </a:solidFill>
                          <a:uFillTx/>
                          <a:latin typeface="+mj-lt"/>
                          <a:ea typeface="+mj-ea"/>
                          <a:cs typeface="+mj-cs"/>
                          <a:sym typeface="等线" panose="02010600030101010101" charset="-122"/>
                        </a:rPr>
                        <a:t>Singleton</a:t>
                      </a:r>
                      <a:endParaRPr sz="1200" b="0" i="0" u="none" strike="noStrike" cap="none" spc="0" baseline="0" dirty="0">
                        <a:ln>
                          <a:noFill/>
                        </a:ln>
                        <a:solidFill>
                          <a:srgbClr val="333333"/>
                        </a:solidFill>
                        <a:uFillTx/>
                        <a:latin typeface="+mj-lt"/>
                        <a:ea typeface="+mj-ea"/>
                        <a:cs typeface="+mj-cs"/>
                        <a:sym typeface="等线" panose="02010600030101010101" charset="-122"/>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是一种创建型模式，它提供了一种创建对象的最佳方式。这种模式涉及到一个单一的类，该类负责创建自己的对象，同时确保只有单个对象被创建。</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t>farmer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dirty="0" err="1"/>
                        <a:t>该模式运用于唯一的Farmer上，提供了对Farmer的全局访问点。访问各类函数我们将Farmer定义为一个单例</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1440"/>
                        </a:lnSpc>
                        <a:defRPr sz="1800">
                          <a:solidFill>
                            <a:srgbClr val="000000"/>
                          </a:solidFill>
                        </a:defRPr>
                      </a:pPr>
                      <a:r>
                        <a:rPr sz="1200">
                          <a:solidFill>
                            <a:srgbClr val="333333"/>
                          </a:solidFill>
                        </a:rPr>
                        <a:t>Facade</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a:solidFill>
                            <a:srgbClr val="333333"/>
                          </a:solidFill>
                        </a:rPr>
                        <a:t>它向现有的系统添加一个接口，来隐藏系统的复杂性。这种模式涉及到一个单一的类，该类提供了客户端请求的简化方法和对现有系统类方法的委托调用。</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err="1">
                          <a:solidFill>
                            <a:srgbClr val="333333"/>
                          </a:solidFill>
                        </a:rPr>
                        <a:t>raiseFish</a:t>
                      </a:r>
                      <a:r>
                        <a:rPr sz="1200" dirty="0">
                          <a:solidFill>
                            <a:srgbClr val="333333"/>
                          </a:solidFill>
                        </a:rPr>
                        <a:t>
</a:t>
                      </a:r>
                      <a:r>
                        <a:rPr sz="1200" dirty="0" err="1">
                          <a:solidFill>
                            <a:srgbClr val="333333"/>
                          </a:solidFill>
                        </a:rPr>
                        <a:t>raisePig</a:t>
                      </a:r>
                      <a:r>
                        <a:rPr sz="1200" dirty="0">
                          <a:solidFill>
                            <a:srgbClr val="333333"/>
                          </a:solidFill>
                        </a:rPr>
                        <a:t>
</a:t>
                      </a:r>
                      <a:r>
                        <a:rPr sz="1200" dirty="0" err="1">
                          <a:solidFill>
                            <a:srgbClr val="333333"/>
                          </a:solidFill>
                        </a:rPr>
                        <a:t>raiseChicken</a:t>
                      </a:r>
                      <a:r>
                        <a:rPr sz="1200" dirty="0">
                          <a:solidFill>
                            <a:srgbClr val="333333"/>
                          </a:solidFill>
                        </a:rPr>
                        <a:t>
</a:t>
                      </a:r>
                      <a:r>
                        <a:rPr sz="1200" dirty="0" err="1">
                          <a:solidFill>
                            <a:srgbClr val="333333"/>
                          </a:solidFill>
                        </a:rPr>
                        <a:t>raiseSheep</a:t>
                      </a:r>
                      <a:r>
                        <a:rPr sz="1200" dirty="0">
                          <a:solidFill>
                            <a:srgbClr val="333333"/>
                          </a:solidFill>
                        </a:rPr>
                        <a:t>
</a:t>
                      </a:r>
                      <a:r>
                        <a:rPr sz="1200" dirty="0" err="1">
                          <a:solidFill>
                            <a:srgbClr val="333333"/>
                          </a:solidFill>
                        </a:rPr>
                        <a:t>raiseEveryAnimal</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err="1">
                          <a:solidFill>
                            <a:srgbClr val="333333"/>
                          </a:solidFill>
                        </a:rPr>
                        <a:t>我们为子系统中的一组接口RaiseFish</a:t>
                      </a:r>
                      <a:r>
                        <a:rPr sz="1200" dirty="0">
                          <a:solidFill>
                            <a:srgbClr val="333333"/>
                          </a:solidFill>
                        </a:rPr>
                        <a:t>, </a:t>
                      </a:r>
                      <a:r>
                        <a:rPr sz="1200" dirty="0" err="1">
                          <a:solidFill>
                            <a:srgbClr val="333333"/>
                          </a:solidFill>
                        </a:rPr>
                        <a:t>RaisePig</a:t>
                      </a:r>
                      <a:r>
                        <a:rPr sz="1200" dirty="0">
                          <a:solidFill>
                            <a:srgbClr val="333333"/>
                          </a:solidFill>
                        </a:rPr>
                        <a:t>, </a:t>
                      </a:r>
                      <a:r>
                        <a:rPr sz="1200" dirty="0" err="1">
                          <a:solidFill>
                            <a:srgbClr val="333333"/>
                          </a:solidFill>
                        </a:rPr>
                        <a:t>RaiseChicken</a:t>
                      </a:r>
                      <a:r>
                        <a:rPr sz="1200" dirty="0">
                          <a:solidFill>
                            <a:srgbClr val="333333"/>
                          </a:solidFill>
                        </a:rPr>
                        <a:t>, </a:t>
                      </a:r>
                      <a:r>
                        <a:rPr sz="1200" dirty="0" err="1">
                          <a:solidFill>
                            <a:srgbClr val="333333"/>
                          </a:solidFill>
                        </a:rPr>
                        <a:t>RaiseSheep提供一个一致的界面，Facade模式通过Farmer类进行调用，使得这一子系统更加容易使用</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r h="1428682">
                <a:tc>
                  <a:txBody>
                    <a:bodyPr/>
                    <a:lstStyle/>
                    <a:p>
                      <a:pPr algn="l" defTabSz="457200">
                        <a:lnSpc>
                          <a:spcPts val="1440"/>
                        </a:lnSpc>
                        <a:defRPr sz="1800">
                          <a:solidFill>
                            <a:srgbClr val="000000"/>
                          </a:solidFill>
                        </a:defRPr>
                      </a:pPr>
                      <a:r>
                        <a:rPr sz="1200">
                          <a:solidFill>
                            <a:srgbClr val="333333"/>
                          </a:solidFill>
                        </a:rPr>
                        <a:t>Proxy</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在代理模式中，我们创建具有现有对象的对象，以便向外界提供功能接口。为其他对象提供一种代理以控制对这个对象的访问。</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latin typeface="Helvetica Neue"/>
                          <a:ea typeface="Helvetica Neue"/>
                          <a:cs typeface="Helvetica Neue"/>
                          <a:sym typeface="Helvetica Neue"/>
                        </a:rPr>
                        <a:t>employeeSomeOne
produceAnimal</a:t>
                      </a:r>
                      <a:endParaRPr sz="1200">
                        <a:solidFill>
                          <a:srgbClr val="333333"/>
                        </a:solidFill>
                        <a:latin typeface="Helvetica Neue"/>
                        <a:ea typeface="Helvetica Neue"/>
                        <a:cs typeface="Helvetica Neue"/>
                        <a:sym typeface="Helvetica Neue"/>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0" i="0" u="none" strike="noStrike" cap="none" spc="0" baseline="0" dirty="0" err="1">
                          <a:ln>
                            <a:noFill/>
                          </a:ln>
                          <a:solidFill>
                            <a:srgbClr val="333333"/>
                          </a:solidFill>
                          <a:uFillTx/>
                          <a:latin typeface="+mj-lt"/>
                          <a:ea typeface="+mj-ea"/>
                          <a:cs typeface="+mj-cs"/>
                          <a:sym typeface="Helvetica Neue"/>
                        </a:rPr>
                        <a:t>我们想要ProduceAnimal时，我们需要农场主做代理指派雇员进行工作，雇员是这个操作的执行者</a:t>
                      </a:r>
                      <a:r>
                        <a:rPr sz="1200" b="0" i="0" u="none" strike="noStrike" cap="none" spc="0" baseline="0" dirty="0">
                          <a:ln>
                            <a:noFill/>
                          </a:ln>
                          <a:solidFill>
                            <a:srgbClr val="333333"/>
                          </a:solidFill>
                          <a:uFillTx/>
                          <a:latin typeface="+mj-lt"/>
                          <a:ea typeface="+mj-ea"/>
                          <a:cs typeface="+mj-cs"/>
                          <a:sym typeface="Helvetica Neue"/>
                        </a:rPr>
                        <a:t>。</a:t>
                      </a:r>
                      <a:endParaRPr sz="1200" b="0" i="0" u="none" strike="noStrike" cap="none" spc="0" baseline="0" dirty="0">
                        <a:ln>
                          <a:noFill/>
                        </a:ln>
                        <a:solidFill>
                          <a:srgbClr val="333333"/>
                        </a:solidFill>
                        <a:uFillTx/>
                        <a:latin typeface="+mj-lt"/>
                        <a:ea typeface="+mj-ea"/>
                        <a:cs typeface="+mj-cs"/>
                        <a:sym typeface="Helvetica Neue"/>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821100">
                <a:tc>
                  <a:txBody>
                    <a:bodyPr/>
                    <a:lstStyle/>
                    <a:p>
                      <a:pPr algn="l" defTabSz="457200">
                        <a:lnSpc>
                          <a:spcPts val="1440"/>
                        </a:lnSpc>
                        <a:defRPr sz="1800">
                          <a:solidFill>
                            <a:srgbClr val="000000"/>
                          </a:solidFill>
                        </a:defRPr>
                      </a:pPr>
                      <a:r>
                        <a:rPr sz="1200">
                          <a:solidFill>
                            <a:srgbClr val="333333"/>
                          </a:solidFill>
                        </a:rPr>
                        <a:t>Observer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当一个对象被修改时，则会自动通知它的依赖对象。观察者模式属于行为型模式。</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bark;
Harvest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当我们要进行收割所有植物的时候，宠物狗是一个观察者，发现此时产生收割所有植物这个动作的时候，这个观察者将会bark</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4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45" name="灯片编号占位符 7"/>
          <p:cNvSpPr txBox="1">
            <a:spLocks noGrp="1"/>
          </p:cNvSpPr>
          <p:nvPr>
            <p:ph type="sldNum" sz="quarter" idx="2"/>
          </p:nvPr>
        </p:nvSpPr>
        <p:spPr>
          <a:xfrm>
            <a:off x="11247750" y="468596"/>
            <a:ext cx="231278"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46"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7"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8" name="表格 10"/>
          <p:cNvGraphicFramePr/>
          <p:nvPr/>
        </p:nvGraphicFramePr>
        <p:xfrm>
          <a:off x="1263298" y="1313055"/>
          <a:ext cx="9665402" cy="3338454"/>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3200"/>
                        </a:lnSpc>
                        <a:defRPr sz="1800">
                          <a:solidFill>
                            <a:srgbClr val="000000"/>
                          </a:solidFill>
                        </a:defRPr>
                      </a:pPr>
                      <a:r>
                        <a:rPr sz="1200" b="1">
                          <a:solidFill>
                            <a:srgbClr val="333333"/>
                          </a:solidFill>
                        </a:rPr>
                        <a:t>Design Pattern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10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3200"/>
                        </a:lnSpc>
                        <a:defRPr sz="1800">
                          <a:solidFill>
                            <a:srgbClr val="000000"/>
                          </a:solidFill>
                        </a:defRPr>
                      </a:pPr>
                      <a:r>
                        <a:rPr sz="1200">
                          <a:solidFill>
                            <a:srgbClr val="333333"/>
                          </a:solidFill>
                        </a:rPr>
                        <a:t>Iterator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这种模式用于顺序访问集合对象的元素，不需要知道集合对象的底层表示。</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pPr>
                      <a:r>
                        <a:t>getIteratorn</a:t>
                      </a:r>
                    </a:p>
                    <a:p>
                      <a:pPr algn="l" defTabSz="457200">
                        <a:lnSpc>
                          <a:spcPts val="3200"/>
                        </a:lnSpc>
                      </a:pPr>
                      <a:r>
                        <a:t>next</a:t>
                      </a:r>
                    </a:p>
                    <a:p>
                      <a:pPr algn="l" defTabSz="457200">
                        <a:lnSpc>
                          <a:spcPts val="3200"/>
                        </a:lnSpc>
                      </a:pPr>
                      <a:r>
                        <a:t>hasNext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在AnimalList类中使用迭代器模式，并且在Employee类中获取迭代器并且使用。</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3200"/>
                        </a:lnSpc>
                        <a:defRPr sz="1800">
                          <a:solidFill>
                            <a:srgbClr val="000000"/>
                          </a:solidFill>
                        </a:defRPr>
                      </a:pPr>
                      <a:r>
                        <a:rPr sz="1200">
                          <a:solidFill>
                            <a:srgbClr val="333333"/>
                          </a:solidFill>
                        </a:rPr>
                        <a:t>Visitor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通过这种方式，元素的执行算法可以随着访问者改变而改变。这种类型的设计模式属于行为型模式。</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pPr>
                      <a:r>
                        <a:t>void acceptEmployeeVisit()</a:t>
                      </a:r>
                    </a:p>
                    <a:p>
                      <a:pPr algn="l" defTabSz="457200">
                        <a:lnSpc>
                          <a:spcPts val="3200"/>
                        </a:lnSpc>
                        <a:defRPr>
                          <a:latin typeface="Helvetica Neue"/>
                          <a:ea typeface="Helvetica Neue"/>
                          <a:cs typeface="Helvetica Neue"/>
                          <a:sym typeface="Helvetica Neue"/>
                        </a:defRPr>
                      </a:pPr>
                      <a:r>
                        <a:t>void visit()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使用实体访问类EmployeeNumberVisitor来执行相应操作</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51"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52" name="灯片编号占位符 7"/>
          <p:cNvSpPr txBox="1">
            <a:spLocks noGrp="1"/>
          </p:cNvSpPr>
          <p:nvPr>
            <p:ph type="sldNum" sz="quarter" idx="2"/>
          </p:nvPr>
        </p:nvSpPr>
        <p:spPr>
          <a:xfrm>
            <a:off x="11247749" y="468596"/>
            <a:ext cx="231277"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53"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54"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Command</a:t>
            </a:r>
          </a:p>
        </p:txBody>
      </p:sp>
      <p:grpSp>
        <p:nvGrpSpPr>
          <p:cNvPr id="57" name="组合 15"/>
          <p:cNvGrpSpPr/>
          <p:nvPr/>
        </p:nvGrpSpPr>
        <p:grpSpPr>
          <a:xfrm>
            <a:off x="4717344" y="2818106"/>
            <a:ext cx="1800001" cy="3240001"/>
            <a:chOff x="0" y="0"/>
            <a:chExt cx="1800000" cy="3240000"/>
          </a:xfrm>
        </p:grpSpPr>
        <p:sp>
          <p:nvSpPr>
            <p:cNvPr id="55" name="矩形 13"/>
            <p:cNvSpPr/>
            <p:nvPr/>
          </p:nvSpPr>
          <p:spPr>
            <a:xfrm rot="16200000" flipH="1">
              <a:off x="893649"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6"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58" name="文本框 26"/>
          <p:cNvSpPr txBox="1"/>
          <p:nvPr/>
        </p:nvSpPr>
        <p:spPr>
          <a:xfrm>
            <a:off x="1036559"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RaisePig</a:t>
            </a:r>
          </a:p>
        </p:txBody>
      </p:sp>
      <p:grpSp>
        <p:nvGrpSpPr>
          <p:cNvPr id="61" name="组合 29"/>
          <p:cNvGrpSpPr/>
          <p:nvPr/>
        </p:nvGrpSpPr>
        <p:grpSpPr>
          <a:xfrm>
            <a:off x="6057368" y="852666"/>
            <a:ext cx="3240001" cy="1800001"/>
            <a:chOff x="0" y="0"/>
            <a:chExt cx="3240000" cy="1800000"/>
          </a:xfrm>
        </p:grpSpPr>
        <p:sp>
          <p:nvSpPr>
            <p:cNvPr id="59"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60"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62" name="文本框 2"/>
          <p:cNvSpPr txBox="1"/>
          <p:nvPr/>
        </p:nvSpPr>
        <p:spPr>
          <a:xfrm>
            <a:off x="4087621" y="8797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sp>
        <p:nvSpPr>
          <p:cNvPr id="63" name="文本框 26"/>
          <p:cNvSpPr txBox="1"/>
          <p:nvPr/>
        </p:nvSpPr>
        <p:spPr>
          <a:xfrm>
            <a:off x="3557685" y="4542664"/>
            <a:ext cx="1125059"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RaiseFish</a:t>
            </a:r>
          </a:p>
        </p:txBody>
      </p:sp>
      <p:sp>
        <p:nvSpPr>
          <p:cNvPr id="64" name="文本框 26"/>
          <p:cNvSpPr txBox="1"/>
          <p:nvPr/>
        </p:nvSpPr>
        <p:spPr>
          <a:xfrm>
            <a:off x="1036559" y="4542664"/>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RaiseChicken</a:t>
            </a:r>
          </a:p>
        </p:txBody>
      </p:sp>
      <p:sp>
        <p:nvSpPr>
          <p:cNvPr id="65" name="文本框 26"/>
          <p:cNvSpPr txBox="1"/>
          <p:nvPr/>
        </p:nvSpPr>
        <p:spPr>
          <a:xfrm>
            <a:off x="3537370"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RaiseSheep</a:t>
            </a:r>
          </a:p>
        </p:txBody>
      </p:sp>
      <p:pic>
        <p:nvPicPr>
          <p:cNvPr id="66" name="屏幕快照 2018-11-02 下午4.19.32.png" descr="屏幕快照 2018-11-02 下午4.19.32.png"/>
          <p:cNvPicPr>
            <a:picLocks noChangeAspect="1"/>
          </p:cNvPicPr>
          <p:nvPr/>
        </p:nvPicPr>
        <p:blipFill>
          <a:blip r:embed="rId1"/>
          <a:stretch>
            <a:fillRect/>
          </a:stretch>
        </p:blipFill>
        <p:spPr>
          <a:xfrm>
            <a:off x="1162811" y="1054941"/>
            <a:ext cx="1998145" cy="1490142"/>
          </a:xfrm>
          <a:prstGeom prst="rect">
            <a:avLst/>
          </a:prstGeom>
          <a:ln w="12700">
            <a:miter lim="400000"/>
            <a:headEnd/>
            <a:tailEnd/>
          </a:ln>
        </p:spPr>
      </p:pic>
      <p:pic>
        <p:nvPicPr>
          <p:cNvPr id="67" name="屏幕快照 2018-11-02 下午4.20.43.png" descr="屏幕快照 2018-11-02 下午4.20.43.png"/>
          <p:cNvPicPr>
            <a:picLocks noChangeAspect="1"/>
          </p:cNvPicPr>
          <p:nvPr/>
        </p:nvPicPr>
        <p:blipFill>
          <a:blip r:embed="rId2"/>
          <a:stretch>
            <a:fillRect/>
          </a:stretch>
        </p:blipFill>
        <p:spPr>
          <a:xfrm>
            <a:off x="936956" y="3421512"/>
            <a:ext cx="2449854" cy="838781"/>
          </a:xfrm>
          <a:prstGeom prst="rect">
            <a:avLst/>
          </a:prstGeom>
          <a:ln w="12700">
            <a:miter lim="400000"/>
            <a:headEnd/>
            <a:tailEnd/>
          </a:ln>
        </p:spPr>
      </p:pic>
      <p:pic>
        <p:nvPicPr>
          <p:cNvPr id="68" name="屏幕快照 2018-11-02 下午4.21.16.png" descr="屏幕快照 2018-11-02 下午4.21.16.png"/>
          <p:cNvPicPr>
            <a:picLocks noChangeAspect="1"/>
          </p:cNvPicPr>
          <p:nvPr/>
        </p:nvPicPr>
        <p:blipFill>
          <a:blip r:embed="rId3"/>
          <a:stretch>
            <a:fillRect/>
          </a:stretch>
        </p:blipFill>
        <p:spPr>
          <a:xfrm>
            <a:off x="3381771" y="3446302"/>
            <a:ext cx="2791320" cy="890146"/>
          </a:xfrm>
          <a:prstGeom prst="rect">
            <a:avLst/>
          </a:prstGeom>
          <a:ln w="12700">
            <a:miter lim="400000"/>
            <a:headEnd/>
            <a:tailEnd/>
          </a:ln>
        </p:spPr>
      </p:pic>
      <p:pic>
        <p:nvPicPr>
          <p:cNvPr id="69" name="屏幕快照 2018-11-02 下午4.22.00.png" descr="屏幕快照 2018-11-02 下午4.22.00.png"/>
          <p:cNvPicPr>
            <a:picLocks noChangeAspect="1"/>
          </p:cNvPicPr>
          <p:nvPr/>
        </p:nvPicPr>
        <p:blipFill>
          <a:blip r:embed="rId4"/>
          <a:stretch>
            <a:fillRect/>
          </a:stretch>
        </p:blipFill>
        <p:spPr>
          <a:xfrm>
            <a:off x="956598" y="5136722"/>
            <a:ext cx="2410570" cy="737837"/>
          </a:xfrm>
          <a:prstGeom prst="rect">
            <a:avLst/>
          </a:prstGeom>
          <a:ln w="12700">
            <a:miter lim="400000"/>
            <a:headEnd/>
            <a:tailEnd/>
          </a:ln>
        </p:spPr>
      </p:pic>
      <p:pic>
        <p:nvPicPr>
          <p:cNvPr id="70" name="屏幕快照 2018-11-02 下午4.22.07.png" descr="屏幕快照 2018-11-02 下午4.22.07.png"/>
          <p:cNvPicPr>
            <a:picLocks noChangeAspect="1"/>
          </p:cNvPicPr>
          <p:nvPr/>
        </p:nvPicPr>
        <p:blipFill>
          <a:blip r:embed="rId5"/>
          <a:stretch>
            <a:fillRect/>
          </a:stretch>
        </p:blipFill>
        <p:spPr>
          <a:xfrm>
            <a:off x="3413749" y="5323000"/>
            <a:ext cx="2727364" cy="890146"/>
          </a:xfrm>
          <a:prstGeom prst="rect">
            <a:avLst/>
          </a:prstGeom>
          <a:ln w="12700">
            <a:miter lim="400000"/>
            <a:headEnd/>
            <a:tailEnd/>
          </a:ln>
        </p:spPr>
      </p:pic>
      <p:pic>
        <p:nvPicPr>
          <p:cNvPr id="71" name="Command_person.png" descr="Command_person.png"/>
          <p:cNvPicPr>
            <a:picLocks noChangeAspect="1"/>
          </p:cNvPicPr>
          <p:nvPr/>
        </p:nvPicPr>
        <p:blipFill>
          <a:blip r:embed="rId6"/>
          <a:stretch>
            <a:fillRect/>
          </a:stretch>
        </p:blipFill>
        <p:spPr>
          <a:xfrm>
            <a:off x="6696293" y="2027636"/>
            <a:ext cx="5304548" cy="2802728"/>
          </a:xfrm>
          <a:prstGeom prst="rect">
            <a:avLst/>
          </a:prstGeom>
          <a:ln w="12700">
            <a:miter lim="400000"/>
            <a:headEnd/>
            <a:tailEnd/>
          </a:ln>
        </p:spPr>
      </p:pic>
      <p:pic>
        <p:nvPicPr>
          <p:cNvPr id="72" name="屏幕快照 2018-11-02 下午4.24.07.png" descr="屏幕快照 2018-11-02 下午4.24.07.png"/>
          <p:cNvPicPr>
            <a:picLocks noChangeAspect="1"/>
          </p:cNvPicPr>
          <p:nvPr/>
        </p:nvPicPr>
        <p:blipFill>
          <a:blip r:embed="rId7"/>
          <a:stretch>
            <a:fillRect/>
          </a:stretch>
        </p:blipFill>
        <p:spPr>
          <a:xfrm>
            <a:off x="3564942" y="1461780"/>
            <a:ext cx="2727364" cy="1190887"/>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75"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76" name="灯片编号占位符 7"/>
          <p:cNvSpPr txBox="1">
            <a:spLocks noGrp="1"/>
          </p:cNvSpPr>
          <p:nvPr>
            <p:ph type="sldNum" sz="quarter" idx="2"/>
          </p:nvPr>
        </p:nvSpPr>
        <p:spPr>
          <a:xfrm>
            <a:off x="11247749" y="468596"/>
            <a:ext cx="231277"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77"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78"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Decorator</a:t>
            </a:r>
          </a:p>
        </p:txBody>
      </p:sp>
      <p:grpSp>
        <p:nvGrpSpPr>
          <p:cNvPr id="81" name="组合 15"/>
          <p:cNvGrpSpPr/>
          <p:nvPr/>
        </p:nvGrpSpPr>
        <p:grpSpPr>
          <a:xfrm>
            <a:off x="4717344" y="2818106"/>
            <a:ext cx="1800001" cy="3240001"/>
            <a:chOff x="0" y="0"/>
            <a:chExt cx="1800000" cy="3240000"/>
          </a:xfrm>
        </p:grpSpPr>
        <p:sp>
          <p:nvSpPr>
            <p:cNvPr id="79" name="矩形 13"/>
            <p:cNvSpPr/>
            <p:nvPr/>
          </p:nvSpPr>
          <p:spPr>
            <a:xfrm rot="16200000" flipH="1">
              <a:off x="893650"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0"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82" name="文本框 26"/>
          <p:cNvSpPr txBox="1"/>
          <p:nvPr/>
        </p:nvSpPr>
        <p:spPr>
          <a:xfrm>
            <a:off x="1722359" y="2983545"/>
            <a:ext cx="1379620"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FarmerDecorator</a:t>
            </a:r>
          </a:p>
        </p:txBody>
      </p:sp>
      <p:grpSp>
        <p:nvGrpSpPr>
          <p:cNvPr id="85" name="组合 29"/>
          <p:cNvGrpSpPr/>
          <p:nvPr/>
        </p:nvGrpSpPr>
        <p:grpSpPr>
          <a:xfrm>
            <a:off x="6057368" y="852666"/>
            <a:ext cx="3240001" cy="1800001"/>
            <a:chOff x="0" y="0"/>
            <a:chExt cx="3240000" cy="1800000"/>
          </a:xfrm>
        </p:grpSpPr>
        <p:sp>
          <p:nvSpPr>
            <p:cNvPr id="83"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4"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86" name="文本框 2"/>
          <p:cNvSpPr txBox="1"/>
          <p:nvPr/>
        </p:nvSpPr>
        <p:spPr>
          <a:xfrm>
            <a:off x="1630619" y="9432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pic>
        <p:nvPicPr>
          <p:cNvPr id="87" name="屏幕快照 2018-11-02 下午4.29.57.png" descr="屏幕快照 2018-11-02 下午4.29.57.png"/>
          <p:cNvPicPr>
            <a:picLocks noChangeAspect="1"/>
          </p:cNvPicPr>
          <p:nvPr/>
        </p:nvPicPr>
        <p:blipFill>
          <a:blip r:embed="rId1"/>
          <a:stretch>
            <a:fillRect/>
          </a:stretch>
        </p:blipFill>
        <p:spPr>
          <a:xfrm>
            <a:off x="2437585" y="1920226"/>
            <a:ext cx="2235201" cy="495301"/>
          </a:xfrm>
          <a:prstGeom prst="rect">
            <a:avLst/>
          </a:prstGeom>
          <a:ln w="12700">
            <a:miter lim="400000"/>
            <a:headEnd/>
            <a:tailEnd/>
          </a:ln>
        </p:spPr>
      </p:pic>
      <p:pic>
        <p:nvPicPr>
          <p:cNvPr id="88" name="屏幕快照 2018-11-02 下午4.30.02.png" descr="屏幕快照 2018-11-02 下午4.30.02.png"/>
          <p:cNvPicPr>
            <a:picLocks noChangeAspect="1"/>
          </p:cNvPicPr>
          <p:nvPr/>
        </p:nvPicPr>
        <p:blipFill>
          <a:blip r:embed="rId2"/>
          <a:stretch>
            <a:fillRect/>
          </a:stretch>
        </p:blipFill>
        <p:spPr>
          <a:xfrm>
            <a:off x="2074830" y="3429000"/>
            <a:ext cx="3725211" cy="3080277"/>
          </a:xfrm>
          <a:prstGeom prst="rect">
            <a:avLst/>
          </a:prstGeom>
          <a:ln w="12700">
            <a:miter lim="400000"/>
            <a:headEnd/>
            <a:tailEnd/>
          </a:ln>
        </p:spPr>
      </p:pic>
      <p:pic>
        <p:nvPicPr>
          <p:cNvPr id="89" name="Decorator_person.png" descr="Decorator_person.png"/>
          <p:cNvPicPr>
            <a:picLocks noChangeAspect="1"/>
          </p:cNvPicPr>
          <p:nvPr/>
        </p:nvPicPr>
        <p:blipFill>
          <a:blip r:embed="rId3"/>
          <a:stretch>
            <a:fillRect/>
          </a:stretch>
        </p:blipFill>
        <p:spPr>
          <a:xfrm>
            <a:off x="7130674" y="1790303"/>
            <a:ext cx="3725210" cy="3616319"/>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92"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93" name="灯片编号占位符 7"/>
          <p:cNvSpPr txBox="1">
            <a:spLocks noGrp="1"/>
          </p:cNvSpPr>
          <p:nvPr>
            <p:ph type="sldNum" sz="quarter" idx="2"/>
          </p:nvPr>
        </p:nvSpPr>
        <p:spPr>
          <a:xfrm>
            <a:off x="11247749" y="468596"/>
            <a:ext cx="231277" cy="370841"/>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94"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95"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Singleton</a:t>
            </a:r>
          </a:p>
        </p:txBody>
      </p:sp>
      <p:grpSp>
        <p:nvGrpSpPr>
          <p:cNvPr id="98" name="组合 15"/>
          <p:cNvGrpSpPr/>
          <p:nvPr/>
        </p:nvGrpSpPr>
        <p:grpSpPr>
          <a:xfrm>
            <a:off x="4006144" y="1246930"/>
            <a:ext cx="2424522" cy="4364140"/>
            <a:chOff x="0" y="0"/>
            <a:chExt cx="2424521" cy="4364138"/>
          </a:xfrm>
        </p:grpSpPr>
        <p:sp>
          <p:nvSpPr>
            <p:cNvPr id="96" name="矩形 13"/>
            <p:cNvSpPr/>
            <p:nvPr/>
          </p:nvSpPr>
          <p:spPr>
            <a:xfrm rot="16200000" flipH="1">
              <a:off x="1203707" y="-1045050"/>
              <a:ext cx="17107" cy="242452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97" name="矩形 14"/>
            <p:cNvSpPr/>
            <p:nvPr/>
          </p:nvSpPr>
          <p:spPr>
            <a:xfrm rot="10800000" flipH="1">
              <a:off x="2238820" y="-1"/>
              <a:ext cx="17107" cy="4364140"/>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99" name="文本框 2"/>
          <p:cNvSpPr txBox="1"/>
          <p:nvPr/>
        </p:nvSpPr>
        <p:spPr>
          <a:xfrm>
            <a:off x="1579819" y="10448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实现</a:t>
            </a:r>
          </a:p>
        </p:txBody>
      </p:sp>
      <p:pic>
        <p:nvPicPr>
          <p:cNvPr id="100" name="屏幕快照 2018-11-02 下午4.37.39.png" descr="屏幕快照 2018-11-02 下午4.37.39.png"/>
          <p:cNvPicPr>
            <a:picLocks noChangeAspect="1"/>
          </p:cNvPicPr>
          <p:nvPr/>
        </p:nvPicPr>
        <p:blipFill>
          <a:blip r:embed="rId1"/>
          <a:stretch>
            <a:fillRect/>
          </a:stretch>
        </p:blipFill>
        <p:spPr>
          <a:xfrm>
            <a:off x="1441185" y="2226296"/>
            <a:ext cx="4313127" cy="1466464"/>
          </a:xfrm>
          <a:prstGeom prst="rect">
            <a:avLst/>
          </a:prstGeom>
          <a:ln w="12700">
            <a:miter lim="400000"/>
            <a:headEnd/>
            <a:tailEnd/>
          </a:ln>
        </p:spPr>
      </p:pic>
      <p:pic>
        <p:nvPicPr>
          <p:cNvPr id="101" name="Singleton_person.png" descr="Singleton_person.png"/>
          <p:cNvPicPr>
            <a:picLocks noChangeAspect="1"/>
          </p:cNvPicPr>
          <p:nvPr/>
        </p:nvPicPr>
        <p:blipFill>
          <a:blip r:embed="rId2"/>
          <a:stretch>
            <a:fillRect/>
          </a:stretch>
        </p:blipFill>
        <p:spPr>
          <a:xfrm>
            <a:off x="6915696" y="1827752"/>
            <a:ext cx="3289284" cy="3202496"/>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smtClean="0">
                <a:latin typeface="微软雅黑" panose="020B0503020204020204" pitchFamily="34" charset="-122"/>
                <a:ea typeface="微软雅黑" panose="020B0503020204020204" pitchFamily="34" charset="-122"/>
              </a:rPr>
              <a:t>Animal</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584775"/>
          </a:xfrm>
          <a:prstGeom prst="rect">
            <a:avLst/>
          </a:prstGeom>
          <a:noFill/>
        </p:spPr>
        <p:txBody>
          <a:bodyPr wrap="square" rtlCol="0">
            <a:spAutoFit/>
          </a:bodyPr>
          <a:lstStyle/>
          <a:p>
            <a:pPr algn="ctr"/>
            <a:r>
              <a:rPr lang="en-US" altLang="zh-CN" sz="1600" dirty="0">
                <a:solidFill>
                  <a:schemeClr val="tx1">
                    <a:lumMod val="50000"/>
                    <a:lumOff val="50000"/>
                  </a:schemeClr>
                </a:solidFill>
              </a:rPr>
              <a:t>Abstract Factory; </a:t>
            </a:r>
            <a:r>
              <a:rPr lang="en-US" altLang="zh-CN" sz="1600" dirty="0" smtClean="0">
                <a:solidFill>
                  <a:schemeClr val="tx1">
                    <a:lumMod val="50000"/>
                    <a:lumOff val="50000"/>
                  </a:schemeClr>
                </a:solidFill>
              </a:rPr>
              <a:t>Adapter; Bridge; Chain of Responsibility ; Memento; Prototype; Singleton; Strategy</a:t>
            </a:r>
            <a:r>
              <a:rPr lang="en-US" altLang="zh-CN" sz="1600" dirty="0">
                <a:solidFill>
                  <a:schemeClr val="tx1">
                    <a:lumMod val="50000"/>
                    <a:lumOff val="50000"/>
                  </a:schemeClr>
                </a:solidFill>
              </a:rPr>
              <a:t>; </a:t>
            </a:r>
            <a:r>
              <a:rPr lang="en-US" altLang="zh-CN" sz="1600" dirty="0" smtClean="0">
                <a:solidFill>
                  <a:schemeClr val="tx1">
                    <a:lumMod val="50000"/>
                    <a:lumOff val="50000"/>
                  </a:schemeClr>
                </a:solidFill>
              </a:rPr>
              <a:t>Template</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444557" y="1116330"/>
          <a:ext cx="9665403" cy="4869180"/>
        </p:xfrm>
        <a:graphic>
          <a:graphicData uri="http://schemas.openxmlformats.org/drawingml/2006/table">
            <a:tbl>
              <a:tblPr/>
              <a:tblGrid>
                <a:gridCol w="1353646"/>
                <a:gridCol w="1651877"/>
                <a:gridCol w="2443666"/>
                <a:gridCol w="4216214"/>
              </a:tblGrid>
              <a:tr h="491123">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55237">
                <a:tc>
                  <a:txBody>
                    <a:bodyPr/>
                    <a:lstStyle/>
                    <a:p>
                      <a:pPr algn="l"/>
                      <a:r>
                        <a:rPr lang="en-US" sz="1200">
                          <a:effectLst/>
                        </a:rPr>
                        <a:t>Abstract Factory</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externalPro</a:t>
                      </a:r>
                      <a:r>
                        <a:rPr lang="en-US" altLang="zh-CN" sz="1200" dirty="0" smtClean="0">
                          <a:effectLst/>
                        </a:rPr>
                        <a:t>, </a:t>
                      </a:r>
                      <a:r>
                        <a:rPr lang="en-US" altLang="zh-CN" sz="1200" dirty="0" err="1" smtClean="0">
                          <a:effectLst/>
                        </a:rPr>
                        <a:t>internalPro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a:t>
                      </a:r>
                      <a:r>
                        <a:rPr lang="zh-CN" altLang="en-US" sz="1100" b="0" i="0" kern="1200" dirty="0" smtClean="0">
                          <a:solidFill>
                            <a:schemeClr val="tx1"/>
                          </a:solidFill>
                          <a:effectLst/>
                          <a:latin typeface="+mn-lt"/>
                          <a:ea typeface="+mn-ea"/>
                          <a:cs typeface="+mn-cs"/>
                        </a:rPr>
                        <a:t>在动物生产农产品中，两个</a:t>
                      </a:r>
                      <a:r>
                        <a:rPr lang="zh-CN" altLang="en-US" sz="1100" b="0" i="0" kern="1200" dirty="0">
                          <a:solidFill>
                            <a:schemeClr val="tx1"/>
                          </a:solidFill>
                          <a:effectLst/>
                          <a:latin typeface="+mn-lt"/>
                          <a:ea typeface="+mn-ea"/>
                          <a:cs typeface="+mn-cs"/>
                        </a:rPr>
                        <a:t>函数</a:t>
                      </a:r>
                      <a:r>
                        <a:rPr lang="zh-CN" altLang="en-US" sz="1100" b="0" i="0" kern="1200" dirty="0" smtClean="0">
                          <a:solidFill>
                            <a:schemeClr val="tx1"/>
                          </a:solidFill>
                          <a:effectLst/>
                          <a:latin typeface="+mn-lt"/>
                          <a:ea typeface="+mn-ea"/>
                          <a:cs typeface="+mn-cs"/>
                        </a:rPr>
                        <a:t>分别生产两种农产品，每种动物类（除宠物狗外）均可调用该两种生产函数</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dirty="0" smtClean="0">
                          <a:effectLst/>
                        </a:rPr>
                        <a:t>Adapter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smtClean="0">
                          <a:solidFill>
                            <a:schemeClr val="tx1"/>
                          </a:solidFill>
                          <a:effectLst/>
                          <a:latin typeface="+mn-lt"/>
                          <a:ea typeface="+mn-ea"/>
                          <a:cs typeface="+mn-cs"/>
                        </a:rPr>
                        <a:t>结合了两个独立接口的功能。涉及到一个单一的类。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altLang="zh-CN" sz="1200" dirty="0" smtClean="0">
                          <a:effectLst/>
                        </a:rPr>
                        <a:t>sleep, sleepstep1</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smtClean="0">
                          <a:solidFill>
                            <a:schemeClr val="tx1"/>
                          </a:solidFill>
                          <a:effectLst/>
                          <a:latin typeface="+mn-lt"/>
                          <a:ea typeface="+mn-ea"/>
                          <a:cs typeface="+mn-cs"/>
                        </a:rPr>
                        <a:t>通过让未继承</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类作为适配器包装接口</a:t>
                      </a:r>
                      <a:r>
                        <a:rPr lang="en-US" altLang="zh-CN" sz="1100" b="0" i="0" kern="1200" dirty="0" err="1" smtClean="0">
                          <a:solidFill>
                            <a:schemeClr val="tx1"/>
                          </a:solidFill>
                          <a:effectLst/>
                          <a:latin typeface="+mn-lt"/>
                          <a:ea typeface="+mn-ea"/>
                          <a:cs typeface="+mn-cs"/>
                        </a:rPr>
                        <a:t>petdogsleep</a:t>
                      </a:r>
                      <a:r>
                        <a:rPr lang="zh-CN" altLang="en-US" sz="1100" b="0" i="0" kern="1200" dirty="0" smtClean="0">
                          <a:solidFill>
                            <a:schemeClr val="tx1"/>
                          </a:solidFill>
                          <a:effectLst/>
                          <a:latin typeface="+mn-lt"/>
                          <a:ea typeface="+mn-ea"/>
                          <a:cs typeface="+mn-cs"/>
                        </a:rPr>
                        <a:t>提供的函数并继承</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，从而实现对</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睡觉行为类的调用过程。</a:t>
                      </a:r>
                      <a:endParaRPr lang="en-US" altLang="zh-CN" sz="1100" b="0" i="0" kern="1200" dirty="0" smtClean="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21100">
                <a:tc>
                  <a:txBody>
                    <a:bodyPr/>
                    <a:lstStyle/>
                    <a:p>
                      <a:pPr algn="l"/>
                      <a:r>
                        <a:rPr lang="en-US" sz="1200" dirty="0" smtClean="0">
                          <a:effectLst/>
                        </a:rPr>
                        <a:t>Bridge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把抽象化与实现化解耦，使得二者可以独立变化。</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smtClean="0">
                          <a:effectLst/>
                        </a:rPr>
                        <a:t>exe,</a:t>
                      </a:r>
                      <a:r>
                        <a:rPr lang="en-US" sz="1200" baseline="0" dirty="0" smtClean="0">
                          <a:effectLst/>
                        </a:rPr>
                        <a:t> </a:t>
                      </a:r>
                      <a:r>
                        <a:rPr lang="en-US" sz="1200" baseline="0" dirty="0" err="1" smtClean="0">
                          <a:effectLst/>
                        </a:rPr>
                        <a:t>runaction</a:t>
                      </a:r>
                      <a:endParaRPr lang="en-US" sz="1200" dirty="0" smtClean="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将各动物类的父类</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对</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接口进行调用，然后通过实例化时指定要调用的运动类，从而将</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和</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当做</a:t>
                      </a:r>
                      <a:r>
                        <a:rPr lang="en-US" sz="1100" b="0" i="0" kern="1200" dirty="0" smtClean="0">
                          <a:solidFill>
                            <a:schemeClr val="tx1"/>
                          </a:solidFill>
                          <a:effectLst/>
                          <a:latin typeface="+mn-lt"/>
                          <a:ea typeface="+mn-ea"/>
                          <a:cs typeface="+mn-cs"/>
                        </a:rPr>
                        <a:t>Bridge，</a:t>
                      </a:r>
                      <a:r>
                        <a:rPr lang="zh-CN" altLang="en-US" sz="1100" b="0" i="0" kern="1200" dirty="0" smtClean="0">
                          <a:solidFill>
                            <a:schemeClr val="tx1"/>
                          </a:solidFill>
                          <a:effectLst/>
                          <a:latin typeface="+mn-lt"/>
                          <a:ea typeface="+mn-ea"/>
                          <a:cs typeface="+mn-cs"/>
                        </a:rPr>
                        <a:t>减少了耦合度。</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821100">
                <a:tc>
                  <a:txBody>
                    <a:bodyPr/>
                    <a:lstStyle/>
                    <a:p>
                      <a:pPr algn="l"/>
                      <a:r>
                        <a:rPr lang="en-US" sz="1200" dirty="0" smtClean="0">
                          <a:effectLst/>
                        </a:rPr>
                        <a:t>Chain of</a:t>
                      </a:r>
                      <a:r>
                        <a:rPr lang="en-US" sz="1200" baseline="0" dirty="0" smtClean="0">
                          <a:effectLst/>
                        </a:rPr>
                        <a:t> Responsibility</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为请求创建了一个接收者对象的链。这种模式给予请求的类型，对请求的发送者和接收者进行解耦。</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dirty="0" smtClean="0">
                          <a:effectLst/>
                        </a:rPr>
                        <a:t>shower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继承自父类</a:t>
                      </a:r>
                      <a:r>
                        <a:rPr lang="en-US" altLang="zh-CN" sz="1100" b="0" i="0" kern="1200" dirty="0" err="1" smtClean="0">
                          <a:solidFill>
                            <a:schemeClr val="tx1"/>
                          </a:solidFill>
                          <a:effectLst/>
                          <a:latin typeface="+mn-lt"/>
                          <a:ea typeface="+mn-ea"/>
                          <a:cs typeface="+mn-cs"/>
                        </a:rPr>
                        <a:t>ShowerAction</a:t>
                      </a:r>
                      <a:r>
                        <a:rPr lang="zh-CN" altLang="en-US" sz="1100" b="0" i="0" kern="1200" dirty="0" smtClean="0">
                          <a:solidFill>
                            <a:schemeClr val="tx1"/>
                          </a:solidFill>
                          <a:effectLst/>
                          <a:latin typeface="+mn-lt"/>
                          <a:ea typeface="+mn-ea"/>
                          <a:cs typeface="+mn-cs"/>
                        </a:rPr>
                        <a:t>类的三个子类</a:t>
                      </a:r>
                      <a:r>
                        <a:rPr lang="en-US" altLang="zh-CN" sz="1100" b="0" i="0" kern="1200" dirty="0" smtClean="0">
                          <a:solidFill>
                            <a:schemeClr val="tx1"/>
                          </a:solidFill>
                          <a:effectLst/>
                          <a:latin typeface="+mn-lt"/>
                          <a:ea typeface="+mn-ea"/>
                          <a:cs typeface="+mn-cs"/>
                        </a:rPr>
                        <a:t>c1shower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c2shower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c3shower</a:t>
                      </a:r>
                      <a:r>
                        <a:rPr lang="zh-CN" altLang="en-US" sz="1100" b="0" i="0" kern="1200" dirty="0" smtClean="0">
                          <a:solidFill>
                            <a:schemeClr val="tx1"/>
                          </a:solidFill>
                          <a:effectLst/>
                          <a:latin typeface="+mn-lt"/>
                          <a:ea typeface="+mn-ea"/>
                          <a:cs typeface="+mn-cs"/>
                        </a:rPr>
                        <a:t>与指定动物的</a:t>
                      </a:r>
                      <a:r>
                        <a:rPr lang="en-US" altLang="zh-CN" sz="1100" b="0" i="0" kern="1200" dirty="0" err="1" smtClean="0">
                          <a:solidFill>
                            <a:schemeClr val="tx1"/>
                          </a:solidFill>
                          <a:effectLst/>
                          <a:latin typeface="+mn-lt"/>
                          <a:ea typeface="+mn-ea"/>
                          <a:cs typeface="+mn-cs"/>
                        </a:rPr>
                        <a:t>showerclass</a:t>
                      </a:r>
                      <a:r>
                        <a:rPr lang="zh-CN" altLang="en-US" sz="1100" b="0" i="0" kern="1200" dirty="0" smtClean="0">
                          <a:solidFill>
                            <a:schemeClr val="tx1"/>
                          </a:solidFill>
                          <a:effectLst/>
                          <a:latin typeface="+mn-lt"/>
                          <a:ea typeface="+mn-ea"/>
                          <a:cs typeface="+mn-cs"/>
                        </a:rPr>
                        <a:t>逐一比对并选出该动物的洗澡模式。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21100">
                <a:tc>
                  <a:txBody>
                    <a:bodyPr/>
                    <a:lstStyle/>
                    <a:p>
                      <a:pPr algn="l"/>
                      <a:r>
                        <a:rPr lang="en-US" sz="1200" dirty="0" smtClean="0">
                          <a:effectLst/>
                        </a:rPr>
                        <a:t>Memento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保存一个对象的某个状态，以便在适当的时候恢复对象。</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setstate</a:t>
                      </a:r>
                      <a:r>
                        <a:rPr lang="zh-CN" altLang="en-US" sz="1200" dirty="0" smtClean="0">
                          <a:effectLst/>
                        </a:rPr>
                        <a:t>，</a:t>
                      </a:r>
                      <a:r>
                        <a:rPr lang="en-US" altLang="zh-CN" sz="1200" dirty="0" err="1" smtClean="0">
                          <a:effectLst/>
                        </a:rPr>
                        <a:t>getstate</a:t>
                      </a:r>
                      <a:r>
                        <a:rPr lang="zh-CN" altLang="en-US" sz="1200" dirty="0" smtClean="0">
                          <a:effectLst/>
                        </a:rPr>
                        <a:t> </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每一个动物的实例都对应一个</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 通过</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类的接口对</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类进行操作。</a:t>
                      </a:r>
                      <a:r>
                        <a:rPr lang="en-US" altLang="zh-CN" sz="1100" b="0" i="0" kern="1200" dirty="0" err="1" smtClean="0">
                          <a:solidFill>
                            <a:schemeClr val="tx1"/>
                          </a:solidFill>
                          <a:effectLst/>
                          <a:latin typeface="+mn-lt"/>
                          <a:ea typeface="+mn-ea"/>
                          <a:cs typeface="+mn-cs"/>
                        </a:rPr>
                        <a:t>getstate</a:t>
                      </a:r>
                      <a:r>
                        <a:rPr lang="zh-CN" altLang="en-US" sz="1100" b="0" i="0" kern="1200" dirty="0" smtClean="0">
                          <a:solidFill>
                            <a:schemeClr val="tx1"/>
                          </a:solidFill>
                          <a:effectLst/>
                          <a:latin typeface="+mn-lt"/>
                          <a:ea typeface="+mn-ea"/>
                          <a:cs typeface="+mn-cs"/>
                        </a:rPr>
                        <a:t>可获得动物的生死状态，</a:t>
                      </a:r>
                      <a:r>
                        <a:rPr lang="en-US" altLang="zh-CN" sz="1100" b="0" i="0" kern="1200" dirty="0" err="1" smtClean="0">
                          <a:solidFill>
                            <a:schemeClr val="tx1"/>
                          </a:solidFill>
                          <a:effectLst/>
                          <a:latin typeface="+mn-lt"/>
                          <a:ea typeface="+mn-ea"/>
                          <a:cs typeface="+mn-cs"/>
                        </a:rPr>
                        <a:t>setstate</a:t>
                      </a:r>
                      <a:r>
                        <a:rPr lang="zh-CN" altLang="en-US" sz="1100" b="0" i="0" kern="1200" dirty="0" smtClean="0">
                          <a:solidFill>
                            <a:schemeClr val="tx1"/>
                          </a:solidFill>
                          <a:effectLst/>
                          <a:latin typeface="+mn-lt"/>
                          <a:ea typeface="+mn-ea"/>
                          <a:cs typeface="+mn-cs"/>
                        </a:rPr>
                        <a:t>则可以对动物进行复活</a:t>
                      </a:r>
                      <a:endParaRPr lang="zh-CN" altLang="en-US" sz="1100" b="0" i="0" kern="1200" dirty="0" smtClean="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280">
                <a:tc>
                  <a:txBody>
                    <a:bodyPr/>
                    <a:lstStyle/>
                    <a:p>
                      <a:pPr algn="l"/>
                      <a:r>
                        <a:rPr lang="en-US" sz="1200" dirty="0" smtClean="0">
                          <a:effectLst/>
                        </a:rPr>
                        <a:t>Prototype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用于创建重复的对象，同时又能保证性能。</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dirty="0" smtClean="0">
                          <a:effectLst/>
                        </a:rPr>
                        <a:t>breed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提供一个方法</a:t>
                      </a:r>
                      <a:r>
                        <a:rPr lang="en-US" altLang="zh-CN" sz="1100" b="0" i="0" kern="1200" dirty="0" smtClean="0">
                          <a:solidFill>
                            <a:schemeClr val="tx1"/>
                          </a:solidFill>
                          <a:effectLst/>
                          <a:latin typeface="+mn-lt"/>
                          <a:ea typeface="+mn-ea"/>
                          <a:cs typeface="+mn-cs"/>
                        </a:rPr>
                        <a:t>breed()</a:t>
                      </a:r>
                      <a:r>
                        <a:rPr lang="zh-CN" altLang="en-US" sz="1100" b="0" i="0" kern="1200" dirty="0" smtClean="0">
                          <a:solidFill>
                            <a:schemeClr val="tx1"/>
                          </a:solidFill>
                          <a:effectLst/>
                          <a:latin typeface="+mn-lt"/>
                          <a:ea typeface="+mn-ea"/>
                          <a:cs typeface="+mn-cs"/>
                        </a:rPr>
                        <a:t>用于繁殖并产生新的动物类，繁殖操作得到的新的动物类的实例就是一个从旧的</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类得到的克隆。</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2048" y="772724"/>
            <a:ext cx="9144000" cy="1019749"/>
          </a:xfrm>
        </p:spPr>
        <p:txBody>
          <a:bodyPr>
            <a:normAutofit fontScale="90000"/>
          </a:bodyPr>
          <a:lstStyle/>
          <a:p>
            <a:r>
              <a:rPr lang="zh-CN" altLang="en-US" sz="6600" dirty="0">
                <a:latin typeface="微软雅黑" panose="020B0503020204020204" pitchFamily="34" charset="-122"/>
                <a:ea typeface="微软雅黑" panose="020B0503020204020204" pitchFamily="34" charset="-122"/>
              </a:rPr>
              <a:t>目 录</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6033267" y="253393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39" name="文本框 9"/>
          <p:cNvSpPr txBox="1"/>
          <p:nvPr/>
        </p:nvSpPr>
        <p:spPr>
          <a:xfrm>
            <a:off x="5026034" y="3339603"/>
            <a:ext cx="371094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pitchFamily="34" charset="-122"/>
                <a:ea typeface="微软雅黑" panose="020B0503020204020204" pitchFamily="34" charset="-122"/>
              </a:rPr>
              <a:t>Person</a:t>
            </a:r>
            <a:endParaRPr lang="en-US" altLang="zh-CN" dirty="0">
              <a:latin typeface="微软雅黑" panose="020B0503020204020204" pitchFamily="34" charset="-122"/>
              <a:ea typeface="微软雅黑" panose="020B0503020204020204" pitchFamily="34" charset="-122"/>
            </a:endParaRPr>
          </a:p>
        </p:txBody>
      </p:sp>
      <p:sp>
        <p:nvSpPr>
          <p:cNvPr id="40" name="文本框 10"/>
          <p:cNvSpPr txBox="1"/>
          <p:nvPr/>
        </p:nvSpPr>
        <p:spPr>
          <a:xfrm>
            <a:off x="5006349" y="4327663"/>
            <a:ext cx="372999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pitchFamily="34" charset="-122"/>
                <a:ea typeface="微软雅黑" panose="020B0503020204020204" pitchFamily="34" charset="-122"/>
              </a:rPr>
              <a:t>Animal</a:t>
            </a:r>
            <a:endParaRPr lang="en-US" altLang="zh-CN" dirty="0">
              <a:latin typeface="微软雅黑" panose="020B0503020204020204" pitchFamily="34" charset="-122"/>
              <a:ea typeface="微软雅黑" panose="020B0503020204020204" pitchFamily="34" charset="-122"/>
            </a:endParaRPr>
          </a:p>
        </p:txBody>
      </p:sp>
      <p:sp>
        <p:nvSpPr>
          <p:cNvPr id="41" name="文本框 11"/>
          <p:cNvSpPr txBox="1"/>
          <p:nvPr/>
        </p:nvSpPr>
        <p:spPr>
          <a:xfrm>
            <a:off x="5006349" y="5315088"/>
            <a:ext cx="3730625"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pitchFamily="34" charset="-122"/>
                <a:ea typeface="微软雅黑" panose="020B0503020204020204" pitchFamily="34" charset="-122"/>
              </a:rPr>
              <a:t>Plant</a:t>
            </a:r>
            <a:endParaRPr lang="en-US" altLang="zh-CN" dirty="0">
              <a:latin typeface="微软雅黑" panose="020B0503020204020204" pitchFamily="34" charset="-122"/>
              <a:ea typeface="微软雅黑" panose="020B0503020204020204" pitchFamily="34" charset="-122"/>
            </a:endParaRPr>
          </a:p>
        </p:txBody>
      </p:sp>
      <p:sp>
        <p:nvSpPr>
          <p:cNvPr id="47" name="文本框 2"/>
          <p:cNvSpPr txBox="1"/>
          <p:nvPr/>
        </p:nvSpPr>
        <p:spPr>
          <a:xfrm>
            <a:off x="5026034" y="2352178"/>
            <a:ext cx="3710305" cy="553085"/>
          </a:xfrm>
          <a:prstGeom prst="rect">
            <a:avLst/>
          </a:prstGeom>
          <a:solidFill>
            <a:schemeClr val="tx2">
              <a:lumMod val="50000"/>
            </a:schemeClr>
          </a:solidFill>
          <a:ln w="19050">
            <a:noFill/>
          </a:ln>
          <a:effectLst/>
        </p:spPr>
        <p:txBody>
          <a:bodyPr wrap="square" rtlCol="0">
            <a:spAutoFit/>
          </a:bodyPr>
          <a:lstStyle/>
          <a:p>
            <a:pPr algn="ctr"/>
            <a:r>
              <a:rPr lang="en-US" altLang="zh-CN" sz="3000" dirty="0">
                <a:solidFill>
                  <a:schemeClr val="bg1"/>
                </a:solidFill>
                <a:latin typeface="微软雅黑" panose="020B0503020204020204" pitchFamily="34" charset="-122"/>
                <a:ea typeface="微软雅黑" panose="020B0503020204020204" pitchFamily="34" charset="-122"/>
              </a:rPr>
              <a:t>Item</a:t>
            </a:r>
            <a:endParaRPr lang="en-US" altLang="zh-CN" sz="3000" dirty="0">
              <a:solidFill>
                <a:schemeClr val="bg1"/>
              </a:solidFill>
              <a:latin typeface="微软雅黑" panose="020B0503020204020204" pitchFamily="34" charset="-122"/>
              <a:ea typeface="微软雅黑" panose="020B0503020204020204" pitchFamily="34" charset="-122"/>
            </a:endParaRPr>
          </a:p>
        </p:txBody>
      </p:sp>
      <p:sp>
        <p:nvSpPr>
          <p:cNvPr id="48" name="文本框 9"/>
          <p:cNvSpPr txBox="1"/>
          <p:nvPr/>
        </p:nvSpPr>
        <p:spPr>
          <a:xfrm>
            <a:off x="4107154" y="3339847"/>
            <a:ext cx="685876"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sp>
        <p:nvSpPr>
          <p:cNvPr id="49" name="文本框 10"/>
          <p:cNvSpPr txBox="1"/>
          <p:nvPr/>
        </p:nvSpPr>
        <p:spPr>
          <a:xfrm>
            <a:off x="4107374" y="4327471"/>
            <a:ext cx="687150"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sp>
        <p:nvSpPr>
          <p:cNvPr id="50" name="文本框 11"/>
          <p:cNvSpPr txBox="1"/>
          <p:nvPr/>
        </p:nvSpPr>
        <p:spPr>
          <a:xfrm>
            <a:off x="4108300" y="5315095"/>
            <a:ext cx="685876"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04</a:t>
            </a:r>
            <a:endParaRPr lang="zh-CN" altLang="en-US" dirty="0">
              <a:latin typeface="微软雅黑" panose="020B0503020204020204" pitchFamily="34" charset="-122"/>
              <a:ea typeface="微软雅黑" panose="020B0503020204020204" pitchFamily="34" charset="-122"/>
            </a:endParaRPr>
          </a:p>
        </p:txBody>
      </p:sp>
      <p:sp>
        <p:nvSpPr>
          <p:cNvPr id="51" name="文本框 2"/>
          <p:cNvSpPr txBox="1"/>
          <p:nvPr/>
        </p:nvSpPr>
        <p:spPr>
          <a:xfrm>
            <a:off x="4107154" y="2352223"/>
            <a:ext cx="685876" cy="553085"/>
          </a:xfrm>
          <a:prstGeom prst="rect">
            <a:avLst/>
          </a:prstGeom>
          <a:solidFill>
            <a:schemeClr val="accent1">
              <a:lumMod val="75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pitchFamily="34" charset="-122"/>
                <a:ea typeface="微软雅黑" panose="020B0503020204020204" pitchFamily="34" charset="-122"/>
              </a:rPr>
              <a:t>01</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47145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smtClean="0"/>
              <a:t>设计模式一览</a:t>
            </a:r>
            <a:endParaRPr lang="zh-CN" altLang="en-US" sz="4000" dirty="0"/>
          </a:p>
        </p:txBody>
      </p:sp>
      <p:graphicFrame>
        <p:nvGraphicFramePr>
          <p:cNvPr id="14" name="表格 13"/>
          <p:cNvGraphicFramePr>
            <a:graphicFrameLocks noGrp="1"/>
          </p:cNvGraphicFramePr>
          <p:nvPr/>
        </p:nvGraphicFramePr>
        <p:xfrm>
          <a:off x="1397017" y="1315085"/>
          <a:ext cx="9796763" cy="2369249"/>
        </p:xfrm>
        <a:graphic>
          <a:graphicData uri="http://schemas.openxmlformats.org/drawingml/2006/table">
            <a:tbl>
              <a:tblPr/>
              <a:tblGrid>
                <a:gridCol w="1438692"/>
                <a:gridCol w="1751600"/>
                <a:gridCol w="2601255"/>
                <a:gridCol w="4005216"/>
              </a:tblGrid>
              <a:tr h="491123">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smtClean="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smtClean="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smtClean="0">
                          <a:effectLst/>
                        </a:rPr>
                        <a:t>sleep, bark, </a:t>
                      </a:r>
                      <a:r>
                        <a:rPr lang="en-US" sz="1200" b="0" dirty="0" err="1" smtClean="0">
                          <a:effectLst/>
                        </a:rPr>
                        <a:t>fightwithdog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该模式运用于唯一的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上，提供了对</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的全局访问点。</a:t>
                      </a:r>
                      <a:r>
                        <a:rPr lang="en-US" altLang="zh-CN" sz="1100" b="0" i="0" kern="1200" dirty="0" smtClean="0">
                          <a:solidFill>
                            <a:schemeClr val="tx1"/>
                          </a:solidFill>
                          <a:effectLst/>
                          <a:latin typeface="+mn-lt"/>
                          <a:ea typeface="+mn-ea"/>
                          <a:cs typeface="+mn-cs"/>
                        </a:rPr>
                        <a:t>sleep</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bark</a:t>
                      </a:r>
                      <a:r>
                        <a:rPr lang="zh-CN" altLang="en-US"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fightwithdog</a:t>
                      </a:r>
                      <a:r>
                        <a:rPr lang="zh-CN" altLang="en-US" sz="1100" b="0" i="0" kern="1200" dirty="0" smtClean="0">
                          <a:solidFill>
                            <a:schemeClr val="tx1"/>
                          </a:solidFill>
                          <a:effectLst/>
                          <a:latin typeface="+mn-lt"/>
                          <a:ea typeface="+mn-ea"/>
                          <a:cs typeface="+mn-cs"/>
                        </a:rPr>
                        <a:t>函数实现了宠物狗睡觉、狂吠和打架的模拟。</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491123">
                <a:tc>
                  <a:txBody>
                    <a:bodyPr/>
                    <a:lstStyle/>
                    <a:p>
                      <a:pPr algn="l"/>
                      <a:r>
                        <a:rPr lang="en-US" sz="1200" b="0" dirty="0" smtClean="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b="0" dirty="0" err="1" smtClean="0">
                          <a:effectLst/>
                        </a:rPr>
                        <a:t>e</a:t>
                      </a:r>
                      <a:r>
                        <a:rPr lang="en-US" sz="1200" b="0" dirty="0" err="1" smtClean="0">
                          <a:effectLst/>
                        </a:rPr>
                        <a:t>xewithset</a:t>
                      </a:r>
                      <a:r>
                        <a:rPr lang="zh-CN" altLang="en-US" sz="1200" b="0" dirty="0" smtClean="0">
                          <a:effectLst/>
                        </a:rPr>
                        <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对于有多种行为模式的动物，我们提供了包括</a:t>
                      </a:r>
                      <a:r>
                        <a:rPr lang="en-US" sz="1100" b="0" i="0" kern="1200" dirty="0" err="1" smtClean="0">
                          <a:solidFill>
                            <a:schemeClr val="tx1"/>
                          </a:solidFill>
                          <a:effectLst/>
                          <a:latin typeface="+mn-lt"/>
                          <a:ea typeface="+mn-ea"/>
                          <a:cs typeface="+mn-cs"/>
                        </a:rPr>
                        <a:t>SwimAction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RunAction</a:t>
                      </a:r>
                      <a:r>
                        <a:rPr lang="en-US" sz="1100" b="0" i="0" kern="1200" dirty="0" smtClean="0">
                          <a:solidFill>
                            <a:schemeClr val="tx1"/>
                          </a:solidFill>
                          <a:effectLst/>
                          <a:latin typeface="+mn-lt"/>
                          <a:ea typeface="+mn-ea"/>
                          <a:cs typeface="+mn-cs"/>
                        </a:rPr>
                        <a:t> FlyAction3</a:t>
                      </a:r>
                      <a:r>
                        <a:rPr lang="zh-CN" altLang="en-US" sz="1100" b="0" i="0" kern="1200" dirty="0" smtClean="0">
                          <a:solidFill>
                            <a:schemeClr val="tx1"/>
                          </a:solidFill>
                          <a:effectLst/>
                          <a:latin typeface="+mn-lt"/>
                          <a:ea typeface="+mn-ea"/>
                          <a:cs typeface="+mn-cs"/>
                        </a:rPr>
                        <a:t>个实现了</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接口的行为类，可以通过</a:t>
                      </a:r>
                      <a:r>
                        <a:rPr lang="en-US" sz="1100" b="0" i="0" kern="1200" dirty="0" err="1" smtClean="0">
                          <a:solidFill>
                            <a:schemeClr val="tx1"/>
                          </a:solidFill>
                          <a:effectLst/>
                          <a:latin typeface="+mn-lt"/>
                          <a:ea typeface="+mn-ea"/>
                          <a:cs typeface="+mn-cs"/>
                        </a:rPr>
                        <a:t>exewithSet</a:t>
                      </a:r>
                      <a:r>
                        <a:rPr lang="zh-CN" altLang="en-US" sz="1100" b="0" i="0" kern="1200" dirty="0" smtClean="0">
                          <a:solidFill>
                            <a:schemeClr val="tx1"/>
                          </a:solidFill>
                          <a:effectLst/>
                          <a:latin typeface="+mn-lt"/>
                          <a:ea typeface="+mn-ea"/>
                          <a:cs typeface="+mn-cs"/>
                        </a:rPr>
                        <a:t>函数动态地进行行为方法选择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smtClean="0">
                          <a:effectLst/>
                        </a:rPr>
                        <a:t>Template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提供了一种在父类中定义处理流程，在子类中具体实现的处理方式</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smtClean="0">
                          <a:effectLst/>
                        </a:rPr>
                        <a:t>sleep, sleepstep1, sleepstep2</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不同动物睡觉行为是相同的，但去睡觉的行为不同，这里就将</a:t>
                      </a:r>
                      <a:r>
                        <a:rPr lang="en-US" altLang="zh-CN" sz="1100" b="0" i="0" kern="1200" dirty="0" err="1" smtClean="0">
                          <a:solidFill>
                            <a:schemeClr val="tx1"/>
                          </a:solidFill>
                          <a:effectLst/>
                          <a:latin typeface="+mn-lt"/>
                          <a:ea typeface="+mn-ea"/>
                          <a:cs typeface="+mn-cs"/>
                        </a:rPr>
                        <a:t>sleepaction</a:t>
                      </a:r>
                      <a:r>
                        <a:rPr lang="zh-CN" altLang="en-US" sz="1100" b="0" i="0" kern="1200" dirty="0" smtClean="0">
                          <a:solidFill>
                            <a:schemeClr val="tx1"/>
                          </a:solidFill>
                          <a:effectLst/>
                          <a:latin typeface="+mn-lt"/>
                          <a:ea typeface="+mn-ea"/>
                          <a:cs typeface="+mn-cs"/>
                        </a:rPr>
                        <a:t>作为抽象的模板类，然后将</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和</a:t>
                      </a:r>
                      <a:r>
                        <a:rPr lang="en-US" altLang="zh-CN" sz="1100" b="0" i="0" kern="1200" dirty="0" smtClean="0">
                          <a:solidFill>
                            <a:schemeClr val="tx1"/>
                          </a:solidFill>
                          <a:effectLst/>
                          <a:latin typeface="+mn-lt"/>
                          <a:ea typeface="+mn-ea"/>
                          <a:cs typeface="+mn-cs"/>
                        </a:rPr>
                        <a:t>c2sleep</a:t>
                      </a:r>
                      <a:r>
                        <a:rPr lang="zh-CN" altLang="en-US" sz="1100" b="0" i="0" kern="1200" dirty="0" smtClean="0">
                          <a:solidFill>
                            <a:schemeClr val="tx1"/>
                          </a:solidFill>
                          <a:effectLst/>
                          <a:latin typeface="+mn-lt"/>
                          <a:ea typeface="+mn-ea"/>
                          <a:cs typeface="+mn-cs"/>
                        </a:rPr>
                        <a:t>作为两种方法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rgbClr val="E7E6E6"/>
                </a:solidFill>
                <a:latin typeface="Yu Gothic UI Semibold" panose="020B0700000000000000" pitchFamily="34" charset="-128"/>
                <a:ea typeface="Yu Gothic UI Semibold" panose="020B0700000000000000" pitchFamily="34" charset="-128"/>
              </a:rPr>
              <a:t>Animal</a:t>
            </a:r>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71454"/>
            <a:ext cx="3289283" cy="429177"/>
          </a:xfrm>
        </p:spPr>
        <p:txBody>
          <a:bodyPr>
            <a:noAutofit/>
          </a:bodyPr>
          <a:lstStyle/>
          <a:p>
            <a:pPr algn="l"/>
            <a:r>
              <a:rPr lang="en-US" altLang="zh-CN" sz="2800" dirty="0" smtClean="0"/>
              <a:t>Abstract Factory</a:t>
            </a:r>
            <a:endParaRPr lang="zh-CN" altLang="en-US" sz="4400" dirty="0"/>
          </a:p>
        </p:txBody>
      </p:sp>
      <p:grpSp>
        <p:nvGrpSpPr>
          <p:cNvPr id="16" name="组合 15"/>
          <p:cNvGrpSpPr/>
          <p:nvPr/>
        </p:nvGrpSpPr>
        <p:grpSpPr>
          <a:xfrm>
            <a:off x="4538396" y="2702853"/>
            <a:ext cx="1800000" cy="3240000"/>
            <a:chOff x="5408695" y="3242782"/>
            <a:chExt cx="1800000" cy="3240000"/>
          </a:xfrm>
        </p:grpSpPr>
        <p:sp>
          <p:nvSpPr>
            <p:cNvPr id="14" name="矩形 13"/>
            <p:cNvSpPr/>
            <p:nvPr/>
          </p:nvSpPr>
          <p:spPr>
            <a:xfrm rot="5400000" flipV="1">
              <a:off x="6303295" y="246692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flipV="1">
              <a:off x="7071778" y="3242782"/>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03656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pigFactory</a:t>
            </a:r>
            <a:endParaRPr lang="zh-CN" altLang="en-US" sz="1100" dirty="0">
              <a:solidFill>
                <a:prstClr val="white"/>
              </a:solidFill>
            </a:endParaRPr>
          </a:p>
        </p:txBody>
      </p:sp>
      <p:grpSp>
        <p:nvGrpSpPr>
          <p:cNvPr id="30" name="组合 29"/>
          <p:cNvGrpSpPr/>
          <p:nvPr/>
        </p:nvGrpSpPr>
        <p:grpSpPr>
          <a:xfrm rot="16200000">
            <a:off x="6347046" y="78109"/>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3992933" y="1060955"/>
            <a:ext cx="1379619" cy="369332"/>
          </a:xfrm>
          <a:prstGeom prst="rect">
            <a:avLst/>
          </a:prstGeom>
          <a:solidFill>
            <a:schemeClr val="bg2">
              <a:lumMod val="75000"/>
            </a:schemeClr>
          </a:solidFill>
        </p:spPr>
        <p:txBody>
          <a:bodyPr wrap="square" rtlCol="0">
            <a:spAutoFit/>
          </a:bodyPr>
          <a:lstStyle/>
          <a:p>
            <a:r>
              <a:rPr lang="zh-CN" altLang="en-US" dirty="0" smtClean="0">
                <a:solidFill>
                  <a:prstClr val="white"/>
                </a:solidFill>
              </a:rPr>
              <a:t>相关结构</a:t>
            </a:r>
            <a:endParaRPr lang="zh-CN" altLang="en-US" dirty="0">
              <a:solidFill>
                <a:prstClr val="white"/>
              </a:solidFill>
            </a:endParaRPr>
          </a:p>
        </p:txBody>
      </p:sp>
      <p:pic>
        <p:nvPicPr>
          <p:cNvPr id="4098" name="Picture 2" descr="C:\Users\Administrator\Desktop\Animals\AbstractFactory_anima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61758" y="1161672"/>
            <a:ext cx="5189221" cy="535846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902" y="1099744"/>
            <a:ext cx="1960505" cy="89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177" y="2060154"/>
            <a:ext cx="2800896" cy="64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26"/>
          <p:cNvSpPr txBox="1"/>
          <p:nvPr/>
        </p:nvSpPr>
        <p:spPr>
          <a:xfrm>
            <a:off x="3557685" y="4542664"/>
            <a:ext cx="1125058"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chickenFactory</a:t>
            </a:r>
            <a:endParaRPr lang="zh-CN" altLang="en-US" sz="1100" dirty="0">
              <a:solidFill>
                <a:prstClr val="white"/>
              </a:solidFill>
            </a:endParaRPr>
          </a:p>
        </p:txBody>
      </p:sp>
      <p:sp>
        <p:nvSpPr>
          <p:cNvPr id="25" name="文本框 26"/>
          <p:cNvSpPr txBox="1"/>
          <p:nvPr/>
        </p:nvSpPr>
        <p:spPr>
          <a:xfrm>
            <a:off x="1036560" y="4542664"/>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sheepFactory</a:t>
            </a:r>
            <a:endParaRPr lang="zh-CN" altLang="en-US" sz="1100" dirty="0">
              <a:solidFill>
                <a:prstClr val="white"/>
              </a:solidFill>
            </a:endParaRPr>
          </a:p>
        </p:txBody>
      </p:sp>
      <p:sp>
        <p:nvSpPr>
          <p:cNvPr id="26" name="文本框 26"/>
          <p:cNvSpPr txBox="1"/>
          <p:nvPr/>
        </p:nvSpPr>
        <p:spPr>
          <a:xfrm>
            <a:off x="353737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fishFactory</a:t>
            </a:r>
            <a:endParaRPr lang="zh-CN" altLang="en-US" sz="1100" dirty="0">
              <a:solidFill>
                <a:prstClr val="white"/>
              </a:solidFill>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560" y="3245645"/>
            <a:ext cx="2521125" cy="107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4331" y="3245646"/>
            <a:ext cx="2256824" cy="1173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349" y="4804274"/>
            <a:ext cx="2566035" cy="149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7685" y="4804275"/>
            <a:ext cx="2510329" cy="1619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Bridge</a:t>
            </a:r>
            <a:endParaRPr lang="zh-CN" altLang="en-US" sz="4400" dirty="0"/>
          </a:p>
        </p:txBody>
      </p:sp>
      <p:sp>
        <p:nvSpPr>
          <p:cNvPr id="3" name="文本框 2"/>
          <p:cNvSpPr txBox="1"/>
          <p:nvPr/>
        </p:nvSpPr>
        <p:spPr>
          <a:xfrm>
            <a:off x="4973078" y="105917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579064" y="2664715"/>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8108229"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8" name="文本框 27"/>
          <p:cNvSpPr txBox="1"/>
          <p:nvPr/>
        </p:nvSpPr>
        <p:spPr>
          <a:xfrm>
            <a:off x="8108229"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9" name="文本框 28"/>
          <p:cNvSpPr txBox="1"/>
          <p:nvPr/>
        </p:nvSpPr>
        <p:spPr>
          <a:xfrm>
            <a:off x="8108229" y="4406687"/>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grpSp>
        <p:nvGrpSpPr>
          <p:cNvPr id="30" name="组合 29"/>
          <p:cNvGrpSpPr/>
          <p:nvPr/>
        </p:nvGrpSpPr>
        <p:grpSpPr>
          <a:xfrm rot="16200000">
            <a:off x="7412717" y="-6154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027" name="Picture 3" descr="C:\Users\Administrator\Desktop\Animals\Bridge_anima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325" y="2664715"/>
            <a:ext cx="4421659" cy="3893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55" y="962852"/>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655" y="1655065"/>
            <a:ext cx="36766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877" y="1255390"/>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8229" y="295988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229"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Strategy</a:t>
            </a:r>
            <a:endParaRPr lang="zh-CN" altLang="en-US" sz="4400" dirty="0"/>
          </a:p>
        </p:txBody>
      </p:sp>
      <p:sp>
        <p:nvSpPr>
          <p:cNvPr id="3" name="文本框 2"/>
          <p:cNvSpPr txBox="1"/>
          <p:nvPr/>
        </p:nvSpPr>
        <p:spPr>
          <a:xfrm>
            <a:off x="5239238" y="1075321"/>
            <a:ext cx="1208805"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72384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65117" y="-4492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8189400"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1" name="文本框 27"/>
          <p:cNvSpPr txBox="1"/>
          <p:nvPr/>
        </p:nvSpPr>
        <p:spPr>
          <a:xfrm>
            <a:off x="8182483"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2" name="文本框 28"/>
          <p:cNvSpPr txBox="1"/>
          <p:nvPr/>
        </p:nvSpPr>
        <p:spPr>
          <a:xfrm>
            <a:off x="8189400" y="4406686"/>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pic>
        <p:nvPicPr>
          <p:cNvPr id="2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1231" y="1277469"/>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400" y="299010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400"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811" y="1034074"/>
            <a:ext cx="2564338" cy="207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C:\Users\Administrator\Desktop\Animals\Strategy_anim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466" y="3324676"/>
            <a:ext cx="4390437" cy="2969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Template</a:t>
            </a:r>
            <a:endParaRPr lang="zh-CN" altLang="en-US" sz="4400" dirty="0"/>
          </a:p>
        </p:txBody>
      </p:sp>
      <p:grpSp>
        <p:nvGrpSpPr>
          <p:cNvPr id="16" name="组合 15"/>
          <p:cNvGrpSpPr/>
          <p:nvPr/>
        </p:nvGrpSpPr>
        <p:grpSpPr>
          <a:xfrm>
            <a:off x="5319984" y="2917491"/>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329156" y="1259987"/>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c1sleep</a:t>
            </a:r>
            <a:endParaRPr lang="zh-CN" altLang="en-US" sz="1100" dirty="0">
              <a:solidFill>
                <a:schemeClr val="bg1"/>
              </a:solidFill>
            </a:endParaRPr>
          </a:p>
        </p:txBody>
      </p:sp>
      <p:sp>
        <p:nvSpPr>
          <p:cNvPr id="28" name="文本框 27"/>
          <p:cNvSpPr txBox="1"/>
          <p:nvPr/>
        </p:nvSpPr>
        <p:spPr>
          <a:xfrm>
            <a:off x="7329157" y="3885169"/>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c2sleep</a:t>
            </a:r>
            <a:endParaRPr lang="zh-CN" altLang="en-US" sz="1400" dirty="0">
              <a:solidFill>
                <a:schemeClr val="bg1"/>
              </a:solidFill>
            </a:endParaRPr>
          </a:p>
        </p:txBody>
      </p:sp>
      <p:grpSp>
        <p:nvGrpSpPr>
          <p:cNvPr id="30" name="组合 29"/>
          <p:cNvGrpSpPr/>
          <p:nvPr/>
        </p:nvGrpSpPr>
        <p:grpSpPr>
          <a:xfrm rot="16200000">
            <a:off x="7168877" y="96986"/>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3074" name="Picture 2" descr="C:\Users\Administrator\Desktop\Animals\Template_animal .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9549" y="3914426"/>
            <a:ext cx="5338747" cy="197486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960" y="1350945"/>
            <a:ext cx="4327357" cy="187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4380814" y="117532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156" y="1513530"/>
            <a:ext cx="3583205" cy="133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9157" y="4233496"/>
            <a:ext cx="3218421" cy="133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0814" y="1620771"/>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a:latin typeface="微软雅黑" panose="020B0503020204020204" pitchFamily="34" charset="-122"/>
                <a:ea typeface="微软雅黑" panose="020B0503020204020204" pitchFamily="34" charset="-122"/>
              </a:rPr>
              <a:t>Plant</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8554"/>
          </a:xfrm>
          <a:prstGeom prst="rect">
            <a:avLst/>
          </a:prstGeom>
          <a:noFill/>
        </p:spPr>
        <p:txBody>
          <a:bodyPr wrap="square" rtlCol="0">
            <a:spAutoFit/>
          </a:bodyPr>
          <a:lstStyle/>
          <a:p>
            <a:r>
              <a:rPr lang="en-US" altLang="zh-CN" sz="1600" dirty="0">
                <a:solidFill>
                  <a:schemeClr val="tx1">
                    <a:lumMod val="50000"/>
                    <a:lumOff val="50000"/>
                  </a:schemeClr>
                </a:solidFill>
              </a:rPr>
              <a:t>Abstract Factory; Composite; Mediator; State; Strategy; Template Method</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773937" y="1365123"/>
          <a:ext cx="8650222" cy="4467165"/>
        </p:xfrm>
        <a:graphic>
          <a:graphicData uri="http://schemas.openxmlformats.org/drawingml/2006/table">
            <a:tbl>
              <a:tblPr/>
              <a:tblGrid>
                <a:gridCol w="1353646"/>
                <a:gridCol w="1648057"/>
                <a:gridCol w="2447486"/>
                <a:gridCol w="3201033"/>
              </a:tblGrid>
              <a:tr h="352820">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55237">
                <a:tc>
                  <a:txBody>
                    <a:bodyPr/>
                    <a:lstStyle/>
                    <a:p>
                      <a:pPr algn="l"/>
                      <a:r>
                        <a:rPr lang="en-US" sz="1200">
                          <a:effectLst/>
                        </a:rPr>
                        <a:t>Abstract Factory</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getRice</a:t>
                      </a:r>
                      <a:r>
                        <a:rPr lang="en-US" sz="1200" dirty="0">
                          <a:effectLst/>
                        </a:rPr>
                        <a:t>, </a:t>
                      </a:r>
                      <a:r>
                        <a:rPr lang="en-US" sz="1200" dirty="0" err="1">
                          <a:effectLst/>
                        </a:rPr>
                        <a:t>getCorn</a:t>
                      </a:r>
                      <a:r>
                        <a:rPr lang="en-US" sz="1200" dirty="0">
                          <a:effectLst/>
                        </a:rPr>
                        <a:t>, </a:t>
                      </a:r>
                      <a:r>
                        <a:rPr lang="en-US" sz="1200" dirty="0" err="1">
                          <a:effectLst/>
                        </a:rPr>
                        <a:t>getPasture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该模式具体运用在植株的种植过程中，三个函数分别调用三种作物实类的构造函数，对应三种植物的种植行为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dirty="0">
                          <a:effectLst/>
                        </a:rPr>
                        <a:t>Composite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将对象组合成树形结构，以此来表示对象的“部分</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整体”的层次结构</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a:effectLst/>
                        </a:rPr>
                        <a:t>pollinate</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该模式被用于植株的生殖器官建模中，雄蕊类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，花类</a:t>
                      </a:r>
                      <a:r>
                        <a:rPr lang="en-US" altLang="zh-CN" sz="1100" b="0" i="0" kern="1200" dirty="0">
                          <a:solidFill>
                            <a:schemeClr val="tx1"/>
                          </a:solidFill>
                          <a:effectLst/>
                          <a:latin typeface="+mn-lt"/>
                          <a:ea typeface="+mn-ea"/>
                          <a:cs typeface="+mn-cs"/>
                        </a:rPr>
                        <a:t>Flower</a:t>
                      </a:r>
                      <a:r>
                        <a:rPr lang="zh-CN" altLang="en-US" sz="1100" b="0" i="0" kern="1200" dirty="0">
                          <a:solidFill>
                            <a:schemeClr val="tx1"/>
                          </a:solidFill>
                          <a:effectLst/>
                          <a:latin typeface="+mn-lt"/>
                          <a:ea typeface="+mn-ea"/>
                          <a:cs typeface="+mn-cs"/>
                        </a:rPr>
                        <a:t>均继承自基类</a:t>
                      </a:r>
                      <a:r>
                        <a:rPr lang="en-US" altLang="zh-CN" sz="1100" b="0" i="0" kern="1200" dirty="0" err="1">
                          <a:solidFill>
                            <a:schemeClr val="tx1"/>
                          </a:solidFill>
                          <a:effectLst/>
                          <a:latin typeface="+mn-lt"/>
                          <a:ea typeface="+mn-ea"/>
                          <a:cs typeface="+mn-cs"/>
                        </a:rPr>
                        <a:t>ReproductiveOrgan</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21100">
                <a:tc>
                  <a:txBody>
                    <a:bodyPr/>
                    <a:lstStyle/>
                    <a:p>
                      <a:pPr algn="l"/>
                      <a:r>
                        <a:rPr lang="en-US" sz="1200">
                          <a:effectLst/>
                        </a:rPr>
                        <a:t>Mediator</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解耦多个同事对象之间的复杂交互关系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stamenAffectPistil</a:t>
                      </a:r>
                      <a:r>
                        <a:rPr lang="en-US" sz="1200" dirty="0">
                          <a:effectLst/>
                        </a:rPr>
                        <a:t>, </a:t>
                      </a:r>
                      <a:r>
                        <a:rPr lang="en-US" sz="1200" dirty="0" err="1">
                          <a:effectLst/>
                        </a:rPr>
                        <a:t>pistilAffectS</a:t>
                      </a:r>
                      <a:r>
                        <a:rPr lang="en-US" altLang="zh-CN" sz="1200" dirty="0" err="1">
                          <a:effectLst/>
                        </a:rPr>
                        <a:t>tamen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该模式被运用于植物自然传粉这一行为体系中，在该过程中，雌蕊类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与雄蕊类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将会直接与中介者类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进行交互</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a:effectLst/>
                        </a:rPr>
                        <a:t>State</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允许对象在内部状态发生改变时改变它自身的行为</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err="1">
                          <a:effectLst/>
                        </a:rPr>
                        <a:t>moveToNext</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植物具有四种不同的生长状态：</a:t>
                      </a:r>
                      <a:r>
                        <a:rPr lang="en-US" altLang="zh-CN" sz="1100" b="0" i="0" kern="1200" dirty="0">
                          <a:solidFill>
                            <a:schemeClr val="tx1"/>
                          </a:solidFill>
                          <a:effectLst/>
                          <a:latin typeface="+mn-lt"/>
                          <a:ea typeface="+mn-ea"/>
                          <a:cs typeface="+mn-cs"/>
                        </a:rPr>
                        <a:t>G;</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M; M; D</a:t>
                      </a:r>
                      <a:r>
                        <a:rPr lang="zh-CN" altLang="en-US" sz="1100" b="0" i="0" kern="1200" dirty="0">
                          <a:solidFill>
                            <a:schemeClr val="tx1"/>
                          </a:solidFill>
                          <a:effectLst/>
                          <a:latin typeface="+mn-lt"/>
                          <a:ea typeface="+mn-ea"/>
                          <a:cs typeface="+mn-cs"/>
                        </a:rPr>
                        <a:t>。生长状态将会直接决定成长动作</a:t>
                      </a:r>
                      <a:r>
                        <a:rPr lang="en-US" altLang="zh-CN" sz="1100" b="0" i="0" kern="1200" dirty="0" err="1">
                          <a:solidFill>
                            <a:schemeClr val="tx1"/>
                          </a:solidFill>
                          <a:effectLst/>
                          <a:latin typeface="+mn-lt"/>
                          <a:ea typeface="+mn-ea"/>
                          <a:cs typeface="+mn-cs"/>
                        </a:rPr>
                        <a:t>moveToNext</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方法的具体实施行为。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06446">
                <a:tc>
                  <a:txBody>
                    <a:bodyPr/>
                    <a:lstStyle/>
                    <a:p>
                      <a:pPr algn="l"/>
                      <a:r>
                        <a:rPr lang="en-US" sz="1200" dirty="0">
                          <a:effectLst/>
                        </a:rPr>
                        <a:t>Strategy</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SpontaneousPollination</a:t>
                      </a:r>
                      <a:r>
                        <a:rPr lang="en-US" sz="1200" dirty="0">
                          <a:effectLst/>
                        </a:rPr>
                        <a:t>,</a:t>
                      </a:r>
                      <a:endParaRPr lang="en-US" sz="1200" dirty="0">
                        <a:effectLst/>
                      </a:endParaRPr>
                    </a:p>
                    <a:p>
                      <a:pPr algn="l"/>
                      <a:r>
                        <a:rPr lang="en-US" sz="1200" dirty="0">
                          <a:effectLst/>
                        </a:rPr>
                        <a:t> </a:t>
                      </a:r>
                      <a:r>
                        <a:rPr lang="en-US" sz="1200" dirty="0" err="1">
                          <a:effectLst/>
                        </a:rPr>
                        <a:t>ArtificialPlooination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继承自</a:t>
                      </a:r>
                      <a:r>
                        <a:rPr lang="en-US" altLang="zh-CN" sz="1100" b="0" i="0" kern="1200" dirty="0">
                          <a:solidFill>
                            <a:schemeClr val="tx1"/>
                          </a:solidFill>
                          <a:effectLst/>
                          <a:latin typeface="+mn-lt"/>
                          <a:ea typeface="+mn-ea"/>
                          <a:cs typeface="+mn-cs"/>
                        </a:rPr>
                        <a:t>Mediator </a:t>
                      </a:r>
                      <a:r>
                        <a:rPr lang="zh-CN" altLang="en-US" sz="1100" b="0" i="0" kern="1200" dirty="0">
                          <a:solidFill>
                            <a:schemeClr val="tx1"/>
                          </a:solidFill>
                          <a:effectLst/>
                          <a:latin typeface="+mn-lt"/>
                          <a:ea typeface="+mn-ea"/>
                          <a:cs typeface="+mn-cs"/>
                        </a:rPr>
                        <a:t>的类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将会根据</a:t>
                      </a:r>
                      <a:r>
                        <a:rPr lang="en-US" altLang="zh-CN" sz="1100" b="0" i="0" kern="1200" dirty="0">
                          <a:solidFill>
                            <a:schemeClr val="tx1"/>
                          </a:solidFill>
                          <a:effectLst/>
                          <a:latin typeface="+mn-lt"/>
                          <a:ea typeface="+mn-ea"/>
                          <a:cs typeface="+mn-cs"/>
                        </a:rPr>
                        <a:t>action </a:t>
                      </a:r>
                      <a:r>
                        <a:rPr lang="zh-CN" altLang="en-US" sz="1100" b="0" i="0" kern="1200" dirty="0">
                          <a:solidFill>
                            <a:schemeClr val="tx1"/>
                          </a:solidFill>
                          <a:effectLst/>
                          <a:latin typeface="+mn-lt"/>
                          <a:ea typeface="+mn-ea"/>
                          <a:cs typeface="+mn-cs"/>
                        </a:rPr>
                        <a:t>的不同，选择不同的策略来为对应植株进行授粉操作</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551489">
                <a:tc>
                  <a:txBody>
                    <a:bodyPr/>
                    <a:lstStyle/>
                    <a:p>
                      <a:pPr algn="l"/>
                      <a:r>
                        <a:rPr lang="en-US" sz="1200" dirty="0">
                          <a:effectLst/>
                        </a:rPr>
                        <a:t>Template Method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提供了一种在父类中定义处理流程，在子类中具体实现的处理方式</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a:effectLst/>
                        </a:rPr>
                        <a:t>fertilized, harvested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继承自基类</a:t>
                      </a:r>
                      <a:r>
                        <a:rPr lang="en-US" altLang="zh-CN" sz="1100" b="0" i="0" kern="1200" dirty="0">
                          <a:solidFill>
                            <a:schemeClr val="tx1"/>
                          </a:solidFill>
                          <a:effectLst/>
                          <a:latin typeface="+mn-lt"/>
                          <a:ea typeface="+mn-ea"/>
                          <a:cs typeface="+mn-cs"/>
                        </a:rPr>
                        <a:t>Plant </a:t>
                      </a:r>
                      <a:r>
                        <a:rPr lang="zh-CN" altLang="en-US" sz="1100" b="0" i="0" kern="1200" dirty="0">
                          <a:solidFill>
                            <a:schemeClr val="tx1"/>
                          </a:solidFill>
                          <a:effectLst/>
                          <a:latin typeface="+mn-lt"/>
                          <a:ea typeface="+mn-ea"/>
                          <a:cs typeface="+mn-cs"/>
                        </a:rPr>
                        <a:t>的三个具体子类</a:t>
                      </a:r>
                      <a:r>
                        <a:rPr lang="en-US" altLang="zh-CN" sz="1100" b="0" i="0" kern="1200" dirty="0">
                          <a:solidFill>
                            <a:schemeClr val="tx1"/>
                          </a:solidFill>
                          <a:effectLst/>
                          <a:latin typeface="+mn-lt"/>
                          <a:ea typeface="+mn-ea"/>
                          <a:cs typeface="+mn-cs"/>
                        </a:rPr>
                        <a:t>Rice,</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Corn,</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Pasture</a:t>
                      </a:r>
                      <a:r>
                        <a:rPr lang="zh-CN" altLang="en-US" sz="1100" b="0" i="0" kern="1200" dirty="0">
                          <a:solidFill>
                            <a:schemeClr val="tx1"/>
                          </a:solidFill>
                          <a:effectLst/>
                          <a:latin typeface="+mn-lt"/>
                          <a:ea typeface="+mn-ea"/>
                          <a:cs typeface="+mn-cs"/>
                        </a:rPr>
                        <a:t>对父类的</a:t>
                      </a:r>
                      <a:r>
                        <a:rPr lang="en-US" altLang="zh-CN" sz="1100" b="0" i="0" kern="1200" dirty="0">
                          <a:solidFill>
                            <a:schemeClr val="tx1"/>
                          </a:solidFill>
                          <a:effectLst/>
                          <a:latin typeface="+mn-lt"/>
                          <a:ea typeface="+mn-ea"/>
                          <a:cs typeface="+mn-cs"/>
                        </a:rPr>
                        <a:t>fertilized</a:t>
                      </a:r>
                      <a:r>
                        <a:rPr lang="zh-CN" altLang="en-US" sz="1100" b="0" i="0" kern="1200" dirty="0">
                          <a:solidFill>
                            <a:schemeClr val="tx1"/>
                          </a:solidFill>
                          <a:effectLst/>
                          <a:latin typeface="+mn-lt"/>
                          <a:ea typeface="+mn-ea"/>
                          <a:cs typeface="+mn-cs"/>
                        </a:rPr>
                        <a:t>函数进行了重写，实现了不同植株间的不同施肥方式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State</a:t>
            </a:r>
            <a:endParaRPr lang="zh-CN" altLang="en-US" sz="4400" dirty="0"/>
          </a:p>
        </p:txBody>
      </p:sp>
      <p:pic>
        <p:nvPicPr>
          <p:cNvPr id="2" name="图片 1"/>
          <p:cNvPicPr>
            <a:picLocks noChangeAspect="1"/>
          </p:cNvPicPr>
          <p:nvPr/>
        </p:nvPicPr>
        <p:blipFill rotWithShape="1">
          <a:blip r:embed="rId1"/>
          <a:srcRect l="13671"/>
          <a:stretch>
            <a:fillRect/>
          </a:stretch>
        </p:blipFill>
        <p:spPr>
          <a:xfrm>
            <a:off x="4378718" y="1894993"/>
            <a:ext cx="2394690" cy="1249788"/>
          </a:xfrm>
          <a:prstGeom prst="rect">
            <a:avLst/>
          </a:prstGeom>
        </p:spPr>
      </p:pic>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endParaRPr lang="zh-CN" altLang="en-US" dirty="0">
              <a:solidFill>
                <a:schemeClr val="bg1"/>
              </a:solidFill>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177" y="3515154"/>
            <a:ext cx="5387832" cy="2617253"/>
          </a:xfrm>
          <a:prstGeom prst="rect">
            <a:avLst/>
          </a:prstGeom>
        </p:spPr>
      </p:pic>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7" name="图片 16"/>
          <p:cNvPicPr>
            <a:picLocks noChangeAspect="1"/>
          </p:cNvPicPr>
          <p:nvPr/>
        </p:nvPicPr>
        <p:blipFill>
          <a:blip r:embed="rId3"/>
          <a:stretch>
            <a:fillRect/>
          </a:stretch>
        </p:blipFill>
        <p:spPr>
          <a:xfrm>
            <a:off x="1534177" y="1259987"/>
            <a:ext cx="2711872" cy="1996078"/>
          </a:xfrm>
          <a:prstGeom prst="rect">
            <a:avLst/>
          </a:prstGeom>
        </p:spPr>
      </p:pic>
      <p:pic>
        <p:nvPicPr>
          <p:cNvPr id="21" name="图片 20"/>
          <p:cNvPicPr>
            <a:picLocks noChangeAspect="1"/>
          </p:cNvPicPr>
          <p:nvPr/>
        </p:nvPicPr>
        <p:blipFill>
          <a:blip r:embed="rId4"/>
          <a:stretch>
            <a:fillRect/>
          </a:stretch>
        </p:blipFill>
        <p:spPr>
          <a:xfrm>
            <a:off x="7311704" y="1268961"/>
            <a:ext cx="3926695" cy="1140965"/>
          </a:xfrm>
          <a:prstGeom prst="rect">
            <a:avLst/>
          </a:prstGeom>
        </p:spPr>
      </p:pic>
      <p:pic>
        <p:nvPicPr>
          <p:cNvPr id="22" name="图片 21"/>
          <p:cNvPicPr>
            <a:picLocks noChangeAspect="1"/>
          </p:cNvPicPr>
          <p:nvPr/>
        </p:nvPicPr>
        <p:blipFill>
          <a:blip r:embed="rId5"/>
          <a:stretch>
            <a:fillRect/>
          </a:stretch>
        </p:blipFill>
        <p:spPr>
          <a:xfrm>
            <a:off x="7310988" y="2673821"/>
            <a:ext cx="3926695" cy="971877"/>
          </a:xfrm>
          <a:prstGeom prst="rect">
            <a:avLst/>
          </a:prstGeom>
        </p:spPr>
      </p:pic>
      <p:pic>
        <p:nvPicPr>
          <p:cNvPr id="23" name="图片 22"/>
          <p:cNvPicPr>
            <a:picLocks noChangeAspect="1"/>
          </p:cNvPicPr>
          <p:nvPr/>
        </p:nvPicPr>
        <p:blipFill>
          <a:blip r:embed="rId6"/>
          <a:stretch>
            <a:fillRect/>
          </a:stretch>
        </p:blipFill>
        <p:spPr>
          <a:xfrm>
            <a:off x="7310989" y="3909593"/>
            <a:ext cx="3926695" cy="1153041"/>
          </a:xfrm>
          <a:prstGeom prst="rect">
            <a:avLst/>
          </a:prstGeom>
        </p:spPr>
      </p:pic>
      <p:pic>
        <p:nvPicPr>
          <p:cNvPr id="24" name="图片 23"/>
          <p:cNvPicPr>
            <a:picLocks noChangeAspect="1"/>
          </p:cNvPicPr>
          <p:nvPr/>
        </p:nvPicPr>
        <p:blipFill>
          <a:blip r:embed="rId7"/>
          <a:stretch>
            <a:fillRect/>
          </a:stretch>
        </p:blipFill>
        <p:spPr>
          <a:xfrm>
            <a:off x="7310272" y="5311391"/>
            <a:ext cx="3927411" cy="1132389"/>
          </a:xfrm>
          <a:prstGeom prst="rect">
            <a:avLst/>
          </a:prstGeom>
        </p:spPr>
      </p:pic>
      <p:sp>
        <p:nvSpPr>
          <p:cNvPr id="26" name="文本框 25"/>
          <p:cNvSpPr txBox="1"/>
          <p:nvPr/>
        </p:nvSpPr>
        <p:spPr>
          <a:xfrm>
            <a:off x="7310271" y="5009568"/>
            <a:ext cx="850901"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DeadState</a:t>
            </a:r>
            <a:endParaRPr lang="zh-CN" altLang="en-US" sz="1400" dirty="0">
              <a:solidFill>
                <a:schemeClr val="bg1"/>
              </a:solidFill>
            </a:endParaRPr>
          </a:p>
        </p:txBody>
      </p:sp>
      <p:sp>
        <p:nvSpPr>
          <p:cNvPr id="27" name="文本框 26"/>
          <p:cNvSpPr txBox="1"/>
          <p:nvPr/>
        </p:nvSpPr>
        <p:spPr>
          <a:xfrm>
            <a:off x="7310988" y="989449"/>
            <a:ext cx="100102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GrowingState</a:t>
            </a:r>
            <a:endParaRPr lang="zh-CN" altLang="en-US" sz="1400" dirty="0">
              <a:solidFill>
                <a:schemeClr val="bg1"/>
              </a:solidFill>
            </a:endParaRPr>
          </a:p>
        </p:txBody>
      </p:sp>
      <p:sp>
        <p:nvSpPr>
          <p:cNvPr id="28" name="文本框 27"/>
          <p:cNvSpPr txBox="1"/>
          <p:nvPr/>
        </p:nvSpPr>
        <p:spPr>
          <a:xfrm>
            <a:off x="7310987" y="2403105"/>
            <a:ext cx="1286502"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HarverstableState</a:t>
            </a:r>
            <a:endParaRPr lang="zh-CN" altLang="en-US" sz="1400" dirty="0">
              <a:solidFill>
                <a:schemeClr val="bg1"/>
              </a:solidFill>
            </a:endParaRPr>
          </a:p>
        </p:txBody>
      </p:sp>
      <p:sp>
        <p:nvSpPr>
          <p:cNvPr id="29" name="文本框 28"/>
          <p:cNvSpPr txBox="1"/>
          <p:nvPr/>
        </p:nvSpPr>
        <p:spPr>
          <a:xfrm>
            <a:off x="7310987" y="3639010"/>
            <a:ext cx="915165"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MatureState</a:t>
            </a:r>
            <a:endParaRPr lang="zh-CN" altLang="en-US" sz="1400" dirty="0">
              <a:solidFill>
                <a:schemeClr val="bg1"/>
              </a:solidFill>
            </a:endParaRPr>
          </a:p>
        </p:txBody>
      </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3904" y="3521760"/>
            <a:ext cx="5360440" cy="2756206"/>
          </a:xfrm>
          <a:prstGeom prst="rect">
            <a:avLst/>
          </a:prstGeom>
        </p:spPr>
      </p:pic>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Mediator</a:t>
            </a:r>
            <a:endParaRPr lang="zh-CN" altLang="en-US" sz="4400" dirty="0"/>
          </a:p>
        </p:txBody>
      </p:sp>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endParaRPr lang="zh-CN" altLang="en-US" dirty="0">
              <a:solidFill>
                <a:schemeClr val="bg1"/>
              </a:solidFill>
            </a:endParaRPr>
          </a:p>
        </p:txBody>
      </p:sp>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rotWithShape="1">
          <a:blip r:embed="rId2"/>
          <a:srcRect l="14328" b="3592"/>
          <a:stretch>
            <a:fillRect/>
          </a:stretch>
        </p:blipFill>
        <p:spPr>
          <a:xfrm>
            <a:off x="1534177" y="1277909"/>
            <a:ext cx="2278558" cy="1800000"/>
          </a:xfrm>
          <a:prstGeom prst="rect">
            <a:avLst/>
          </a:prstGeom>
        </p:spPr>
      </p:pic>
      <p:pic>
        <p:nvPicPr>
          <p:cNvPr id="7" name="图片 6"/>
          <p:cNvPicPr>
            <a:picLocks noChangeAspect="1"/>
          </p:cNvPicPr>
          <p:nvPr/>
        </p:nvPicPr>
        <p:blipFill rotWithShape="1">
          <a:blip r:embed="rId3"/>
          <a:srcRect l="7055" r="16968"/>
          <a:stretch>
            <a:fillRect/>
          </a:stretch>
        </p:blipFill>
        <p:spPr>
          <a:xfrm>
            <a:off x="4075008" y="2066564"/>
            <a:ext cx="2373869" cy="1005927"/>
          </a:xfrm>
          <a:prstGeom prst="rect">
            <a:avLst/>
          </a:prstGeom>
        </p:spPr>
      </p:pic>
      <p:pic>
        <p:nvPicPr>
          <p:cNvPr id="19" name="图片 18"/>
          <p:cNvPicPr>
            <a:picLocks noChangeAspect="1"/>
          </p:cNvPicPr>
          <p:nvPr/>
        </p:nvPicPr>
        <p:blipFill rotWithShape="1">
          <a:blip r:embed="rId4"/>
          <a:srcRect l="557"/>
          <a:stretch>
            <a:fillRect/>
          </a:stretch>
        </p:blipFill>
        <p:spPr>
          <a:xfrm>
            <a:off x="7301828" y="1259987"/>
            <a:ext cx="3859726" cy="5181523"/>
          </a:xfrm>
          <a:prstGeom prst="rect">
            <a:avLst/>
          </a:prstGeom>
        </p:spPr>
      </p:pic>
      <p:sp>
        <p:nvSpPr>
          <p:cNvPr id="27" name="文本框 26"/>
          <p:cNvSpPr txBox="1"/>
          <p:nvPr/>
        </p:nvSpPr>
        <p:spPr>
          <a:xfrm>
            <a:off x="7280228" y="995335"/>
            <a:ext cx="143161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PollinationMediator</a:t>
            </a:r>
            <a:endParaRPr lang="zh-CN" altLang="en-US" sz="14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936372" y="3999547"/>
            <a:ext cx="6595352" cy="1814830"/>
          </a:xfrm>
          <a:prstGeom prst="rect">
            <a:avLst/>
          </a:prstGeom>
          <a:noFill/>
        </p:spPr>
        <p:txBody>
          <a:bodyPr wrap="square" rtlCol="0">
            <a:spAutoFit/>
          </a:bodyPr>
          <a:lstStyle/>
          <a:p>
            <a:pPr algn="ctr"/>
            <a:r>
              <a:rPr lang="en-US" altLang="zh-CN" sz="1600" b="1" dirty="0">
                <a:solidFill>
                  <a:schemeClr val="tx1">
                    <a:lumMod val="50000"/>
                    <a:lumOff val="50000"/>
                  </a:schemeClr>
                </a:solidFill>
              </a:rPr>
              <a:t>   组名：111111101      //(509)~2~</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小组成员</a:t>
            </a:r>
            <a:r>
              <a:rPr lang="en-US" altLang="zh-CN" sz="1600" b="1" dirty="0">
                <a:solidFill>
                  <a:schemeClr val="tx1">
                    <a:lumMod val="50000"/>
                    <a:lumOff val="50000"/>
                  </a:schemeClr>
                </a:solidFill>
                <a:sym typeface="+mn-ea"/>
              </a:rPr>
              <a:t>：</a:t>
            </a:r>
            <a:r>
              <a:rPr lang="zh-CN" altLang="en-US" sz="1600" b="1" dirty="0">
                <a:solidFill>
                  <a:schemeClr val="tx1">
                    <a:lumMod val="50000"/>
                    <a:lumOff val="50000"/>
                  </a:schemeClr>
                </a:solidFill>
              </a:rPr>
              <a:t>孙浩然 梁峻浩 滕敏钰 齐旭晨 </a:t>
            </a:r>
            <a:endParaRPr lang="zh-CN" altLang="en-US" sz="1600" b="1" dirty="0">
              <a:solidFill>
                <a:schemeClr val="tx1">
                  <a:lumMod val="50000"/>
                  <a:lumOff val="50000"/>
                </a:schemeClr>
              </a:solidFill>
            </a:endParaRP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                  梁钧清 袁文皓 洪欣鹏 夏宇宁 </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13" name="组合 12"/>
          <p:cNvGrpSpPr/>
          <p:nvPr/>
        </p:nvGrpSpPr>
        <p:grpSpPr>
          <a:xfrm>
            <a:off x="3162300" y="1562197"/>
            <a:ext cx="6291943" cy="2179494"/>
            <a:chOff x="2997200" y="1895560"/>
            <a:chExt cx="6291943" cy="2179494"/>
          </a:xfrm>
        </p:grpSpPr>
        <p:sp>
          <p:nvSpPr>
            <p:cNvPr id="14" name="文本框 283"/>
            <p:cNvSpPr txBox="1"/>
            <p:nvPr/>
          </p:nvSpPr>
          <p:spPr>
            <a:xfrm>
              <a:off x="3222979" y="3025355"/>
              <a:ext cx="5872480" cy="953135"/>
            </a:xfrm>
            <a:prstGeom prst="rect">
              <a:avLst/>
            </a:prstGeom>
            <a:noFill/>
          </p:spPr>
          <p:txBody>
            <a:bodyPr wrap="none" rtlCol="0">
              <a:spAutoFit/>
            </a:bodyPr>
            <a:p>
              <a:pPr algn="ctr"/>
              <a:r>
                <a:rPr lang="zh-CN" altLang="en-US" sz="5600" b="1" dirty="0">
                  <a:solidFill>
                    <a:schemeClr val="accent1">
                      <a:lumMod val="40000"/>
                      <a:lumOff val="60000"/>
                    </a:schemeClr>
                  </a:solidFill>
                  <a:latin typeface="微软雅黑" panose="020B0503020204020204" pitchFamily="34" charset="-122"/>
                  <a:ea typeface="微软雅黑" panose="020B0503020204020204" pitchFamily="34" charset="-122"/>
                </a:rPr>
                <a:t>谢谢您的观看指导</a:t>
              </a:r>
              <a:endParaRPr lang="zh-CN" altLang="en-US" sz="5600" b="1" dirty="0">
                <a:solidFill>
                  <a:schemeClr val="accent1">
                    <a:lumMod val="40000"/>
                    <a:lumOff val="6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997200" y="2919354"/>
              <a:ext cx="6291943" cy="1155700"/>
              <a:chOff x="2959100" y="2919354"/>
              <a:chExt cx="6291943" cy="1155700"/>
            </a:xfrm>
          </p:grpSpPr>
          <p:cxnSp>
            <p:nvCxnSpPr>
              <p:cNvPr id="24" name="直接连接符 23"/>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83"/>
            <p:cNvSpPr txBox="1"/>
            <p:nvPr/>
          </p:nvSpPr>
          <p:spPr>
            <a:xfrm>
              <a:off x="3324540" y="1895560"/>
              <a:ext cx="5669280" cy="829945"/>
            </a:xfrm>
            <a:prstGeom prst="rect">
              <a:avLst/>
            </a:prstGeom>
            <a:noFill/>
          </p:spPr>
          <p:txBody>
            <a:bodyPr wrap="none" rtlCol="0">
              <a:spAutoFit/>
            </a:bodyPr>
            <a:p>
              <a:pPr algn="ctr"/>
              <a:r>
                <a:rPr lang="zh-CN" altLang="en-US" sz="4800" dirty="0">
                  <a:latin typeface="微软雅黑" panose="020B0503020204020204" pitchFamily="34" charset="-122"/>
                  <a:ea typeface="微软雅黑" panose="020B0503020204020204" pitchFamily="34" charset="-122"/>
                  <a:sym typeface="+mn-ea"/>
                </a:rPr>
                <a:t>软件架构与设计模式</a:t>
              </a:r>
              <a:endParaRPr lang="zh-CN" altLang="en-US" sz="48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a:latin typeface="微软雅黑" panose="020B0503020204020204" pitchFamily="34" charset="-122"/>
                <a:ea typeface="微软雅黑" panose="020B0503020204020204" pitchFamily="34" charset="-122"/>
              </a:rPr>
              <a:t>Item</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7185"/>
          </a:xfrm>
          <a:prstGeom prst="rect">
            <a:avLst/>
          </a:prstGeom>
          <a:noFill/>
        </p:spPr>
        <p:txBody>
          <a:bodyPr wrap="square" rtlCol="0">
            <a:spAutoFit/>
          </a:bodyPr>
          <a:lstStyle/>
          <a:p>
            <a:pPr algn="ctr"/>
            <a:r>
              <a:rPr lang="en-US" altLang="zh-CN" sz="1600" b="1" dirty="0">
                <a:solidFill>
                  <a:schemeClr val="tx1">
                    <a:lumMod val="50000"/>
                    <a:lumOff val="50000"/>
                  </a:schemeClr>
                </a:solidFill>
              </a:rPr>
              <a:t>Prototype; Singleton</a:t>
            </a:r>
            <a:r>
              <a:rPr lang="en-US" altLang="zh-CN" sz="1600" b="1" dirty="0">
                <a:solidFill>
                  <a:schemeClr val="tx1">
                    <a:lumMod val="50000"/>
                    <a:lumOff val="50000"/>
                  </a:schemeClr>
                </a:solidFill>
                <a:sym typeface="+mn-ea"/>
              </a:rPr>
              <a:t>; </a:t>
            </a:r>
            <a:r>
              <a:rPr lang="en-US" altLang="zh-CN" sz="1600" b="1" dirty="0">
                <a:solidFill>
                  <a:schemeClr val="tx1">
                    <a:lumMod val="50000"/>
                    <a:lumOff val="50000"/>
                  </a:schemeClr>
                </a:solidFill>
              </a:rPr>
              <a:t>Strategy</a:t>
            </a:r>
            <a:r>
              <a:rPr lang="en-US" altLang="zh-CN" sz="1600" b="1" dirty="0">
                <a:solidFill>
                  <a:schemeClr val="tx1">
                    <a:lumMod val="50000"/>
                    <a:lumOff val="50000"/>
                  </a:schemeClr>
                </a:solidFill>
                <a:sym typeface="+mn-ea"/>
              </a:rPr>
              <a:t>; Template; Factory; Builder</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31016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a:t>设计模式一览</a:t>
            </a:r>
            <a:endParaRPr lang="zh-CN" altLang="en-US" sz="4000" dirty="0"/>
          </a:p>
        </p:txBody>
      </p:sp>
      <p:graphicFrame>
        <p:nvGraphicFramePr>
          <p:cNvPr id="14" name="表格 13"/>
          <p:cNvGraphicFramePr>
            <a:graphicFrameLocks noGrp="1"/>
          </p:cNvGraphicFramePr>
          <p:nvPr/>
        </p:nvGraphicFramePr>
        <p:xfrm>
          <a:off x="1446547" y="900430"/>
          <a:ext cx="9796780" cy="5481320"/>
        </p:xfrm>
        <a:graphic>
          <a:graphicData uri="http://schemas.openxmlformats.org/drawingml/2006/table">
            <a:tbl>
              <a:tblPr/>
              <a:tblGrid>
                <a:gridCol w="1438692"/>
                <a:gridCol w="1751600"/>
                <a:gridCol w="2614295"/>
                <a:gridCol w="3992176"/>
              </a:tblGrid>
              <a:tr h="490855">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err="1">
                          <a:effectLst/>
                        </a:rPr>
                        <a:t>FarmAddress</a:t>
                      </a:r>
                      <a:r>
                        <a:rPr lang="zh-CN" altLang="en-US" sz="1200" b="0" dirty="0">
                          <a:effectLst/>
                        </a:rPr>
                        <a:t>、</a:t>
                      </a:r>
                      <a:r>
                        <a:rPr lang="en-US" altLang="zh-CN" sz="1200" b="0" dirty="0" err="1">
                          <a:effectLst/>
                        </a:rPr>
                        <a:t>getTheAddress</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该模式运用于唯一的农场地址上，提供了对农场地址的全局访问点。</a:t>
                      </a:r>
                      <a:r>
                        <a:rPr lang="en-US" altLang="zh-CN" sz="1100" b="0" i="0" kern="1200" dirty="0" err="1">
                          <a:solidFill>
                            <a:schemeClr val="tx1"/>
                          </a:solidFill>
                          <a:effectLst/>
                          <a:latin typeface="+mn-lt"/>
                          <a:ea typeface="+mn-ea"/>
                          <a:cs typeface="+mn-cs"/>
                        </a:rPr>
                        <a:t>FarmAddress</a:t>
                      </a:r>
                      <a:r>
                        <a:rPr lang="zh-CN" altLang="en-US" sz="1100" b="0" i="0" kern="1200" dirty="0">
                          <a:solidFill>
                            <a:schemeClr val="tx1"/>
                          </a:solidFill>
                          <a:effectLst/>
                          <a:latin typeface="+mn-lt"/>
                          <a:ea typeface="+mn-ea"/>
                          <a:cs typeface="+mn-cs"/>
                        </a:rPr>
                        <a:t>函数实现了对农场地址的分配，使用</a:t>
                      </a:r>
                      <a:r>
                        <a:rPr lang="en-US" altLang="zh-CN" sz="1100" b="0" i="0" kern="1200" dirty="0" err="1">
                          <a:solidFill>
                            <a:schemeClr val="tx1"/>
                          </a:solidFill>
                          <a:effectLst/>
                          <a:latin typeface="+mn-lt"/>
                          <a:ea typeface="+mn-ea"/>
                          <a:cs typeface="+mn-cs"/>
                        </a:rPr>
                        <a:t>getTheAddress</a:t>
                      </a:r>
                      <a:r>
                        <a:rPr lang="zh-CN" altLang="en-US" sz="1100" b="0" i="0" kern="1200" dirty="0">
                          <a:solidFill>
                            <a:schemeClr val="tx1"/>
                          </a:solidFill>
                          <a:effectLst/>
                          <a:latin typeface="+mn-lt"/>
                          <a:ea typeface="+mn-ea"/>
                          <a:cs typeface="+mn-cs"/>
                        </a:rPr>
                        <a:t>函数得到农场的地址。</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732790">
                <a:tc>
                  <a:txBody>
                    <a:bodyPr/>
                    <a:lstStyle/>
                    <a:p>
                      <a:pPr algn="l"/>
                      <a:r>
                        <a:rPr lang="en-US" sz="1200" b="0" dirty="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0" dirty="0" err="1">
                          <a:effectLst/>
                        </a:rPr>
                        <a:t>ExquisiteBuildStrat</a:t>
                      </a:r>
                      <a:r>
                        <a:rPr lang="zh-CN" altLang="en-US" sz="1200" b="0" dirty="0">
                          <a:effectLst/>
                        </a:rPr>
                        <a:t>、</a:t>
                      </a:r>
                      <a:r>
                        <a:rPr lang="en-US" altLang="zh-CN" sz="1200" b="0" dirty="0" err="1">
                          <a:effectLst/>
                        </a:rPr>
                        <a:t>LuxuryBuildStrat</a:t>
                      </a:r>
                      <a:r>
                        <a:rPr lang="zh-CN" altLang="en-US" sz="1200" b="0" dirty="0">
                          <a:effectLst/>
                        </a:rPr>
                        <a:t>、</a:t>
                      </a:r>
                      <a:endParaRPr lang="en-US" altLang="zh-CN" sz="1200" b="0" dirty="0">
                        <a:effectLst/>
                      </a:endParaRPr>
                    </a:p>
                    <a:p>
                      <a:pPr algn="l"/>
                      <a:r>
                        <a:rPr lang="en-US" sz="1200" b="0" dirty="0" err="1">
                          <a:effectLst/>
                        </a:rPr>
                        <a:t>SimpleBuildStrat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对于有多种价值水平的房子，我们提供了包括</a:t>
                      </a:r>
                      <a:r>
                        <a:rPr lang="en-US" altLang="zh-CN" sz="1100" b="0" dirty="0" err="1">
                          <a:effectLst/>
                        </a:rPr>
                        <a:t>ExquisiteBuildStrat</a:t>
                      </a:r>
                      <a:r>
                        <a:rPr lang="zh-CN" altLang="en-US" sz="1100" b="0" dirty="0">
                          <a:effectLst/>
                        </a:rPr>
                        <a:t>，</a:t>
                      </a:r>
                      <a:r>
                        <a:rPr lang="en-US" altLang="zh-CN" sz="1100" b="0" dirty="0" err="1">
                          <a:effectLst/>
                        </a:rPr>
                        <a:t>LuxuryBuildStrat</a:t>
                      </a:r>
                      <a:r>
                        <a:rPr lang="zh-CN" altLang="en-US" sz="1100" b="0" i="0" kern="1200" dirty="0">
                          <a:solidFill>
                            <a:schemeClr val="tx1"/>
                          </a:solidFill>
                          <a:effectLst/>
                          <a:latin typeface="+mn-lt"/>
                          <a:ea typeface="+mn-ea"/>
                          <a:cs typeface="+mn-cs"/>
                        </a:rPr>
                        <a:t>，</a:t>
                      </a:r>
                      <a:r>
                        <a:rPr lang="en-US" altLang="zh-CN" sz="1100" b="0" dirty="0">
                          <a:effectLst/>
                        </a:rPr>
                        <a:t>SimpleBuildStrat</a:t>
                      </a:r>
                      <a:r>
                        <a:rPr lang="en-US"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个实现了</a:t>
                      </a:r>
                      <a:r>
                        <a:rPr lang="en-US" altLang="zh-CN" sz="1100" b="0" i="0" kern="1200" dirty="0" err="1">
                          <a:solidFill>
                            <a:schemeClr val="tx1"/>
                          </a:solidFill>
                          <a:effectLst/>
                          <a:latin typeface="+mn-lt"/>
                          <a:ea typeface="+mn-ea"/>
                          <a:cs typeface="+mn-cs"/>
                        </a:rPr>
                        <a:t>BuildingStrategy</a:t>
                      </a:r>
                      <a:r>
                        <a:rPr lang="zh-CN" altLang="en-US" sz="1100" b="0" i="0" kern="1200" dirty="0">
                          <a:solidFill>
                            <a:schemeClr val="tx1"/>
                          </a:solidFill>
                          <a:effectLst/>
                          <a:latin typeface="+mn-lt"/>
                          <a:ea typeface="+mn-ea"/>
                          <a:cs typeface="+mn-cs"/>
                        </a:rPr>
                        <a:t>接口的行为类，可以通过</a:t>
                      </a:r>
                      <a:r>
                        <a:rPr lang="en-US" sz="1100" b="0" i="0" kern="1200" dirty="0" err="1">
                          <a:solidFill>
                            <a:schemeClr val="tx1"/>
                          </a:solidFill>
                          <a:effectLst/>
                          <a:latin typeface="+mn-lt"/>
                          <a:ea typeface="+mn-ea"/>
                          <a:cs typeface="+mn-cs"/>
                        </a:rPr>
                        <a:t>setBuildStrat</a:t>
                      </a:r>
                      <a:r>
                        <a:rPr lang="zh-CN" altLang="en-US" sz="1100" b="0" i="0" kern="1200" dirty="0">
                          <a:solidFill>
                            <a:schemeClr val="tx1"/>
                          </a:solidFill>
                          <a:effectLst/>
                          <a:latin typeface="+mn-lt"/>
                          <a:ea typeface="+mn-ea"/>
                          <a:cs typeface="+mn-cs"/>
                        </a:rPr>
                        <a:t>函数动态地进行不同价值水平房屋的建造选择。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Prototype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用于创建重复的对象，同时又能保证性能。</a:t>
                      </a:r>
                      <a:endParaRPr lang="zh-CN" altLang="en-US" sz="900" b="0" i="0" kern="1200" dirty="0">
                        <a:solidFill>
                          <a:schemeClr val="tx1"/>
                        </a:solidFill>
                        <a:effectLst/>
                        <a:latin typeface="+mn-lt"/>
                        <a:ea typeface="+mn-ea"/>
                        <a:cs typeface="+mn-cs"/>
                      </a:endParaRPr>
                    </a:p>
                    <a:p>
                      <a:pPr algn="l"/>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err="1">
                          <a:effectLst/>
                        </a:rPr>
                        <a:t>ExquisiteBuilding</a:t>
                      </a:r>
                      <a:r>
                        <a:rPr lang="zh-CN" altLang="en-US" sz="1200" b="0" dirty="0">
                          <a:effectLst/>
                        </a:rPr>
                        <a:t>、</a:t>
                      </a:r>
                      <a:r>
                        <a:rPr lang="en-US" altLang="zh-CN" sz="1200" b="0" dirty="0" err="1">
                          <a:effectLst/>
                        </a:rPr>
                        <a:t>LuxuryBuilding</a:t>
                      </a:r>
                      <a:r>
                        <a:rPr lang="zh-CN" altLang="en-US" sz="1200" b="0" dirty="0">
                          <a:effectLst/>
                        </a:rPr>
                        <a:t>、</a:t>
                      </a:r>
                      <a:r>
                        <a:rPr lang="en-US" altLang="zh-CN" sz="1200" b="0" dirty="0" err="1">
                          <a:effectLst/>
                        </a:rPr>
                        <a:t>SimpleBuilding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将建造房屋的过程作为抽象的模板类，然后将</a:t>
                      </a:r>
                      <a:r>
                        <a:rPr lang="en-US" altLang="zh-CN" sz="1100" b="0" dirty="0" err="1">
                          <a:effectLst/>
                        </a:rPr>
                        <a:t>ExquisiteBuilding</a:t>
                      </a:r>
                      <a:r>
                        <a:rPr lang="zh-CN" altLang="en-US" sz="1100" b="0" i="0" kern="1200" dirty="0">
                          <a:solidFill>
                            <a:schemeClr val="tx1"/>
                          </a:solidFill>
                          <a:effectLst/>
                          <a:latin typeface="+mn-lt"/>
                          <a:ea typeface="+mn-ea"/>
                          <a:cs typeface="+mn-cs"/>
                        </a:rPr>
                        <a:t>，</a:t>
                      </a:r>
                      <a:r>
                        <a:rPr lang="en-US" altLang="zh-CN" sz="1100" b="0" dirty="0" err="1">
                          <a:effectLst/>
                        </a:rPr>
                        <a:t>LuxuryBuilding</a:t>
                      </a:r>
                      <a:r>
                        <a:rPr lang="zh-CN" altLang="en-US" sz="1100" b="0" dirty="0">
                          <a:effectLst/>
                        </a:rPr>
                        <a:t>，</a:t>
                      </a:r>
                      <a:r>
                        <a:rPr lang="en-US" altLang="zh-CN" sz="1100" b="0" dirty="0" err="1">
                          <a:effectLst/>
                        </a:rPr>
                        <a:t>SimpleBuilding</a:t>
                      </a:r>
                      <a:r>
                        <a:rPr lang="zh-CN" altLang="en-US" sz="1100" b="0" i="0" kern="1200" dirty="0">
                          <a:solidFill>
                            <a:schemeClr val="tx1"/>
                          </a:solidFill>
                          <a:effectLst/>
                          <a:latin typeface="+mn-lt"/>
                          <a:ea typeface="+mn-ea"/>
                          <a:cs typeface="+mn-cs"/>
                        </a:rPr>
                        <a:t>作为三种方法。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47090">
                <a:tc>
                  <a:txBody>
                    <a:bodyPr/>
                    <a:p>
                      <a:pPr algn="l">
                        <a:buNone/>
                      </a:pPr>
                      <a:r>
                        <a:rPr lang="en-US" altLang="en-US" sz="1200" b="0" dirty="0">
                          <a:solidFill>
                            <a:schemeClr val="tx1"/>
                          </a:solidFill>
                          <a:effectLst/>
                        </a:rPr>
                        <a:t>Template</a:t>
                      </a:r>
                      <a:endParaRPr lang="en-US" altLang="en-US" sz="1200" b="0" dirty="0">
                        <a:solidFill>
                          <a:schemeClr val="tx1"/>
                        </a:solidFill>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定义一个模板结构，将具体内容延迟到子类去实现，主要作用是在不改变模板结构的前提下在子类中重新定义模板中的内容。</a:t>
                      </a:r>
                      <a:endParaRPr lang="zh-CN" altLang="en-US" sz="900" dirty="0">
                        <a:effectLst/>
                        <a:sym typeface="+mn-ea"/>
                      </a:endParaRPr>
                    </a:p>
                    <a:p>
                      <a:pPr algn="l">
                        <a:buNone/>
                      </a:pP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zh-CN" sz="1200" b="0" dirty="0" err="1">
                          <a:effectLst/>
                        </a:rPr>
                        <a:t>BuildingConstruction</a:t>
                      </a:r>
                      <a:r>
                        <a:rPr lang="zh-CN" altLang="en-US" sz="1200" b="0" dirty="0" err="1">
                          <a:effectLst/>
                        </a:rPr>
                        <a:t>、HouseConstruction、PlantFieldConstruction、StorageConstruction</a:t>
                      </a:r>
                      <a:endParaRPr lang="zh-CN" altLang="en-US" sz="1200" b="0" dirty="0" err="1">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1100" b="0" i="0" kern="1200" dirty="0">
                          <a:effectLst/>
                          <a:latin typeface="+mn-lt"/>
                          <a:ea typeface="+mn-ea"/>
                          <a:cs typeface="+mn-cs"/>
                        </a:rPr>
                        <a:t>创建抽象模板结构即建房的步骤，即LayFoundation()、ConstructBuilding()、ExteriorTrim()三个函数分别代表夯实地基、建造建筑、外围环境修葺，然后创建具体模板，分别重写ConstructBuilding()和ExteriorTrim()这两个函数，代表着建造House、AnimalFold、PlantField、Storage这四种建筑的三个步骤中后两个都是不同的，需要分别实现这两个函数的具体功能。</a:t>
                      </a:r>
                      <a:endParaRPr lang="zh-CN" altLang="en-US" sz="1100" b="0" i="0" kern="1200" dirty="0">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r h="722630">
                <a:tc>
                  <a:txBody>
                    <a:bodyPr/>
                    <a:p>
                      <a:pPr algn="l">
                        <a:buNone/>
                      </a:pPr>
                      <a:r>
                        <a:rPr lang="en-US" altLang="en-US" sz="1200" b="0" dirty="0">
                          <a:effectLst/>
                        </a:rPr>
                        <a:t>Factory</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zh-CN" altLang="en-US" sz="900" dirty="0">
                          <a:effectLst/>
                        </a:rPr>
                        <a:t>父类负责定义创建对象的公共接口，而子类则负责生成具体的对象，目的是将类的实例化操作延迟到子类中完成。</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200" b="0" dirty="0">
                          <a:effectLst/>
                        </a:rPr>
                        <a:t>Fertilizer</a:t>
                      </a:r>
                      <a:r>
                        <a:rPr lang="zh-CN" altLang="en-US" sz="1200" b="0" dirty="0">
                          <a:effectLst/>
                        </a:rPr>
                        <a:t>、InorganicFertilizer、OrganicFertilizer、FertilizerAbstractFactory、InorganicFertilizerFactory、OrganicFertilizerFactory</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100" b="0" i="0" kern="1200" dirty="0">
                          <a:solidFill>
                            <a:schemeClr val="tx1"/>
                          </a:solidFill>
                          <a:effectLst/>
                          <a:latin typeface="+mn-lt"/>
                          <a:ea typeface="+mn-ea"/>
                          <a:cs typeface="+mn-cs"/>
                        </a:rPr>
                        <a:t>Fertilizer是抽象产品角色，定义产品的接口，而InorganicFertilizer类和OrganicFertilizer类是具体的产品角色，是实现产品接口的具体产品类，抽象工厂角色是FertilizerAbstractFactory类，用来声明工厂方法，返回Fertilizer，而真实的工厂是InorganicFertilizerFactory类和OrganicFertilizerFactory类，实现工厂方法，由客户调用，返回一个实例。</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97255">
                <a:tc>
                  <a:txBody>
                    <a:bodyPr/>
                    <a:p>
                      <a:pPr algn="l">
                        <a:buNone/>
                      </a:pPr>
                      <a:r>
                        <a:rPr lang="en-US" altLang="en-US" sz="1200" b="0" dirty="0">
                          <a:effectLst/>
                        </a:rPr>
                        <a:t>Builder</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使用多个简单的对象一步一步构建成一个复杂的对象，目的在于将一个复杂的构建与其表示相分离，使得同样的构建过程可以创建不同的表示。</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200" b="0" dirty="0">
                          <a:effectLst/>
                        </a:rPr>
                        <a:t>Builder</a:t>
                      </a:r>
                      <a:r>
                        <a:rPr lang="zh-CN" altLang="en-US" sz="1200" b="0" dirty="0">
                          <a:effectLst/>
                        </a:rPr>
                        <a:t>、</a:t>
                      </a:r>
                      <a:r>
                        <a:rPr lang="en-US" altLang="en-US" sz="1200" b="0" dirty="0">
                          <a:effectLst/>
                        </a:rPr>
                        <a:t>SetLength、SetWidth、SetHeight</a:t>
                      </a:r>
                      <a:r>
                        <a:rPr lang="zh-CN" altLang="en-US" sz="1200" b="0" dirty="0">
                          <a:effectLst/>
                        </a:rPr>
                        <a:t>、ConcreteBuilder</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100" b="0" i="0" kern="1200" dirty="0">
                          <a:solidFill>
                            <a:schemeClr val="tx1"/>
                          </a:solidFill>
                          <a:effectLst/>
                          <a:latin typeface="+mn-lt"/>
                          <a:ea typeface="+mn-ea"/>
                          <a:cs typeface="+mn-cs"/>
                        </a:rPr>
                        <a:t>对设定建造房屋的长度、宽度、高度三种尺寸时使用了Builder设计模式，首先定义设定尺寸的过程（Builder），分别是SetLength()、SetWidth()、SetHeight(，都声明为抽象方法，具体由子类实现，然后创建具体的建造者具体实现三个抽象函数。</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71454"/>
            <a:ext cx="3289283" cy="429177"/>
          </a:xfrm>
        </p:spPr>
        <p:txBody>
          <a:bodyPr>
            <a:noAutofit/>
          </a:bodyPr>
          <a:lstStyle/>
          <a:p>
            <a:pPr algn="l"/>
            <a:r>
              <a:rPr lang="en-US" altLang="zh-CN" sz="2800" dirty="0"/>
              <a:t>Singleton</a:t>
            </a:r>
            <a:endParaRPr lang="zh-CN" altLang="en-US" sz="4400" dirty="0"/>
          </a:p>
        </p:txBody>
      </p:sp>
      <p:grpSp>
        <p:nvGrpSpPr>
          <p:cNvPr id="16" name="组合 15"/>
          <p:cNvGrpSpPr/>
          <p:nvPr/>
        </p:nvGrpSpPr>
        <p:grpSpPr>
          <a:xfrm>
            <a:off x="4703685" y="3339612"/>
            <a:ext cx="3781589" cy="3509243"/>
            <a:chOff x="5408694" y="3159298"/>
            <a:chExt cx="3781589" cy="3407696"/>
          </a:xfrm>
        </p:grpSpPr>
        <p:sp>
          <p:nvSpPr>
            <p:cNvPr id="14" name="矩形 13"/>
            <p:cNvSpPr/>
            <p:nvPr/>
          </p:nvSpPr>
          <p:spPr>
            <a:xfrm rot="5400000" flipH="1" flipV="1">
              <a:off x="7277291" y="1426492"/>
              <a:ext cx="44396" cy="3781589"/>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flipV="1">
              <a:off x="8798700" y="3159298"/>
              <a:ext cx="45719" cy="340769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472900" y="3547655"/>
            <a:ext cx="1001026" cy="261610"/>
          </a:xfrm>
          <a:prstGeom prst="rect">
            <a:avLst/>
          </a:prstGeom>
          <a:solidFill>
            <a:schemeClr val="bg2">
              <a:lumMod val="75000"/>
            </a:schemeClr>
          </a:solidFill>
        </p:spPr>
        <p:txBody>
          <a:bodyPr wrap="square" rtlCol="0">
            <a:spAutoFit/>
          </a:bodyPr>
          <a:lstStyle/>
          <a:p>
            <a:r>
              <a:rPr lang="en-US" altLang="zh-CN" sz="1100" dirty="0" err="1">
                <a:solidFill>
                  <a:prstClr val="white"/>
                </a:solidFill>
              </a:rPr>
              <a:t>FarmAddress</a:t>
            </a:r>
            <a:endParaRPr lang="zh-CN" alt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4101366" y="97862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98824" y="745140"/>
            <a:ext cx="2902056" cy="3369407"/>
          </a:xfrm>
          <a:prstGeom prst="rect">
            <a:avLst/>
          </a:prstGeom>
        </p:spPr>
      </p:pic>
      <p:pic>
        <p:nvPicPr>
          <p:cNvPr id="7" name="图片 6"/>
          <p:cNvPicPr>
            <a:picLocks noChangeAspect="1"/>
          </p:cNvPicPr>
          <p:nvPr/>
        </p:nvPicPr>
        <p:blipFill>
          <a:blip r:embed="rId2"/>
          <a:stretch>
            <a:fillRect/>
          </a:stretch>
        </p:blipFill>
        <p:spPr>
          <a:xfrm>
            <a:off x="1472900" y="971427"/>
            <a:ext cx="2308870" cy="943992"/>
          </a:xfrm>
          <a:prstGeom prst="rect">
            <a:avLst/>
          </a:prstGeom>
        </p:spPr>
      </p:pic>
      <p:pic>
        <p:nvPicPr>
          <p:cNvPr id="11" name="图片 10"/>
          <p:cNvPicPr>
            <a:picLocks noChangeAspect="1"/>
          </p:cNvPicPr>
          <p:nvPr/>
        </p:nvPicPr>
        <p:blipFill>
          <a:blip r:embed="rId3"/>
          <a:stretch>
            <a:fillRect/>
          </a:stretch>
        </p:blipFill>
        <p:spPr>
          <a:xfrm>
            <a:off x="1477628" y="2270099"/>
            <a:ext cx="3402378" cy="1105773"/>
          </a:xfrm>
          <a:prstGeom prst="rect">
            <a:avLst/>
          </a:prstGeom>
        </p:spPr>
      </p:pic>
      <p:pic>
        <p:nvPicPr>
          <p:cNvPr id="12" name="图片 11"/>
          <p:cNvPicPr>
            <a:picLocks noChangeAspect="1"/>
          </p:cNvPicPr>
          <p:nvPr/>
        </p:nvPicPr>
        <p:blipFill>
          <a:blip r:embed="rId4"/>
          <a:stretch>
            <a:fillRect/>
          </a:stretch>
        </p:blipFill>
        <p:spPr>
          <a:xfrm>
            <a:off x="1472900" y="4016419"/>
            <a:ext cx="6239527" cy="2579563"/>
          </a:xfrm>
          <a:prstGeom prst="rect">
            <a:avLst/>
          </a:prstGeom>
        </p:spPr>
      </p:pic>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Prototype</a:t>
            </a:r>
            <a:endParaRPr lang="zh-CN" altLang="en-US" sz="4400" dirty="0"/>
          </a:p>
        </p:txBody>
      </p:sp>
      <p:sp>
        <p:nvSpPr>
          <p:cNvPr id="3" name="文本框 2"/>
          <p:cNvSpPr txBox="1"/>
          <p:nvPr/>
        </p:nvSpPr>
        <p:spPr>
          <a:xfrm>
            <a:off x="3919445" y="42900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8940" y="510505"/>
            <a:ext cx="100102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FlyAction</a:t>
            </a:r>
            <a:endParaRPr lang="zh-CN" altLang="en-US" sz="1100" dirty="0">
              <a:solidFill>
                <a:schemeClr val="bg1"/>
              </a:solidFill>
            </a:endParaRPr>
          </a:p>
        </p:txBody>
      </p:sp>
      <p:sp>
        <p:nvSpPr>
          <p:cNvPr id="28" name="文本框 27"/>
          <p:cNvSpPr txBox="1"/>
          <p:nvPr/>
        </p:nvSpPr>
        <p:spPr>
          <a:xfrm>
            <a:off x="7659471" y="2596209"/>
            <a:ext cx="1286502"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RunAction</a:t>
            </a:r>
            <a:endParaRPr lang="zh-CN" altLang="en-US" sz="1400" dirty="0">
              <a:solidFill>
                <a:schemeClr val="bg1"/>
              </a:solidFill>
            </a:endParaRPr>
          </a:p>
        </p:txBody>
      </p:sp>
      <p:sp>
        <p:nvSpPr>
          <p:cNvPr id="29" name="文本框 28"/>
          <p:cNvSpPr txBox="1"/>
          <p:nvPr/>
        </p:nvSpPr>
        <p:spPr>
          <a:xfrm>
            <a:off x="7659471" y="4727673"/>
            <a:ext cx="915165"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SwimAction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5331" y="3687898"/>
            <a:ext cx="5959264" cy="2555833"/>
          </a:xfrm>
          <a:prstGeom prst="rect">
            <a:avLst/>
          </a:prstGeom>
        </p:spPr>
      </p:pic>
      <p:pic>
        <p:nvPicPr>
          <p:cNvPr id="7" name="图片 6"/>
          <p:cNvPicPr>
            <a:picLocks noChangeAspect="1"/>
          </p:cNvPicPr>
          <p:nvPr/>
        </p:nvPicPr>
        <p:blipFill>
          <a:blip r:embed="rId2"/>
          <a:stretch>
            <a:fillRect/>
          </a:stretch>
        </p:blipFill>
        <p:spPr>
          <a:xfrm>
            <a:off x="1360068" y="1174660"/>
            <a:ext cx="4627932" cy="2224556"/>
          </a:xfrm>
          <a:prstGeom prst="rect">
            <a:avLst/>
          </a:prstGeom>
        </p:spPr>
      </p:pic>
      <p:pic>
        <p:nvPicPr>
          <p:cNvPr id="13" name="图片 12"/>
          <p:cNvPicPr>
            <a:picLocks noChangeAspect="1"/>
          </p:cNvPicPr>
          <p:nvPr/>
        </p:nvPicPr>
        <p:blipFill>
          <a:blip r:embed="rId3"/>
          <a:stretch>
            <a:fillRect/>
          </a:stretch>
        </p:blipFill>
        <p:spPr>
          <a:xfrm>
            <a:off x="7651746" y="854958"/>
            <a:ext cx="3450003" cy="1644893"/>
          </a:xfrm>
          <a:prstGeom prst="rect">
            <a:avLst/>
          </a:prstGeom>
        </p:spPr>
      </p:pic>
      <p:pic>
        <p:nvPicPr>
          <p:cNvPr id="17" name="图片 16"/>
          <p:cNvPicPr>
            <a:picLocks noChangeAspect="1"/>
          </p:cNvPicPr>
          <p:nvPr/>
        </p:nvPicPr>
        <p:blipFill>
          <a:blip r:embed="rId4"/>
          <a:stretch>
            <a:fillRect/>
          </a:stretch>
        </p:blipFill>
        <p:spPr>
          <a:xfrm>
            <a:off x="7659471" y="2954177"/>
            <a:ext cx="3465391" cy="1704839"/>
          </a:xfrm>
          <a:prstGeom prst="rect">
            <a:avLst/>
          </a:prstGeom>
        </p:spPr>
      </p:pic>
      <p:pic>
        <p:nvPicPr>
          <p:cNvPr id="18" name="图片 17"/>
          <p:cNvPicPr>
            <a:picLocks noChangeAspect="1"/>
          </p:cNvPicPr>
          <p:nvPr/>
        </p:nvPicPr>
        <p:blipFill>
          <a:blip r:embed="rId5"/>
          <a:stretch>
            <a:fillRect/>
          </a:stretch>
        </p:blipFill>
        <p:spPr>
          <a:xfrm>
            <a:off x="7648940" y="5087923"/>
            <a:ext cx="3493397" cy="1644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378481" y="194043"/>
            <a:ext cx="2169268" cy="429177"/>
          </a:xfrm>
        </p:spPr>
        <p:txBody>
          <a:bodyPr>
            <a:noAutofit/>
          </a:bodyPr>
          <a:lstStyle/>
          <a:p>
            <a:pPr algn="l"/>
            <a:r>
              <a:rPr lang="en-US" altLang="zh-CN" sz="2800" dirty="0"/>
              <a:t>Strategy</a:t>
            </a:r>
            <a:endParaRPr lang="zh-CN" altLang="en-US" sz="4400" dirty="0"/>
          </a:p>
        </p:txBody>
      </p:sp>
      <p:sp>
        <p:nvSpPr>
          <p:cNvPr id="3" name="文本框 2"/>
          <p:cNvSpPr txBox="1"/>
          <p:nvPr/>
        </p:nvSpPr>
        <p:spPr>
          <a:xfrm>
            <a:off x="3932417" y="188673"/>
            <a:ext cx="1208805"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94751" y="2605166"/>
            <a:ext cx="1800000" cy="2511139"/>
            <a:chOff x="5362976" y="3111084"/>
            <a:chExt cx="1800000" cy="4108858"/>
          </a:xfrm>
        </p:grpSpPr>
        <p:sp>
          <p:nvSpPr>
            <p:cNvPr id="14" name="矩形 13"/>
            <p:cNvSpPr/>
            <p:nvPr/>
          </p:nvSpPr>
          <p:spPr>
            <a:xfrm rot="5400000" flipH="1" flipV="1">
              <a:off x="6225572" y="2435642"/>
              <a:ext cx="74808"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5" name="矩形 14"/>
            <p:cNvSpPr/>
            <p:nvPr/>
          </p:nvSpPr>
          <p:spPr>
            <a:xfrm flipV="1">
              <a:off x="7067316" y="3111084"/>
              <a:ext cx="45719" cy="4108858"/>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65117" y="-44926"/>
            <a:ext cx="1800000" cy="3240000"/>
            <a:chOff x="5408696" y="2653886"/>
            <a:chExt cx="1800000" cy="3240000"/>
          </a:xfrm>
        </p:grpSpPr>
        <p:sp>
          <p:nvSpPr>
            <p:cNvPr id="31" name="矩形 30"/>
            <p:cNvSpPr/>
            <p:nvPr/>
          </p:nvSpPr>
          <p:spPr>
            <a:xfrm rot="5400000" flipV="1">
              <a:off x="6285836" y="2319922"/>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7786636" y="933719"/>
            <a:ext cx="100102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Build</a:t>
            </a:r>
            <a:endParaRPr lang="en-US" altLang="zh-CN" sz="1100" dirty="0">
              <a:solidFill>
                <a:schemeClr val="bg1"/>
              </a:solidFill>
            </a:endParaRPr>
          </a:p>
        </p:txBody>
      </p:sp>
      <p:pic>
        <p:nvPicPr>
          <p:cNvPr id="2" name="图片 1"/>
          <p:cNvPicPr>
            <a:picLocks noChangeAspect="1"/>
          </p:cNvPicPr>
          <p:nvPr/>
        </p:nvPicPr>
        <p:blipFill>
          <a:blip r:embed="rId1"/>
          <a:stretch>
            <a:fillRect/>
          </a:stretch>
        </p:blipFill>
        <p:spPr>
          <a:xfrm>
            <a:off x="1486887" y="654016"/>
            <a:ext cx="1077303" cy="1539594"/>
          </a:xfrm>
          <a:prstGeom prst="rect">
            <a:avLst/>
          </a:prstGeom>
        </p:spPr>
      </p:pic>
      <p:pic>
        <p:nvPicPr>
          <p:cNvPr id="4" name="图片 3"/>
          <p:cNvPicPr>
            <a:picLocks noChangeAspect="1"/>
          </p:cNvPicPr>
          <p:nvPr/>
        </p:nvPicPr>
        <p:blipFill>
          <a:blip r:embed="rId2"/>
          <a:stretch>
            <a:fillRect/>
          </a:stretch>
        </p:blipFill>
        <p:spPr>
          <a:xfrm>
            <a:off x="2816079" y="908436"/>
            <a:ext cx="4229303" cy="10082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540" y="2326231"/>
            <a:ext cx="5516640" cy="2276340"/>
          </a:xfrm>
          <a:prstGeom prst="rect">
            <a:avLst/>
          </a:prstGeom>
        </p:spPr>
      </p:pic>
      <p:pic>
        <p:nvPicPr>
          <p:cNvPr id="12" name="图片 11"/>
          <p:cNvPicPr>
            <a:picLocks noChangeAspect="1"/>
          </p:cNvPicPr>
          <p:nvPr/>
        </p:nvPicPr>
        <p:blipFill>
          <a:blip r:embed="rId4"/>
          <a:stretch>
            <a:fillRect/>
          </a:stretch>
        </p:blipFill>
        <p:spPr>
          <a:xfrm>
            <a:off x="7811844" y="1215209"/>
            <a:ext cx="3158486" cy="3387362"/>
          </a:xfrm>
          <a:prstGeom prst="rect">
            <a:avLst/>
          </a:prstGeom>
        </p:spPr>
      </p:pic>
      <p:sp>
        <p:nvSpPr>
          <p:cNvPr id="27" name="矩形 26"/>
          <p:cNvSpPr/>
          <p:nvPr/>
        </p:nvSpPr>
        <p:spPr>
          <a:xfrm rot="5400000" flipH="1" flipV="1">
            <a:off x="9360928" y="2354092"/>
            <a:ext cx="45719" cy="4676811"/>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5"/>
          <a:stretch>
            <a:fillRect/>
          </a:stretch>
        </p:blipFill>
        <p:spPr>
          <a:xfrm>
            <a:off x="46475" y="5213636"/>
            <a:ext cx="3885942" cy="1430995"/>
          </a:xfrm>
          <a:prstGeom prst="rect">
            <a:avLst/>
          </a:prstGeom>
        </p:spPr>
      </p:pic>
      <p:pic>
        <p:nvPicPr>
          <p:cNvPr id="17" name="图片 16"/>
          <p:cNvPicPr>
            <a:picLocks noChangeAspect="1"/>
          </p:cNvPicPr>
          <p:nvPr/>
        </p:nvPicPr>
        <p:blipFill>
          <a:blip r:embed="rId6"/>
          <a:stretch>
            <a:fillRect/>
          </a:stretch>
        </p:blipFill>
        <p:spPr>
          <a:xfrm>
            <a:off x="3970816" y="5197833"/>
            <a:ext cx="3885942" cy="1446209"/>
          </a:xfrm>
          <a:prstGeom prst="rect">
            <a:avLst/>
          </a:prstGeom>
        </p:spPr>
      </p:pic>
      <p:pic>
        <p:nvPicPr>
          <p:cNvPr id="18" name="图片 17"/>
          <p:cNvPicPr>
            <a:picLocks noChangeAspect="1"/>
          </p:cNvPicPr>
          <p:nvPr/>
        </p:nvPicPr>
        <p:blipFill>
          <a:blip r:embed="rId7"/>
          <a:stretch>
            <a:fillRect/>
          </a:stretch>
        </p:blipFill>
        <p:spPr>
          <a:xfrm>
            <a:off x="7895157" y="5197833"/>
            <a:ext cx="4204564" cy="1446209"/>
          </a:xfrm>
          <a:prstGeom prst="rect">
            <a:avLst/>
          </a:prstGeom>
        </p:spPr>
      </p:pic>
      <p:sp>
        <p:nvSpPr>
          <p:cNvPr id="33" name="文本框 26"/>
          <p:cNvSpPr txBox="1"/>
          <p:nvPr/>
        </p:nvSpPr>
        <p:spPr>
          <a:xfrm>
            <a:off x="377454" y="4869462"/>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ExquisiteBuildStrat</a:t>
            </a:r>
            <a:endParaRPr lang="en-US" altLang="zh-CN" sz="1100" dirty="0">
              <a:solidFill>
                <a:schemeClr val="bg1"/>
              </a:solidFill>
            </a:endParaRPr>
          </a:p>
        </p:txBody>
      </p:sp>
      <p:sp>
        <p:nvSpPr>
          <p:cNvPr id="34" name="文本框 26"/>
          <p:cNvSpPr txBox="1"/>
          <p:nvPr/>
        </p:nvSpPr>
        <p:spPr>
          <a:xfrm>
            <a:off x="4295519" y="4865496"/>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LuxuryBuildStrat</a:t>
            </a:r>
            <a:endParaRPr lang="en-US" altLang="zh-CN" sz="1100" dirty="0">
              <a:solidFill>
                <a:schemeClr val="bg1"/>
              </a:solidFill>
            </a:endParaRPr>
          </a:p>
        </p:txBody>
      </p:sp>
      <p:sp>
        <p:nvSpPr>
          <p:cNvPr id="35" name="文本框 26"/>
          <p:cNvSpPr txBox="1"/>
          <p:nvPr/>
        </p:nvSpPr>
        <p:spPr>
          <a:xfrm>
            <a:off x="8213585" y="4865496"/>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SimpleBuildStrat</a:t>
            </a:r>
            <a:endParaRPr lang="en-US" altLang="zh-CN" sz="11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989347" y="343184"/>
            <a:ext cx="2169268" cy="429177"/>
          </a:xfrm>
        </p:spPr>
        <p:txBody>
          <a:bodyPr>
            <a:noAutofit/>
          </a:bodyPr>
          <a:lstStyle/>
          <a:p>
            <a:pPr algn="l"/>
            <a:r>
              <a:rPr lang="en-US" sz="2800" dirty="0"/>
              <a:t>Template</a:t>
            </a:r>
            <a:endParaRPr lang="en-US" sz="4400" dirty="0"/>
          </a:p>
        </p:txBody>
      </p:sp>
      <p:sp>
        <p:nvSpPr>
          <p:cNvPr id="3" name="文本框 2"/>
          <p:cNvSpPr txBox="1"/>
          <p:nvPr/>
        </p:nvSpPr>
        <p:spPr>
          <a:xfrm>
            <a:off x="1124175" y="97383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9210" y="510540"/>
            <a:ext cx="162242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HouseConstruction</a:t>
            </a:r>
            <a:endParaRPr lang="en-US" altLang="zh-CN" sz="1100" dirty="0" err="1">
              <a:solidFill>
                <a:schemeClr val="bg1"/>
              </a:solidFill>
            </a:endParaRPr>
          </a:p>
        </p:txBody>
      </p:sp>
      <p:sp>
        <p:nvSpPr>
          <p:cNvPr id="28" name="文本框 27"/>
          <p:cNvSpPr txBox="1"/>
          <p:nvPr/>
        </p:nvSpPr>
        <p:spPr>
          <a:xfrm>
            <a:off x="7659370" y="2800985"/>
            <a:ext cx="1611630" cy="260350"/>
          </a:xfrm>
          <a:prstGeom prst="rect">
            <a:avLst/>
          </a:prstGeom>
          <a:solidFill>
            <a:schemeClr val="bg2">
              <a:lumMod val="75000"/>
            </a:schemeClr>
          </a:solidFill>
        </p:spPr>
        <p:txBody>
          <a:bodyPr wrap="square" rtlCol="0">
            <a:spAutoFit/>
          </a:bodyPr>
          <a:lstStyle/>
          <a:p>
            <a:r>
              <a:rPr lang="en-US" sz="1100" dirty="0" err="1">
                <a:solidFill>
                  <a:schemeClr val="bg1"/>
                </a:solidFill>
              </a:rPr>
              <a:t>PlantFieldConstruction</a:t>
            </a:r>
            <a:endParaRPr lang="en-US" sz="1400" dirty="0">
              <a:solidFill>
                <a:schemeClr val="bg1"/>
              </a:solidFill>
            </a:endParaRPr>
          </a:p>
        </p:txBody>
      </p:sp>
      <p:sp>
        <p:nvSpPr>
          <p:cNvPr id="29" name="文本框 28"/>
          <p:cNvSpPr txBox="1"/>
          <p:nvPr/>
        </p:nvSpPr>
        <p:spPr>
          <a:xfrm>
            <a:off x="7649210" y="5128260"/>
            <a:ext cx="162179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StorageConstruction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2" name="图片 1" descr="TemplateMethod"/>
          <p:cNvPicPr>
            <a:picLocks noChangeAspect="1"/>
          </p:cNvPicPr>
          <p:nvPr/>
        </p:nvPicPr>
        <p:blipFill>
          <a:blip r:embed="rId1"/>
          <a:stretch>
            <a:fillRect/>
          </a:stretch>
        </p:blipFill>
        <p:spPr>
          <a:xfrm>
            <a:off x="34290" y="3778250"/>
            <a:ext cx="7176770" cy="2646045"/>
          </a:xfrm>
          <a:prstGeom prst="rect">
            <a:avLst/>
          </a:prstGeom>
        </p:spPr>
      </p:pic>
      <p:pic>
        <p:nvPicPr>
          <p:cNvPr id="11" name="图片 10"/>
          <p:cNvPicPr>
            <a:picLocks noChangeAspect="1"/>
          </p:cNvPicPr>
          <p:nvPr/>
        </p:nvPicPr>
        <p:blipFill>
          <a:blip r:embed="rId2"/>
          <a:srcRect l="31352" t="30072" r="36892" b="21920"/>
          <a:stretch>
            <a:fillRect/>
          </a:stretch>
        </p:blipFill>
        <p:spPr>
          <a:xfrm>
            <a:off x="2675890" y="258445"/>
            <a:ext cx="4131310" cy="3511550"/>
          </a:xfrm>
          <a:prstGeom prst="rect">
            <a:avLst/>
          </a:prstGeom>
        </p:spPr>
      </p:pic>
      <p:pic>
        <p:nvPicPr>
          <p:cNvPr id="19" name="图片 18"/>
          <p:cNvPicPr>
            <a:picLocks noChangeAspect="1"/>
          </p:cNvPicPr>
          <p:nvPr/>
        </p:nvPicPr>
        <p:blipFill>
          <a:blip r:embed="rId3"/>
          <a:srcRect l="31347" t="32182" r="41046" b="42217"/>
          <a:stretch>
            <a:fillRect/>
          </a:stretch>
        </p:blipFill>
        <p:spPr>
          <a:xfrm>
            <a:off x="7659370" y="836295"/>
            <a:ext cx="3591560" cy="1872615"/>
          </a:xfrm>
          <a:prstGeom prst="rect">
            <a:avLst/>
          </a:prstGeom>
        </p:spPr>
      </p:pic>
      <p:pic>
        <p:nvPicPr>
          <p:cNvPr id="20" name="图片 19"/>
          <p:cNvPicPr>
            <a:picLocks noChangeAspect="1"/>
          </p:cNvPicPr>
          <p:nvPr/>
        </p:nvPicPr>
        <p:blipFill>
          <a:blip r:embed="rId4"/>
          <a:srcRect l="31249" t="34994" r="39166" b="39925"/>
          <a:stretch>
            <a:fillRect/>
          </a:stretch>
        </p:blipFill>
        <p:spPr>
          <a:xfrm>
            <a:off x="7659370" y="3187065"/>
            <a:ext cx="3848735" cy="1834515"/>
          </a:xfrm>
          <a:prstGeom prst="rect">
            <a:avLst/>
          </a:prstGeom>
        </p:spPr>
      </p:pic>
      <p:pic>
        <p:nvPicPr>
          <p:cNvPr id="21" name="图片 20"/>
          <p:cNvPicPr>
            <a:picLocks noChangeAspect="1"/>
          </p:cNvPicPr>
          <p:nvPr/>
        </p:nvPicPr>
        <p:blipFill>
          <a:blip r:embed="rId5"/>
          <a:srcRect l="31151" t="35871" r="40455" b="45030"/>
          <a:stretch>
            <a:fillRect/>
          </a:stretch>
        </p:blipFill>
        <p:spPr>
          <a:xfrm>
            <a:off x="7649210" y="5461000"/>
            <a:ext cx="3693795" cy="1397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417216" y="470903"/>
            <a:ext cx="2169268" cy="429177"/>
          </a:xfrm>
        </p:spPr>
        <p:txBody>
          <a:bodyPr>
            <a:noAutofit/>
          </a:bodyPr>
          <a:lstStyle/>
          <a:p>
            <a:pPr algn="l"/>
            <a:r>
              <a:rPr lang="en-US" sz="2800" dirty="0"/>
              <a:t>Factory</a:t>
            </a:r>
            <a:endParaRPr lang="en-US" sz="4400" dirty="0"/>
          </a:p>
        </p:txBody>
      </p:sp>
      <p:sp>
        <p:nvSpPr>
          <p:cNvPr id="3" name="文本框 2"/>
          <p:cNvSpPr txBox="1"/>
          <p:nvPr/>
        </p:nvSpPr>
        <p:spPr>
          <a:xfrm>
            <a:off x="3958452" y="466803"/>
            <a:ext cx="1208805"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94751" y="2605166"/>
            <a:ext cx="1800000" cy="2511139"/>
            <a:chOff x="5362976" y="3111084"/>
            <a:chExt cx="1800000" cy="4108858"/>
          </a:xfrm>
        </p:grpSpPr>
        <p:sp>
          <p:nvSpPr>
            <p:cNvPr id="14" name="矩形 13"/>
            <p:cNvSpPr/>
            <p:nvPr/>
          </p:nvSpPr>
          <p:spPr>
            <a:xfrm rot="5400000" flipH="1" flipV="1">
              <a:off x="6225572" y="2435642"/>
              <a:ext cx="74808"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5" name="矩形 14"/>
            <p:cNvSpPr/>
            <p:nvPr/>
          </p:nvSpPr>
          <p:spPr>
            <a:xfrm flipV="1">
              <a:off x="7067316" y="3111084"/>
              <a:ext cx="45719" cy="4108858"/>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75912" y="-44926"/>
            <a:ext cx="1800000" cy="3240000"/>
            <a:chOff x="5408696" y="2653886"/>
            <a:chExt cx="1800000" cy="3240000"/>
          </a:xfrm>
        </p:grpSpPr>
        <p:sp>
          <p:nvSpPr>
            <p:cNvPr id="31" name="矩形 30"/>
            <p:cNvSpPr/>
            <p:nvPr/>
          </p:nvSpPr>
          <p:spPr>
            <a:xfrm rot="5400000" flipV="1">
              <a:off x="6285836" y="2319922"/>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7637780" y="206375"/>
            <a:ext cx="189738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sym typeface="+mn-ea"/>
              </a:rPr>
              <a:t>InorganicFertilizerFactory</a:t>
            </a:r>
            <a:endParaRPr lang="en-US" altLang="zh-CN" sz="1100" dirty="0" err="1">
              <a:solidFill>
                <a:schemeClr val="bg1"/>
              </a:solidFill>
            </a:endParaRPr>
          </a:p>
        </p:txBody>
      </p:sp>
      <p:sp>
        <p:nvSpPr>
          <p:cNvPr id="27" name="矩形 26"/>
          <p:cNvSpPr/>
          <p:nvPr/>
        </p:nvSpPr>
        <p:spPr>
          <a:xfrm rot="5400000" flipH="1" flipV="1">
            <a:off x="9360928" y="2354092"/>
            <a:ext cx="45719" cy="4676811"/>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文本框 26"/>
          <p:cNvSpPr txBox="1"/>
          <p:nvPr/>
        </p:nvSpPr>
        <p:spPr>
          <a:xfrm>
            <a:off x="199654" y="4056027"/>
            <a:ext cx="1334967"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InorganicFertilizer</a:t>
            </a:r>
            <a:endParaRPr lang="en-US" altLang="zh-CN" sz="1100" dirty="0">
              <a:solidFill>
                <a:schemeClr val="bg1"/>
              </a:solidFill>
            </a:endParaRPr>
          </a:p>
        </p:txBody>
      </p:sp>
      <p:sp>
        <p:nvSpPr>
          <p:cNvPr id="34" name="文本框 26"/>
          <p:cNvSpPr txBox="1"/>
          <p:nvPr/>
        </p:nvSpPr>
        <p:spPr>
          <a:xfrm>
            <a:off x="4180205" y="4408170"/>
            <a:ext cx="177228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sym typeface="+mn-ea"/>
              </a:rPr>
              <a:t>FertilizerAbstractFactory</a:t>
            </a:r>
            <a:endParaRPr lang="en-US" altLang="zh-CN" sz="1100" dirty="0">
              <a:solidFill>
                <a:schemeClr val="bg1"/>
              </a:solidFill>
            </a:endParaRPr>
          </a:p>
        </p:txBody>
      </p:sp>
      <p:pic>
        <p:nvPicPr>
          <p:cNvPr id="7" name="图片 6" descr="Factory Method"/>
          <p:cNvPicPr>
            <a:picLocks noChangeAspect="1"/>
          </p:cNvPicPr>
          <p:nvPr/>
        </p:nvPicPr>
        <p:blipFill>
          <a:blip r:embed="rId1"/>
          <a:stretch>
            <a:fillRect/>
          </a:stretch>
        </p:blipFill>
        <p:spPr>
          <a:xfrm>
            <a:off x="1158240" y="836295"/>
            <a:ext cx="6036945" cy="3117215"/>
          </a:xfrm>
          <a:prstGeom prst="rect">
            <a:avLst/>
          </a:prstGeom>
        </p:spPr>
      </p:pic>
      <p:pic>
        <p:nvPicPr>
          <p:cNvPr id="19" name="图片 18"/>
          <p:cNvPicPr>
            <a:picLocks noChangeAspect="1"/>
          </p:cNvPicPr>
          <p:nvPr/>
        </p:nvPicPr>
        <p:blipFill>
          <a:blip r:embed="rId2"/>
          <a:srcRect l="31147" t="43962" r="35706" b="29725"/>
          <a:stretch>
            <a:fillRect/>
          </a:stretch>
        </p:blipFill>
        <p:spPr>
          <a:xfrm>
            <a:off x="3778250" y="4878705"/>
            <a:ext cx="4312285" cy="1924685"/>
          </a:xfrm>
          <a:prstGeom prst="rect">
            <a:avLst/>
          </a:prstGeom>
        </p:spPr>
      </p:pic>
      <p:pic>
        <p:nvPicPr>
          <p:cNvPr id="21" name="图片 20"/>
          <p:cNvPicPr>
            <a:picLocks noChangeAspect="1"/>
          </p:cNvPicPr>
          <p:nvPr/>
        </p:nvPicPr>
        <p:blipFill>
          <a:blip r:embed="rId3"/>
          <a:srcRect l="31542" t="38866" r="41543" b="27789"/>
          <a:stretch>
            <a:fillRect/>
          </a:stretch>
        </p:blipFill>
        <p:spPr>
          <a:xfrm>
            <a:off x="199390" y="4418965"/>
            <a:ext cx="3501390" cy="2439035"/>
          </a:xfrm>
          <a:prstGeom prst="rect">
            <a:avLst/>
          </a:prstGeom>
        </p:spPr>
      </p:pic>
      <p:pic>
        <p:nvPicPr>
          <p:cNvPr id="22" name="图片 21"/>
          <p:cNvPicPr>
            <a:picLocks noChangeAspect="1"/>
          </p:cNvPicPr>
          <p:nvPr/>
        </p:nvPicPr>
        <p:blipFill>
          <a:blip r:embed="rId4"/>
          <a:srcRect l="31347" t="12840" r="34715" b="14949"/>
          <a:stretch>
            <a:fillRect/>
          </a:stretch>
        </p:blipFill>
        <p:spPr>
          <a:xfrm>
            <a:off x="7637780" y="589915"/>
            <a:ext cx="4415155" cy="52819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6969</Words>
  <Application>WPS 演示</Application>
  <PresentationFormat>宽屏</PresentationFormat>
  <Paragraphs>618</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Arial</vt:lpstr>
      <vt:lpstr>宋体</vt:lpstr>
      <vt:lpstr>Wingdings</vt:lpstr>
      <vt:lpstr>微软雅黑</vt:lpstr>
      <vt:lpstr>Yu Gothic UI Semibold</vt:lpstr>
      <vt:lpstr>等线</vt:lpstr>
      <vt:lpstr>Arial Unicode MS</vt:lpstr>
      <vt:lpstr>等线 Light</vt:lpstr>
      <vt:lpstr>Helvetica</vt:lpstr>
      <vt:lpstr>Helvetica Neue</vt:lpstr>
      <vt:lpstr>张海山锐线体简</vt:lpstr>
      <vt:lpstr>Office 主题​​</vt:lpstr>
      <vt:lpstr>1_Office 主题​​</vt:lpstr>
      <vt:lpstr>Item</vt:lpstr>
      <vt:lpstr>软件架构与设计模式</vt:lpstr>
      <vt:lpstr>Item</vt:lpstr>
      <vt:lpstr>PowerPoint 演示文稿</vt:lpstr>
      <vt:lpstr>Singleton</vt:lpstr>
      <vt:lpstr>Prototype</vt:lpstr>
      <vt:lpstr>Strategy</vt:lpstr>
      <vt:lpstr>Template</vt:lpstr>
      <vt:lpstr>Factory</vt:lpstr>
      <vt:lpstr>Builder</vt:lpstr>
      <vt:lpstr>Person</vt:lpstr>
      <vt:lpstr>设计模式一览</vt:lpstr>
      <vt:lpstr>设计模式一览</vt:lpstr>
      <vt:lpstr>设计模式一览</vt:lpstr>
      <vt:lpstr>Command</vt:lpstr>
      <vt:lpstr>Decorator</vt:lpstr>
      <vt:lpstr>Singleton</vt:lpstr>
      <vt:lpstr>Animal</vt:lpstr>
      <vt:lpstr>设计模式一览</vt:lpstr>
      <vt:lpstr>PowerPoint 演示文稿</vt:lpstr>
      <vt:lpstr>Abstract Factory</vt:lpstr>
      <vt:lpstr>Bridge</vt:lpstr>
      <vt:lpstr>Strategy</vt:lpstr>
      <vt:lpstr>Template</vt:lpstr>
      <vt:lpstr>Plant</vt:lpstr>
      <vt:lpstr>设计模式一览</vt:lpstr>
      <vt:lpstr>State</vt:lpstr>
      <vt:lpstr>Mediator</vt:lpstr>
      <vt:lpstr>软件架构与设计模式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dc:title>
  <dc:creator>齐 旭晨</dc:creator>
  <cp:lastModifiedBy>Obscurus</cp:lastModifiedBy>
  <cp:revision>91</cp:revision>
  <dcterms:created xsi:type="dcterms:W3CDTF">2018-11-01T14:35:00Z</dcterms:created>
  <dcterms:modified xsi:type="dcterms:W3CDTF">2018-11-02T10:07:44Z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