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Lst>
  <p:notesMasterIdLst>
    <p:notesMasterId r:id="rId32"/>
  </p:notesMasterIdLst>
  <p:sldIdLst>
    <p:sldId id="256" r:id="rId4"/>
    <p:sldId id="292" r:id="rId5"/>
    <p:sldId id="320" r:id="rId6"/>
    <p:sldId id="321" r:id="rId7"/>
    <p:sldId id="290" r:id="rId8"/>
    <p:sldId id="263" r:id="rId9"/>
    <p:sldId id="322" r:id="rId10"/>
    <p:sldId id="323" r:id="rId11"/>
    <p:sldId id="269" r:id="rId12"/>
    <p:sldId id="268" r:id="rId13"/>
    <p:sldId id="272" r:id="rId14"/>
    <p:sldId id="273" r:id="rId15"/>
    <p:sldId id="274" r:id="rId16"/>
    <p:sldId id="275" r:id="rId17"/>
    <p:sldId id="276" r:id="rId18"/>
    <p:sldId id="277" r:id="rId19"/>
    <p:sldId id="279" r:id="rId20"/>
    <p:sldId id="280" r:id="rId21"/>
    <p:sldId id="281" r:id="rId22"/>
    <p:sldId id="282" r:id="rId23"/>
    <p:sldId id="283" r:id="rId24"/>
    <p:sldId id="284" r:id="rId25"/>
    <p:sldId id="285" r:id="rId26"/>
    <p:sldId id="286" r:id="rId27"/>
    <p:sldId id="287" r:id="rId28"/>
    <p:sldId id="288" r:id="rId29"/>
    <p:sldId id="289" r:id="rId30"/>
    <p:sldId id="291"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C3C2611-4C71-4FC5-86AE-919BDF0F9419}" styleName="">
    <a:wholeTbl>
      <a:tcTxStyle>
        <a:fontRef idx="major">
          <a:srgbClr val="333333"/>
        </a:fontRef>
        <a:srgbClr val="333333"/>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Style>
        <a:tcBdr/>
        <a:fill>
          <a:solidFill>
            <a:srgbClr val="E8EBF5"/>
          </a:solidFill>
        </a:fill>
      </a:tcStyle>
    </a:band2H>
    <a:firstCol>
      <a:tcTxStyle b="on">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60"/>
  </p:normalViewPr>
  <p:slideViewPr>
    <p:cSldViewPr snapToGrid="0">
      <p:cViewPr varScale="1">
        <p:scale>
          <a:sx n="92" d="100"/>
          <a:sy n="92" d="100"/>
        </p:scale>
        <p:origin x="518" y="96"/>
      </p:cViewPr>
      <p:guideLst>
        <p:guide orient="horz" pos="2159"/>
        <p:guide pos="38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notesMaster" Target="notesMasters/notes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DD1A5C-2BFF-4904-B054-ECBC08F914A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C9C295-C7B5-4EEE-BC79-7BA115B88BD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C5BEEA0-0DBE-4F53-BBC1-FC3FE36A8E7D}"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F322C-EF84-415F-8BB2-B0D14E2AAE8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C5BEEA0-0DBE-4F53-BBC1-FC3FE36A8E7D}"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F322C-EF84-415F-8BB2-B0D14E2AAE8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3440B4-DA03-4C42-A86E-7252395AD410}"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0F322C-EF84-415F-8BB2-B0D14E2AAE8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3440B4-DA03-4C42-A86E-7252395AD410}"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0F322C-EF84-415F-8BB2-B0D14E2AAE8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1"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26.png"/><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36.png"/><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2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48.png"/><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4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55.png"/><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image" Target="../media/image49.png"/></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9.png"/><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image" Target="../media/image5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9923" y="116732"/>
            <a:ext cx="2169268" cy="719847"/>
          </a:xfrm>
          <a:prstGeom prst="rect">
            <a:avLst/>
          </a:prstGeom>
          <a:noFill/>
        </p:spPr>
        <p:txBody>
          <a:bodyPr wrap="square" rtlCol="0">
            <a:spAutoFit/>
          </a:bodyPr>
          <a:lstStyle/>
          <a:p>
            <a:endParaRPr lang="zh-CN" altLang="en-US" dirty="0"/>
          </a:p>
        </p:txBody>
      </p:sp>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 name="文本框 6"/>
          <p:cNvSpPr txBox="1"/>
          <p:nvPr/>
        </p:nvSpPr>
        <p:spPr>
          <a:xfrm>
            <a:off x="2948437" y="3502342"/>
            <a:ext cx="6595352" cy="2306955"/>
          </a:xfrm>
          <a:prstGeom prst="rect">
            <a:avLst/>
          </a:prstGeom>
          <a:noFill/>
        </p:spPr>
        <p:txBody>
          <a:bodyPr wrap="square" rtlCol="0">
            <a:spAutoFit/>
          </a:bodyPr>
          <a:lstStyle/>
          <a:p>
            <a:pPr algn="ctr"/>
            <a:r>
              <a:rPr lang="en-US" altLang="zh-CN" sz="1600" b="1" dirty="0">
                <a:solidFill>
                  <a:schemeClr val="tx1">
                    <a:lumMod val="50000"/>
                    <a:lumOff val="50000"/>
                  </a:schemeClr>
                </a:solidFill>
              </a:rPr>
              <a:t>   组名：111111101      //(509)~2~</a:t>
            </a:r>
            <a:endParaRPr lang="en-US" altLang="zh-CN" sz="1600" b="1" dirty="0">
              <a:solidFill>
                <a:schemeClr val="tx1">
                  <a:lumMod val="50000"/>
                  <a:lumOff val="50000"/>
                </a:schemeClr>
              </a:solidFill>
            </a:endParaRPr>
          </a:p>
          <a:p>
            <a:pPr algn="ctr"/>
            <a:endParaRPr lang="en-US" altLang="zh-CN" sz="1600" b="1" dirty="0">
              <a:solidFill>
                <a:schemeClr val="tx1">
                  <a:lumMod val="50000"/>
                  <a:lumOff val="50000"/>
                </a:schemeClr>
              </a:solidFill>
            </a:endParaRPr>
          </a:p>
          <a:p>
            <a:pPr algn="ctr"/>
            <a:r>
              <a:rPr lang="en-US" altLang="zh-CN" sz="1600" b="1" dirty="0">
                <a:solidFill>
                  <a:schemeClr val="tx1">
                    <a:lumMod val="50000"/>
                    <a:lumOff val="50000"/>
                  </a:schemeClr>
                </a:solidFill>
              </a:rPr>
              <a:t>    主题：欢乐农场    编程语言：Java</a:t>
            </a:r>
            <a:endParaRPr lang="en-US" altLang="zh-CN" sz="1600" b="1" dirty="0">
              <a:solidFill>
                <a:schemeClr val="tx1">
                  <a:lumMod val="50000"/>
                  <a:lumOff val="50000"/>
                </a:schemeClr>
              </a:solidFill>
            </a:endParaRPr>
          </a:p>
          <a:p>
            <a:pPr algn="ctr"/>
            <a:endParaRPr lang="en-US" altLang="zh-CN" sz="1600" b="1" dirty="0">
              <a:solidFill>
                <a:schemeClr val="tx1">
                  <a:lumMod val="50000"/>
                  <a:lumOff val="50000"/>
                </a:schemeClr>
              </a:solidFill>
            </a:endParaRPr>
          </a:p>
          <a:p>
            <a:pPr algn="ctr"/>
            <a:r>
              <a:rPr lang="en-US" altLang="zh-CN" sz="1600" b="1" dirty="0">
                <a:solidFill>
                  <a:schemeClr val="tx1">
                    <a:lumMod val="50000"/>
                    <a:lumOff val="50000"/>
                  </a:schemeClr>
                </a:solidFill>
              </a:rPr>
              <a:t>         小组成员</a:t>
            </a:r>
            <a:r>
              <a:rPr lang="en-US" altLang="zh-CN" sz="1600" b="1" dirty="0">
                <a:solidFill>
                  <a:schemeClr val="tx1">
                    <a:lumMod val="50000"/>
                    <a:lumOff val="50000"/>
                  </a:schemeClr>
                </a:solidFill>
                <a:sym typeface="+mn-ea"/>
              </a:rPr>
              <a:t>： </a:t>
            </a:r>
            <a:r>
              <a:rPr lang="zh-CN" altLang="en-US" sz="1600" b="1" dirty="0">
                <a:solidFill>
                  <a:schemeClr val="tx1">
                    <a:lumMod val="50000"/>
                    <a:lumOff val="50000"/>
                  </a:schemeClr>
                </a:solidFill>
              </a:rPr>
              <a:t>梁峻浩 1650262  夏宇宁 1651290</a:t>
            </a:r>
            <a:endParaRPr lang="zh-CN" altLang="en-US" sz="1600" b="1" dirty="0">
              <a:solidFill>
                <a:schemeClr val="tx1">
                  <a:lumMod val="50000"/>
                  <a:lumOff val="50000"/>
                </a:schemeClr>
              </a:solidFill>
            </a:endParaRPr>
          </a:p>
          <a:p>
            <a:pPr algn="ctr"/>
            <a:r>
              <a:rPr lang="zh-CN" altLang="en-US" sz="1600" b="1" dirty="0">
                <a:solidFill>
                  <a:schemeClr val="tx1">
                    <a:lumMod val="50000"/>
                    <a:lumOff val="50000"/>
                  </a:schemeClr>
                </a:solidFill>
              </a:rPr>
              <a:t>  </a:t>
            </a:r>
            <a:endParaRPr lang="zh-CN" altLang="en-US" sz="1600" b="1" dirty="0">
              <a:solidFill>
                <a:schemeClr val="tx1">
                  <a:lumMod val="50000"/>
                  <a:lumOff val="50000"/>
                </a:schemeClr>
              </a:solidFill>
            </a:endParaRPr>
          </a:p>
          <a:p>
            <a:pPr algn="ctr"/>
            <a:r>
              <a:rPr lang="zh-CN" altLang="en-US" sz="1600" b="1" dirty="0">
                <a:solidFill>
                  <a:schemeClr val="tx1">
                    <a:lumMod val="50000"/>
                    <a:lumOff val="50000"/>
                  </a:schemeClr>
                </a:solidFill>
              </a:rPr>
              <a:t>齐旭晨 1652670  孙浩然 1652714  梁钧清 1652751 </a:t>
            </a:r>
            <a:endParaRPr lang="zh-CN" altLang="en-US" sz="1600" b="1" dirty="0">
              <a:solidFill>
                <a:schemeClr val="tx1">
                  <a:lumMod val="50000"/>
                  <a:lumOff val="50000"/>
                </a:schemeClr>
              </a:solidFill>
            </a:endParaRPr>
          </a:p>
          <a:p>
            <a:pPr algn="ctr"/>
            <a:endParaRPr lang="zh-CN" altLang="en-US" sz="1600" b="1" dirty="0">
              <a:solidFill>
                <a:schemeClr val="tx1">
                  <a:lumMod val="50000"/>
                  <a:lumOff val="50000"/>
                </a:schemeClr>
              </a:solidFill>
            </a:endParaRPr>
          </a:p>
          <a:p>
            <a:pPr algn="ctr"/>
            <a:r>
              <a:rPr lang="zh-CN" altLang="en-US" sz="1600" b="1" dirty="0">
                <a:solidFill>
                  <a:schemeClr val="tx1">
                    <a:lumMod val="50000"/>
                    <a:lumOff val="50000"/>
                  </a:schemeClr>
                </a:solidFill>
              </a:rPr>
              <a:t>袁文皓 1652752  滕敏钰 1652784  洪欣鹏 1652851 </a:t>
            </a:r>
            <a:endParaRPr lang="zh-CN" altLang="en-US" sz="1600" b="1" dirty="0">
              <a:solidFill>
                <a:schemeClr val="tx1">
                  <a:lumMod val="50000"/>
                  <a:lumOff val="50000"/>
                </a:schemeClr>
              </a:solidFill>
            </a:endParaRPr>
          </a:p>
        </p:txBody>
      </p:sp>
      <p:sp>
        <p:nvSpPr>
          <p:cNvPr id="8" name="灯片编号占位符 7"/>
          <p:cNvSpPr>
            <a:spLocks noGrp="1"/>
          </p:cNvSpPr>
          <p:nvPr>
            <p:ph type="sldNum" sz="quarter" idx="12"/>
          </p:nvPr>
        </p:nvSpPr>
        <p:spPr>
          <a:xfrm>
            <a:off x="8735827" y="471454"/>
            <a:ext cx="2743200" cy="365125"/>
          </a:xfrm>
        </p:spPr>
        <p:txBody>
          <a:bodyPr/>
          <a:lstStyle/>
          <a:p>
            <a:fld id="{650F322C-EF84-415F-8BB2-B0D14E2AAE85}" type="slidenum">
              <a:rPr lang="zh-CN" altLang="en-US" sz="1800" smtClean="0">
                <a:solidFill>
                  <a:schemeClr val="tx1"/>
                </a:solidFill>
              </a:rPr>
            </a:fld>
            <a:endParaRPr lang="zh-CN" altLang="en-US" sz="1800" dirty="0">
              <a:solidFill>
                <a:schemeClr val="tx1"/>
              </a:solidFill>
            </a:endParaRPr>
          </a:p>
        </p:txBody>
      </p:sp>
      <p:sp>
        <p:nvSpPr>
          <p:cNvPr id="9" name="文本框 8"/>
          <p:cNvSpPr txBox="1"/>
          <p:nvPr/>
        </p:nvSpPr>
        <p:spPr>
          <a:xfrm>
            <a:off x="-290632" y="6985"/>
            <a:ext cx="1952625"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sym typeface="+mn-ea"/>
              </a:rPr>
              <a:t>111111101</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grpSp>
        <p:nvGrpSpPr>
          <p:cNvPr id="13" name="组合 12"/>
          <p:cNvGrpSpPr/>
          <p:nvPr/>
        </p:nvGrpSpPr>
        <p:grpSpPr>
          <a:xfrm>
            <a:off x="2817857" y="1148812"/>
            <a:ext cx="6888480" cy="2170604"/>
            <a:chOff x="2714987" y="1904450"/>
            <a:chExt cx="6888480" cy="2170604"/>
          </a:xfrm>
        </p:grpSpPr>
        <p:sp>
          <p:nvSpPr>
            <p:cNvPr id="14" name="文本框 283"/>
            <p:cNvSpPr txBox="1"/>
            <p:nvPr/>
          </p:nvSpPr>
          <p:spPr>
            <a:xfrm>
              <a:off x="2714987" y="3082505"/>
              <a:ext cx="6888480" cy="829945"/>
            </a:xfrm>
            <a:prstGeom prst="rect">
              <a:avLst/>
            </a:prstGeom>
            <a:noFill/>
          </p:spPr>
          <p:txBody>
            <a:bodyPr wrap="none" rtlCol="0">
              <a:spAutoFit/>
            </a:bodyPr>
            <a:p>
              <a:pPr algn="ctr"/>
              <a:r>
                <a:rPr lang="zh-CN" altLang="en-US" sz="4800" b="1" dirty="0">
                  <a:solidFill>
                    <a:schemeClr val="accent1">
                      <a:lumMod val="40000"/>
                      <a:lumOff val="60000"/>
                    </a:schemeClr>
                  </a:solidFill>
                  <a:latin typeface="微软雅黑" panose="020B0503020204020204" pitchFamily="34" charset="-122"/>
                  <a:ea typeface="微软雅黑" panose="020B0503020204020204" pitchFamily="34" charset="-122"/>
                </a:rPr>
                <a:t>软件架构与设计模式答辩</a:t>
              </a:r>
              <a:endParaRPr lang="zh-CN" altLang="en-US" sz="4800" b="1" dirty="0">
                <a:solidFill>
                  <a:schemeClr val="accent1">
                    <a:lumMod val="40000"/>
                    <a:lumOff val="60000"/>
                  </a:schemeClr>
                </a:solidFill>
                <a:latin typeface="微软雅黑" panose="020B0503020204020204" pitchFamily="34" charset="-122"/>
                <a:ea typeface="微软雅黑" panose="020B0503020204020204" pitchFamily="34" charset="-122"/>
              </a:endParaRPr>
            </a:p>
          </p:txBody>
        </p:sp>
        <p:grpSp>
          <p:nvGrpSpPr>
            <p:cNvPr id="22" name="组合 21"/>
            <p:cNvGrpSpPr/>
            <p:nvPr/>
          </p:nvGrpSpPr>
          <p:grpSpPr>
            <a:xfrm>
              <a:off x="2997200" y="2919354"/>
              <a:ext cx="6291943" cy="1155700"/>
              <a:chOff x="2959100" y="2919354"/>
              <a:chExt cx="6291943" cy="1155700"/>
            </a:xfrm>
          </p:grpSpPr>
          <p:cxnSp>
            <p:nvCxnSpPr>
              <p:cNvPr id="24" name="直接连接符 23"/>
              <p:cNvCxnSpPr/>
              <p:nvPr/>
            </p:nvCxnSpPr>
            <p:spPr>
              <a:xfrm>
                <a:off x="2959100" y="2919354"/>
                <a:ext cx="629194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959100" y="4075054"/>
                <a:ext cx="629194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23" name="文本框 283"/>
            <p:cNvSpPr txBox="1"/>
            <p:nvPr/>
          </p:nvSpPr>
          <p:spPr>
            <a:xfrm>
              <a:off x="4203705" y="1904450"/>
              <a:ext cx="3910965" cy="1014730"/>
            </a:xfrm>
            <a:prstGeom prst="rect">
              <a:avLst/>
            </a:prstGeom>
            <a:noFill/>
          </p:spPr>
          <p:txBody>
            <a:bodyPr wrap="none" rtlCol="0">
              <a:spAutoFit/>
            </a:bodyPr>
            <a:p>
              <a:pPr algn="ctr"/>
              <a:r>
                <a:rPr lang="zh-CN" altLang="en-US" sz="6000" b="1" dirty="0">
                  <a:solidFill>
                    <a:schemeClr val="tx1"/>
                  </a:solidFill>
                  <a:latin typeface="微软雅黑" panose="020B0503020204020204" pitchFamily="34" charset="-122"/>
                  <a:ea typeface="微软雅黑" panose="020B0503020204020204" pitchFamily="34" charset="-122"/>
                  <a:sym typeface="+mn-ea"/>
                </a:rPr>
                <a:t>欢 乐 农 场</a:t>
              </a:r>
              <a:endParaRPr lang="zh-CN" altLang="en-US" sz="6000" b="1" dirty="0">
                <a:solidFill>
                  <a:schemeClr val="tx1"/>
                </a:solidFill>
                <a:latin typeface="微软雅黑" panose="020B0503020204020204" pitchFamily="34" charset="-122"/>
                <a:ea typeface="微软雅黑" panose="020B0503020204020204" pitchFamily="34" charset="-122"/>
                <a:sym typeface="+mn-ea"/>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prstClr val="white"/>
              </a:solidFill>
            </a:endParaRPr>
          </a:p>
        </p:txBody>
      </p:sp>
      <p:sp>
        <p:nvSpPr>
          <p:cNvPr id="8" name="灯片编号占位符 7"/>
          <p:cNvSpPr>
            <a:spLocks noGrp="1"/>
          </p:cNvSpPr>
          <p:nvPr>
            <p:ph type="sldNum" sz="quarter" idx="12"/>
          </p:nvPr>
        </p:nvSpPr>
        <p:spPr>
          <a:xfrm>
            <a:off x="11142345" y="471170"/>
            <a:ext cx="490855" cy="365125"/>
          </a:xfrm>
        </p:spPr>
        <p:txBody>
          <a:bodyPr/>
          <a:lstStyle/>
          <a:p>
            <a:fld id="{650F322C-EF84-415F-8BB2-B0D14E2AAE85}" type="slidenum">
              <a:rPr lang="zh-CN" altLang="en-US" sz="1800" smtClean="0">
                <a:solidFill>
                  <a:prstClr val="black"/>
                </a:solidFill>
              </a:rPr>
            </a:fld>
            <a:endParaRPr lang="zh-CN" altLang="en-US" sz="1800" dirty="0">
              <a:solidFill>
                <a:prstClr val="black"/>
              </a:solidFill>
            </a:endParaRPr>
          </a:p>
        </p:txBody>
      </p:sp>
      <p:sp>
        <p:nvSpPr>
          <p:cNvPr id="9" name="文本框 8"/>
          <p:cNvSpPr txBox="1"/>
          <p:nvPr/>
        </p:nvSpPr>
        <p:spPr>
          <a:xfrm>
            <a:off x="-851091" y="0"/>
            <a:ext cx="2385268"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rPr>
              <a:t>Item</a:t>
            </a:r>
            <a:endParaRPr lang="zh-CN" altLang="en-US" sz="900" dirty="0">
              <a:solidFill>
                <a:schemeClr val="bg2"/>
              </a:solidFill>
              <a:latin typeface="Yu Gothic UI Semibold" panose="020B0700000000000000" pitchFamily="34" charset="-128"/>
              <a:ea typeface="Yu Gothic UI Semibold" panose="020B0700000000000000" pitchFamily="34" charset="-128"/>
            </a:endParaRPr>
          </a:p>
          <a:p>
            <a:endParaRPr lang="zh-CN" altLang="en-US" sz="2800" dirty="0">
              <a:solidFill>
                <a:srgbClr val="E7E6E6"/>
              </a:solidFill>
              <a:latin typeface="Yu Gothic UI Semibold" panose="020B0700000000000000" pitchFamily="34" charset="-128"/>
              <a:ea typeface="Yu Gothic UI Semibold" panose="020B0700000000000000" pitchFamily="34" charset="-128"/>
            </a:endParaRPr>
          </a:p>
        </p:txBody>
      </p:sp>
      <p:sp>
        <p:nvSpPr>
          <p:cNvPr id="10" name="标题 9"/>
          <p:cNvSpPr>
            <a:spLocks noGrp="1"/>
          </p:cNvSpPr>
          <p:nvPr>
            <p:ph type="ctrTitle"/>
          </p:nvPr>
        </p:nvSpPr>
        <p:spPr>
          <a:xfrm>
            <a:off x="1161431" y="407319"/>
            <a:ext cx="3289283" cy="429177"/>
          </a:xfrm>
        </p:spPr>
        <p:txBody>
          <a:bodyPr>
            <a:noAutofit/>
          </a:bodyPr>
          <a:lstStyle/>
          <a:p>
            <a:pPr algn="l"/>
            <a:r>
              <a:rPr lang="en-US" sz="2800" dirty="0"/>
              <a:t>Builder</a:t>
            </a:r>
            <a:endParaRPr lang="en-US" sz="2800" dirty="0"/>
          </a:p>
        </p:txBody>
      </p:sp>
      <p:sp>
        <p:nvSpPr>
          <p:cNvPr id="27" name="文本框 26"/>
          <p:cNvSpPr txBox="1"/>
          <p:nvPr/>
        </p:nvSpPr>
        <p:spPr>
          <a:xfrm>
            <a:off x="7682565" y="1123225"/>
            <a:ext cx="1001026" cy="260350"/>
          </a:xfrm>
          <a:prstGeom prst="rect">
            <a:avLst/>
          </a:prstGeom>
          <a:solidFill>
            <a:schemeClr val="bg2">
              <a:lumMod val="75000"/>
            </a:schemeClr>
          </a:solidFill>
        </p:spPr>
        <p:txBody>
          <a:bodyPr wrap="square" rtlCol="0">
            <a:spAutoFit/>
          </a:bodyPr>
          <a:lstStyle/>
          <a:p>
            <a:r>
              <a:rPr lang="en-US" sz="1100" dirty="0" err="1">
                <a:solidFill>
                  <a:prstClr val="white"/>
                </a:solidFill>
              </a:rPr>
              <a:t>Building</a:t>
            </a:r>
            <a:endParaRPr lang="en-US" sz="1100" dirty="0">
              <a:solidFill>
                <a:prstClr val="white"/>
              </a:solidFill>
            </a:endParaRPr>
          </a:p>
        </p:txBody>
      </p:sp>
      <p:grpSp>
        <p:nvGrpSpPr>
          <p:cNvPr id="30" name="组合 29"/>
          <p:cNvGrpSpPr/>
          <p:nvPr/>
        </p:nvGrpSpPr>
        <p:grpSpPr>
          <a:xfrm rot="16200000">
            <a:off x="5768901" y="641507"/>
            <a:ext cx="2956292" cy="3240000"/>
            <a:chOff x="4267152" y="2653886"/>
            <a:chExt cx="2956292" cy="3240000"/>
          </a:xfrm>
        </p:grpSpPr>
        <p:sp>
          <p:nvSpPr>
            <p:cNvPr id="31" name="矩形 30"/>
            <p:cNvSpPr/>
            <p:nvPr/>
          </p:nvSpPr>
          <p:spPr>
            <a:xfrm rot="5400000" flipV="1">
              <a:off x="5722438" y="2415738"/>
              <a:ext cx="45719" cy="2956292"/>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ndParaRPr>
            </a:p>
          </p:txBody>
        </p:sp>
        <p:sp>
          <p:nvSpPr>
            <p:cNvPr id="32" name="矩形 31"/>
            <p:cNvSpPr/>
            <p:nvPr/>
          </p:nvSpPr>
          <p:spPr>
            <a:xfrm flipV="1">
              <a:off x="6992999" y="2653886"/>
              <a:ext cx="45719"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ndParaRPr>
            </a:p>
          </p:txBody>
        </p:sp>
      </p:grpSp>
      <p:sp>
        <p:nvSpPr>
          <p:cNvPr id="3" name="文本框 2"/>
          <p:cNvSpPr txBox="1"/>
          <p:nvPr/>
        </p:nvSpPr>
        <p:spPr>
          <a:xfrm>
            <a:off x="1161316" y="1014189"/>
            <a:ext cx="1379619" cy="369332"/>
          </a:xfrm>
          <a:prstGeom prst="rect">
            <a:avLst/>
          </a:prstGeom>
          <a:solidFill>
            <a:schemeClr val="bg2">
              <a:lumMod val="75000"/>
            </a:schemeClr>
          </a:solidFill>
        </p:spPr>
        <p:txBody>
          <a:bodyPr wrap="square" rtlCol="0">
            <a:spAutoFit/>
          </a:bodyPr>
          <a:lstStyle/>
          <a:p>
            <a:r>
              <a:rPr lang="zh-CN" altLang="en-US" dirty="0">
                <a:solidFill>
                  <a:prstClr val="white"/>
                </a:solidFill>
              </a:rPr>
              <a:t>相关结构</a:t>
            </a:r>
            <a:endParaRPr lang="zh-CN" altLang="en-US" dirty="0">
              <a:solidFill>
                <a:prstClr val="white"/>
              </a:solidFill>
            </a:endParaRPr>
          </a:p>
        </p:txBody>
      </p:sp>
      <p:sp>
        <p:nvSpPr>
          <p:cNvPr id="34" name="矩形 33"/>
          <p:cNvSpPr/>
          <p:nvPr/>
        </p:nvSpPr>
        <p:spPr>
          <a:xfrm rot="5400000" flipH="1" flipV="1">
            <a:off x="9934679" y="3018425"/>
            <a:ext cx="45719" cy="3971266"/>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ndParaRPr>
          </a:p>
        </p:txBody>
      </p:sp>
      <p:pic>
        <p:nvPicPr>
          <p:cNvPr id="13" name="图片 12" descr="Builder"/>
          <p:cNvPicPr>
            <a:picLocks noChangeAspect="1"/>
          </p:cNvPicPr>
          <p:nvPr/>
        </p:nvPicPr>
        <p:blipFill>
          <a:blip r:embed="rId1"/>
          <a:stretch>
            <a:fillRect/>
          </a:stretch>
        </p:blipFill>
        <p:spPr>
          <a:xfrm>
            <a:off x="134620" y="3634105"/>
            <a:ext cx="8409940" cy="3223895"/>
          </a:xfrm>
          <a:prstGeom prst="rect">
            <a:avLst/>
          </a:prstGeom>
        </p:spPr>
      </p:pic>
      <p:sp>
        <p:nvSpPr>
          <p:cNvPr id="23" name="文本框 22"/>
          <p:cNvSpPr txBox="1"/>
          <p:nvPr/>
        </p:nvSpPr>
        <p:spPr>
          <a:xfrm>
            <a:off x="7079950" y="321220"/>
            <a:ext cx="1001026" cy="260350"/>
          </a:xfrm>
          <a:prstGeom prst="rect">
            <a:avLst/>
          </a:prstGeom>
          <a:solidFill>
            <a:schemeClr val="bg2">
              <a:lumMod val="75000"/>
            </a:schemeClr>
          </a:solidFill>
        </p:spPr>
        <p:txBody>
          <a:bodyPr wrap="square" rtlCol="0">
            <a:spAutoFit/>
          </a:bodyPr>
          <a:p>
            <a:r>
              <a:rPr lang="en-US" sz="1100" dirty="0" err="1">
                <a:solidFill>
                  <a:prstClr val="white"/>
                </a:solidFill>
              </a:rPr>
              <a:t>Builder</a:t>
            </a:r>
            <a:endParaRPr lang="en-US" sz="1100" dirty="0">
              <a:solidFill>
                <a:prstClr val="white"/>
              </a:solidFill>
            </a:endParaRPr>
          </a:p>
        </p:txBody>
      </p:sp>
      <p:sp>
        <p:nvSpPr>
          <p:cNvPr id="24" name="矩形 23"/>
          <p:cNvSpPr/>
          <p:nvPr/>
        </p:nvSpPr>
        <p:spPr>
          <a:xfrm rot="21600000" flipV="1">
            <a:off x="7399088" y="675075"/>
            <a:ext cx="45719"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dirty="0"/>
          </a:p>
        </p:txBody>
      </p:sp>
      <p:sp>
        <p:nvSpPr>
          <p:cNvPr id="25" name="矩形 24"/>
          <p:cNvSpPr/>
          <p:nvPr/>
        </p:nvSpPr>
        <p:spPr>
          <a:xfrm rot="21600000" flipV="1">
            <a:off x="7399088" y="2475300"/>
            <a:ext cx="45719"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pic>
        <p:nvPicPr>
          <p:cNvPr id="2" name="图片 1"/>
          <p:cNvPicPr>
            <a:picLocks noChangeAspect="1"/>
          </p:cNvPicPr>
          <p:nvPr/>
        </p:nvPicPr>
        <p:blipFill>
          <a:blip r:embed="rId2"/>
          <a:srcRect l="31845" t="16000" r="35901" b="44153"/>
          <a:stretch>
            <a:fillRect/>
          </a:stretch>
        </p:blipFill>
        <p:spPr>
          <a:xfrm>
            <a:off x="2693670" y="321310"/>
            <a:ext cx="4196080" cy="2914650"/>
          </a:xfrm>
          <a:prstGeom prst="rect">
            <a:avLst/>
          </a:prstGeom>
        </p:spPr>
      </p:pic>
      <p:pic>
        <p:nvPicPr>
          <p:cNvPr id="4" name="图片 3"/>
          <p:cNvPicPr>
            <a:picLocks noChangeAspect="1"/>
          </p:cNvPicPr>
          <p:nvPr/>
        </p:nvPicPr>
        <p:blipFill>
          <a:blip r:embed="rId3"/>
          <a:srcRect l="31742" t="20748" r="32933" b="27268"/>
          <a:stretch>
            <a:fillRect/>
          </a:stretch>
        </p:blipFill>
        <p:spPr>
          <a:xfrm>
            <a:off x="7444740" y="1383665"/>
            <a:ext cx="4595495" cy="38023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1"/>
          <p:cNvSpPr txBox="1">
            <a:spLocks noGrp="1"/>
          </p:cNvSpPr>
          <p:nvPr>
            <p:ph type="ctrTitle"/>
          </p:nvPr>
        </p:nvSpPr>
        <p:spPr>
          <a:xfrm>
            <a:off x="1517902" y="2582473"/>
            <a:ext cx="9144001" cy="1019750"/>
          </a:xfrm>
          <a:prstGeom prst="rect">
            <a:avLst/>
          </a:prstGeom>
        </p:spPr>
        <p:txBody>
          <a:bodyPr>
            <a:normAutofit fontScale="90000"/>
          </a:bodyPr>
          <a:lstStyle>
            <a:lvl1pPr defTabSz="850265">
              <a:defRPr sz="614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t>Person</a:t>
            </a:r>
          </a:p>
        </p:txBody>
      </p:sp>
      <p:sp>
        <p:nvSpPr>
          <p:cNvPr id="23" name="矩形 4"/>
          <p:cNvSpPr/>
          <p:nvPr/>
        </p:nvSpPr>
        <p:spPr>
          <a:xfrm>
            <a:off x="2182367" y="6961"/>
            <a:ext cx="7815072" cy="45719"/>
          </a:xfrm>
          <a:prstGeom prst="rect">
            <a:avLst/>
          </a:prstGeom>
          <a:solidFill>
            <a:srgbClr val="000000"/>
          </a:solidFill>
          <a:ln w="12700">
            <a:solidFill>
              <a:srgbClr val="000000"/>
            </a:solidFill>
            <a:miter/>
          </a:ln>
        </p:spPr>
        <p:txBody>
          <a:bodyPr lIns="45719" rIns="45719" anchor="ctr"/>
          <a:lstStyle/>
          <a:p>
            <a:pPr algn="ctr">
              <a:defRPr>
                <a:solidFill>
                  <a:srgbClr val="FFFFFF"/>
                </a:solidFill>
              </a:defRPr>
            </a:pPr>
          </a:p>
        </p:txBody>
      </p:sp>
      <p:sp>
        <p:nvSpPr>
          <p:cNvPr id="24" name="矩形 5"/>
          <p:cNvSpPr/>
          <p:nvPr/>
        </p:nvSpPr>
        <p:spPr>
          <a:xfrm>
            <a:off x="3443980" y="6803135"/>
            <a:ext cx="5291848" cy="45720"/>
          </a:xfrm>
          <a:prstGeom prst="rect">
            <a:avLst/>
          </a:prstGeom>
          <a:solidFill>
            <a:srgbClr val="000000"/>
          </a:solidFill>
          <a:ln w="12700">
            <a:solidFill>
              <a:srgbClr val="000000"/>
            </a:solidFill>
            <a:miter/>
          </a:ln>
        </p:spPr>
        <p:txBody>
          <a:bodyPr lIns="45719" rIns="45719" anchor="ctr"/>
          <a:lstStyle/>
          <a:p>
            <a:pPr algn="ctr">
              <a:defRPr>
                <a:solidFill>
                  <a:srgbClr val="FFFFFF"/>
                </a:solidFill>
              </a:defRPr>
            </a:pPr>
          </a:p>
        </p:txBody>
      </p:sp>
      <p:sp>
        <p:nvSpPr>
          <p:cNvPr id="25" name="文本框 6"/>
          <p:cNvSpPr txBox="1"/>
          <p:nvPr/>
        </p:nvSpPr>
        <p:spPr>
          <a:xfrm>
            <a:off x="2792227" y="3692842"/>
            <a:ext cx="6595352" cy="574041"/>
          </a:xfrm>
          <a:prstGeom prst="rect">
            <a:avLst/>
          </a:prstGeom>
          <a:ln w="12700">
            <a:miter lim="400000"/>
          </a:ln>
        </p:spPr>
        <p:txBody>
          <a:bodyPr lIns="45719" rIns="45719">
            <a:spAutoFit/>
          </a:bodyPr>
          <a:lstStyle>
            <a:lvl1pPr algn="ctr">
              <a:defRPr sz="1600">
                <a:solidFill>
                  <a:srgbClr val="808080"/>
                </a:solidFill>
              </a:defRPr>
            </a:lvl1pPr>
          </a:lstStyle>
          <a:p>
            <a:r>
              <a:t>Command; Decorator; Flyweight; Interpreter; Singleton; Facade; Proxy; Observer; Iterator; Visitor</a:t>
            </a:r>
          </a:p>
        </p:txBody>
      </p:sp>
      <p:sp>
        <p:nvSpPr>
          <p:cNvPr id="26" name="灯片编号占位符 7"/>
          <p:cNvSpPr txBox="1">
            <a:spLocks noGrp="1"/>
          </p:cNvSpPr>
          <p:nvPr>
            <p:ph type="sldNum" sz="quarter" idx="2"/>
          </p:nvPr>
        </p:nvSpPr>
        <p:spPr>
          <a:xfrm>
            <a:off x="11036300" y="435610"/>
            <a:ext cx="565150" cy="370840"/>
          </a:xfrm>
          <a:prstGeom prst="rect">
            <a:avLst/>
          </a:prstGeom>
        </p:spPr>
        <p:txBody>
          <a:bodyPr/>
          <a:lstStyle>
            <a:lvl1pPr>
              <a:defRPr sz="1800">
                <a:solidFill>
                  <a:srgbClr val="000000"/>
                </a:solidFill>
              </a:defRPr>
            </a:lvl1pPr>
          </a:lstStyle>
          <a:p>
            <a:fld id="{86CB4B4D-7CA3-9044-876B-883B54F8677D}" type="slidenum">
              <a:rPr/>
            </a:fld>
            <a:endParaRPr/>
          </a:p>
        </p:txBody>
      </p:sp>
      <p:sp>
        <p:nvSpPr>
          <p:cNvPr id="27" name="文本框 8"/>
          <p:cNvSpPr txBox="1"/>
          <p:nvPr/>
        </p:nvSpPr>
        <p:spPr>
          <a:xfrm rot="5400000">
            <a:off x="-2689027" y="2506980"/>
            <a:ext cx="6858001" cy="1844040"/>
          </a:xfrm>
          <a:prstGeom prst="rect">
            <a:avLst/>
          </a:prstGeom>
          <a:ln w="12700">
            <a:miter lim="400000"/>
          </a:ln>
        </p:spPr>
        <p:txBody>
          <a:bodyPr lIns="45719" rIns="45719">
            <a:spAutoFit/>
          </a:bodyPr>
          <a:lstStyle>
            <a:lvl1pPr>
              <a:defRPr sz="11500">
                <a:solidFill>
                  <a:srgbClr val="E7E6E6"/>
                </a:solidFill>
                <a:latin typeface="Yu Gothic UI Semibold" panose="020B0700000000000000" pitchFamily="34" charset="-128"/>
                <a:ea typeface="Yu Gothic UI Semibold" panose="020B0700000000000000" pitchFamily="34" charset="-128"/>
                <a:cs typeface="Yu Gothic UI Semibold" panose="020B0700000000000000" pitchFamily="34" charset="-128"/>
                <a:sym typeface="Yu Gothic UI Semibold" panose="020B0700000000000000" pitchFamily="34" charset="-128"/>
              </a:defRPr>
            </a:lvl1pPr>
          </a:lstStyle>
          <a:p>
            <a:r>
              <a:t>111111101</a:t>
            </a:r>
          </a:p>
        </p:txBody>
      </p:sp>
      <p:grpSp>
        <p:nvGrpSpPr>
          <p:cNvPr id="3" name="组合 2"/>
          <p:cNvGrpSpPr/>
          <p:nvPr/>
        </p:nvGrpSpPr>
        <p:grpSpPr>
          <a:xfrm>
            <a:off x="3040009" y="227187"/>
            <a:ext cx="6110515" cy="492545"/>
            <a:chOff x="384045" y="375961"/>
            <a:chExt cx="6110515" cy="492545"/>
          </a:xfrm>
        </p:grpSpPr>
        <p:sp>
          <p:nvSpPr>
            <p:cNvPr id="32" name="9"/>
            <p:cNvSpPr txBox="1"/>
            <p:nvPr/>
          </p:nvSpPr>
          <p:spPr>
            <a:xfrm>
              <a:off x="1443225" y="375961"/>
              <a:ext cx="3981450" cy="492125"/>
            </a:xfrm>
            <a:prstGeom prst="rect">
              <a:avLst/>
            </a:prstGeom>
            <a:noFill/>
          </p:spPr>
          <p:txBody>
            <a:bodyPr wrap="square" lIns="0" tIns="0" rIns="0" bIns="0" rtlCol="0">
              <a:spAutoFit/>
            </a:bodyPr>
            <a:p>
              <a:pPr marL="0" lvl="1" algn="ctr"/>
              <a:r>
                <a:rPr lang="zh-CN" altLang="en-US" sz="3200" dirty="0">
                  <a:solidFill>
                    <a:schemeClr val="tx2">
                      <a:lumMod val="50000"/>
                    </a:schemeClr>
                  </a:solidFill>
                  <a:latin typeface="微软雅黑" panose="020B0503020204020204" pitchFamily="34" charset="-122"/>
                  <a:ea typeface="微软雅黑" panose="020B0503020204020204" pitchFamily="34" charset="-122"/>
                </a:rPr>
                <a:t>设计模式实现</a:t>
              </a:r>
              <a:r>
                <a:rPr lang="en-US" altLang="zh-CN" sz="3200" dirty="0">
                  <a:solidFill>
                    <a:schemeClr val="tx2">
                      <a:lumMod val="50000"/>
                    </a:schemeClr>
                  </a:solidFill>
                  <a:latin typeface="微软雅黑" panose="020B0503020204020204" pitchFamily="34" charset="-122"/>
                  <a:ea typeface="微软雅黑" panose="020B0503020204020204" pitchFamily="34" charset="-122"/>
                </a:rPr>
                <a:t>-Person</a:t>
              </a:r>
              <a:endParaRPr lang="en-US" altLang="zh-CN" sz="3200" dirty="0">
                <a:solidFill>
                  <a:schemeClr val="tx2">
                    <a:lumMod val="50000"/>
                  </a:schemeClr>
                </a:solidFill>
                <a:latin typeface="微软雅黑" panose="020B0503020204020204" pitchFamily="34" charset="-122"/>
                <a:ea typeface="微软雅黑" panose="020B0503020204020204" pitchFamily="34" charset="-122"/>
              </a:endParaRPr>
            </a:p>
          </p:txBody>
        </p:sp>
        <p:cxnSp>
          <p:nvCxnSpPr>
            <p:cNvPr id="10" name="品 11"/>
            <p:cNvCxnSpPr/>
            <p:nvPr>
              <p:custDataLst>
                <p:tags r:id="rId1"/>
              </p:custDataLst>
            </p:nvPr>
          </p:nvCxnSpPr>
          <p:spPr>
            <a:xfrm>
              <a:off x="384045" y="868506"/>
              <a:ext cx="6110515" cy="0"/>
            </a:xfrm>
            <a:prstGeom prst="line">
              <a:avLst/>
            </a:prstGeom>
            <a:noFill/>
            <a:ln w="38100" cap="flat" cmpd="sng" algn="ctr">
              <a:solidFill>
                <a:schemeClr val="accent1">
                  <a:lumMod val="75000"/>
                </a:schemeClr>
              </a:solidFill>
              <a:prstDash val="solid"/>
              <a:miter lim="800000"/>
            </a:ln>
            <a:effectLst/>
          </p:spPr>
        </p:cxnSp>
      </p:gr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4"/>
          <p:cNvSpPr/>
          <p:nvPr/>
        </p:nvSpPr>
        <p:spPr>
          <a:xfrm>
            <a:off x="2182367" y="6961"/>
            <a:ext cx="7815072" cy="45719"/>
          </a:xfrm>
          <a:prstGeom prst="rect">
            <a:avLst/>
          </a:prstGeom>
          <a:solidFill>
            <a:srgbClr val="000000"/>
          </a:solidFill>
          <a:ln w="12700">
            <a:solidFill>
              <a:srgbClr val="000000"/>
            </a:solidFill>
            <a:miter/>
          </a:ln>
        </p:spPr>
        <p:txBody>
          <a:bodyPr lIns="45719" rIns="45719" anchor="ctr"/>
          <a:lstStyle/>
          <a:p>
            <a:pPr algn="ctr">
              <a:defRPr>
                <a:solidFill>
                  <a:srgbClr val="FFFFFF"/>
                </a:solidFill>
              </a:defRPr>
            </a:pPr>
          </a:p>
        </p:txBody>
      </p:sp>
      <p:sp>
        <p:nvSpPr>
          <p:cNvPr id="30" name="矩形 5"/>
          <p:cNvSpPr/>
          <p:nvPr/>
        </p:nvSpPr>
        <p:spPr>
          <a:xfrm>
            <a:off x="3443980" y="6803135"/>
            <a:ext cx="5291848" cy="45720"/>
          </a:xfrm>
          <a:prstGeom prst="rect">
            <a:avLst/>
          </a:prstGeom>
          <a:solidFill>
            <a:srgbClr val="000000"/>
          </a:solidFill>
          <a:ln w="12700">
            <a:solidFill>
              <a:srgbClr val="000000"/>
            </a:solidFill>
            <a:miter/>
          </a:ln>
        </p:spPr>
        <p:txBody>
          <a:bodyPr lIns="45719" rIns="45719" anchor="ctr"/>
          <a:lstStyle/>
          <a:p>
            <a:pPr algn="ctr">
              <a:defRPr>
                <a:solidFill>
                  <a:srgbClr val="FFFFFF"/>
                </a:solidFill>
              </a:defRPr>
            </a:pPr>
          </a:p>
        </p:txBody>
      </p:sp>
      <p:sp>
        <p:nvSpPr>
          <p:cNvPr id="31" name="灯片编号占位符 7"/>
          <p:cNvSpPr txBox="1">
            <a:spLocks noGrp="1"/>
          </p:cNvSpPr>
          <p:nvPr>
            <p:ph type="sldNum" sz="quarter" idx="2"/>
          </p:nvPr>
        </p:nvSpPr>
        <p:spPr>
          <a:xfrm>
            <a:off x="10713085" y="468630"/>
            <a:ext cx="765810" cy="370840"/>
          </a:xfrm>
          <a:prstGeom prst="rect">
            <a:avLst/>
          </a:prstGeom>
        </p:spPr>
        <p:txBody>
          <a:bodyPr/>
          <a:lstStyle>
            <a:lvl1pPr>
              <a:defRPr sz="1800">
                <a:solidFill>
                  <a:srgbClr val="000000"/>
                </a:solidFill>
              </a:defRPr>
            </a:lvl1pPr>
          </a:lstStyle>
          <a:p>
            <a:fld id="{86CB4B4D-7CA3-9044-876B-883B54F8677D}" type="slidenum">
              <a:rPr/>
            </a:fld>
            <a:endParaRPr/>
          </a:p>
        </p:txBody>
      </p:sp>
      <p:sp>
        <p:nvSpPr>
          <p:cNvPr id="32" name="文本框 8"/>
          <p:cNvSpPr txBox="1"/>
          <p:nvPr/>
        </p:nvSpPr>
        <p:spPr>
          <a:xfrm rot="5400000">
            <a:off x="-2816843" y="2506980"/>
            <a:ext cx="6858001" cy="1844040"/>
          </a:xfrm>
          <a:prstGeom prst="rect">
            <a:avLst/>
          </a:prstGeom>
          <a:ln w="12700">
            <a:miter lim="400000"/>
          </a:ln>
        </p:spPr>
        <p:txBody>
          <a:bodyPr lIns="45719" rIns="45719">
            <a:spAutoFit/>
          </a:bodyPr>
          <a:lstStyle>
            <a:lvl1pPr>
              <a:defRPr sz="11500">
                <a:solidFill>
                  <a:srgbClr val="E7E6E6"/>
                </a:solidFill>
                <a:latin typeface="Yu Gothic UI Semibold" panose="020B0700000000000000" pitchFamily="34" charset="-128"/>
                <a:ea typeface="Yu Gothic UI Semibold" panose="020B0700000000000000" pitchFamily="34" charset="-128"/>
                <a:cs typeface="Yu Gothic UI Semibold" panose="020B0700000000000000" pitchFamily="34" charset="-128"/>
                <a:sym typeface="Yu Gothic UI Semibold" panose="020B0700000000000000" pitchFamily="34" charset="-128"/>
              </a:defRPr>
            </a:lvl1pPr>
          </a:lstStyle>
          <a:p>
            <a:r>
              <a:t>Person</a:t>
            </a:r>
          </a:p>
        </p:txBody>
      </p:sp>
      <p:sp>
        <p:nvSpPr>
          <p:cNvPr id="33" name="标题 9"/>
          <p:cNvSpPr txBox="1">
            <a:spLocks noGrp="1"/>
          </p:cNvSpPr>
          <p:nvPr>
            <p:ph type="ctrTitle"/>
          </p:nvPr>
        </p:nvSpPr>
        <p:spPr>
          <a:xfrm>
            <a:off x="1534177" y="471454"/>
            <a:ext cx="2169268" cy="429178"/>
          </a:xfrm>
          <a:prstGeom prst="rect">
            <a:avLst/>
          </a:prstGeom>
        </p:spPr>
        <p:txBody>
          <a:bodyPr/>
          <a:lstStyle>
            <a:lvl1pPr defTabSz="731520">
              <a:defRPr sz="1920"/>
            </a:lvl1pPr>
          </a:lstStyle>
          <a:p>
            <a:r>
              <a:t>设计模式一览</a:t>
            </a:r>
          </a:p>
        </p:txBody>
      </p:sp>
      <p:graphicFrame>
        <p:nvGraphicFramePr>
          <p:cNvPr id="34" name="表格 10"/>
          <p:cNvGraphicFramePr/>
          <p:nvPr/>
        </p:nvGraphicFramePr>
        <p:xfrm>
          <a:off x="1263298" y="1119423"/>
          <a:ext cx="9665402" cy="5458568"/>
        </p:xfrm>
        <a:graphic>
          <a:graphicData uri="http://schemas.openxmlformats.org/drawingml/2006/table">
            <a:tbl>
              <a:tblPr>
                <a:tableStyleId>{4C3C2611-4C71-4FC5-86AE-919BDF0F9419}</a:tableStyleId>
              </a:tblPr>
              <a:tblGrid>
                <a:gridCol w="1353646"/>
                <a:gridCol w="2190517"/>
                <a:gridCol w="1905025"/>
                <a:gridCol w="4216214"/>
              </a:tblGrid>
              <a:tr h="491122">
                <a:tc>
                  <a:txBody>
                    <a:bodyPr/>
                    <a:lstStyle/>
                    <a:p>
                      <a:pPr algn="l" defTabSz="457200">
                        <a:lnSpc>
                          <a:spcPts val="1440"/>
                        </a:lnSpc>
                        <a:defRPr sz="1800">
                          <a:solidFill>
                            <a:srgbClr val="000000"/>
                          </a:solidFill>
                        </a:defRPr>
                      </a:pPr>
                      <a:r>
                        <a:rPr sz="1200" b="1" dirty="0">
                          <a:solidFill>
                            <a:srgbClr val="333333"/>
                          </a:solidFill>
                        </a:rPr>
                        <a:t>Design Pattern</a:t>
                      </a:r>
                      <a:endParaRPr sz="1200" b="1" dirty="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defRPr b="1"/>
                      </a:p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defRPr sz="1800">
                          <a:solidFill>
                            <a:srgbClr val="000000"/>
                          </a:solidFill>
                        </a:defRPr>
                      </a:pPr>
                      <a:r>
                        <a:rPr sz="1200" b="1">
                          <a:solidFill>
                            <a:srgbClr val="333333"/>
                          </a:solidFill>
                        </a:rPr>
                        <a:t>Related Function</a:t>
                      </a:r>
                      <a:endParaRPr sz="1200" b="1">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defRPr sz="1100"/>
                      </a:p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r>
              <a:tr h="1200082">
                <a:tc>
                  <a:txBody>
                    <a:bodyPr/>
                    <a:lstStyle/>
                    <a:p>
                      <a:pPr algn="l" defTabSz="457200">
                        <a:lnSpc>
                          <a:spcPts val="1440"/>
                        </a:lnSpc>
                        <a:defRPr sz="1800">
                          <a:solidFill>
                            <a:srgbClr val="000000"/>
                          </a:solidFill>
                        </a:defRPr>
                      </a:pPr>
                      <a:r>
                        <a:rPr sz="1200" dirty="0">
                          <a:solidFill>
                            <a:srgbClr val="333333"/>
                          </a:solidFill>
                        </a:rPr>
                        <a:t>Command</a:t>
                      </a:r>
                      <a:endParaRPr sz="1200" dirty="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defRPr sz="1800">
                          <a:solidFill>
                            <a:srgbClr val="000000"/>
                          </a:solidFill>
                        </a:defRPr>
                      </a:pPr>
                      <a:r>
                        <a:rPr sz="1200" dirty="0" err="1">
                          <a:solidFill>
                            <a:srgbClr val="333333"/>
                          </a:solidFill>
                        </a:rPr>
                        <a:t>将一个请求封装成一个对象，从而使用不同的请求把客户端参数化，对请求排队或者记录请求日志，可以提供命令的撤销和恢复功能</a:t>
                      </a:r>
                      <a:r>
                        <a:rPr sz="1200" dirty="0">
                          <a:solidFill>
                            <a:srgbClr val="333333"/>
                          </a:solidFill>
                        </a:rPr>
                        <a:t>。</a:t>
                      </a:r>
                      <a:endParaRPr sz="1200" dirty="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pPr>
                      <a:r>
                        <a:rPr dirty="0"/>
                        <a:t>void execute()</a:t>
                      </a:r>
                      <a:endParaRPr dirty="0"/>
                    </a:p>
                    <a:p>
                      <a:pPr algn="l" defTabSz="457200">
                        <a:lnSpc>
                          <a:spcPts val="1440"/>
                        </a:lnSpc>
                        <a:defRPr>
                          <a:latin typeface="+mn-lt"/>
                          <a:ea typeface="+mn-ea"/>
                          <a:cs typeface="+mn-cs"/>
                          <a:sym typeface="Helvetica"/>
                        </a:defRPr>
                      </a:pPr>
                      <a:r>
                        <a:rPr dirty="0"/>
                        <a:t>void </a:t>
                      </a:r>
                      <a:r>
                        <a:rPr dirty="0" err="1"/>
                        <a:t>addOrder</a:t>
                      </a:r>
                      <a:r>
                        <a:rPr dirty="0"/>
                        <a:t>()</a:t>
                      </a:r>
                      <a:endParaRPr dirty="0"/>
                    </a:p>
                    <a:p>
                      <a:pPr algn="l" defTabSz="457200">
                        <a:lnSpc>
                          <a:spcPts val="1440"/>
                        </a:lnSpc>
                        <a:defRPr>
                          <a:latin typeface="+mn-lt"/>
                          <a:ea typeface="+mn-ea"/>
                          <a:cs typeface="+mn-cs"/>
                          <a:sym typeface="Helvetica"/>
                        </a:defRPr>
                      </a:pPr>
                      <a:r>
                        <a:rPr dirty="0"/>
                        <a:t>void </a:t>
                      </a:r>
                      <a:r>
                        <a:rPr dirty="0" err="1"/>
                        <a:t>launchOrders</a:t>
                      </a:r>
                      <a:r>
                        <a:rPr dirty="0"/>
                        <a:t>()</a:t>
                      </a:r>
                      <a:endParaRPr dirty="0"/>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defRPr sz="1800">
                          <a:solidFill>
                            <a:srgbClr val="000000"/>
                          </a:solidFill>
                        </a:defRPr>
                      </a:pPr>
                      <a:r>
                        <a:rPr sz="1200" dirty="0" err="1">
                          <a:solidFill>
                            <a:srgbClr val="333333"/>
                          </a:solidFill>
                        </a:rPr>
                        <a:t>在选择养不同的动物时，采用了Command设计模式，在Order类中定义了RaisePig</a:t>
                      </a:r>
                      <a:r>
                        <a:rPr sz="1200" dirty="0">
                          <a:solidFill>
                            <a:srgbClr val="333333"/>
                          </a:solidFill>
                        </a:rPr>
                        <a:t>, </a:t>
                      </a:r>
                      <a:r>
                        <a:rPr sz="1200" dirty="0" err="1">
                          <a:solidFill>
                            <a:srgbClr val="333333"/>
                          </a:solidFill>
                        </a:rPr>
                        <a:t>RaiseSheep</a:t>
                      </a:r>
                      <a:r>
                        <a:rPr sz="1200" dirty="0">
                          <a:solidFill>
                            <a:srgbClr val="333333"/>
                          </a:solidFill>
                        </a:rPr>
                        <a:t>, </a:t>
                      </a:r>
                      <a:r>
                        <a:rPr sz="1200" dirty="0" err="1">
                          <a:solidFill>
                            <a:srgbClr val="333333"/>
                          </a:solidFill>
                        </a:rPr>
                        <a:t>RaiseChicken</a:t>
                      </a:r>
                      <a:r>
                        <a:rPr sz="1200" dirty="0">
                          <a:solidFill>
                            <a:srgbClr val="333333"/>
                          </a:solidFill>
                        </a:rPr>
                        <a:t>, </a:t>
                      </a:r>
                      <a:r>
                        <a:rPr sz="1200" dirty="0" err="1">
                          <a:solidFill>
                            <a:srgbClr val="333333"/>
                          </a:solidFill>
                        </a:rPr>
                        <a:t>RaiseFish四个操作，而这些操作在Order中调用，具体的实现机制被封装好</a:t>
                      </a:r>
                      <a:r>
                        <a:rPr sz="1200" dirty="0">
                          <a:solidFill>
                            <a:srgbClr val="333333"/>
                          </a:solidFill>
                        </a:rPr>
                        <a:t>。</a:t>
                      </a:r>
                      <a:endParaRPr sz="1200" dirty="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r>
              <a:tr h="1517582">
                <a:tc>
                  <a:txBody>
                    <a:bodyPr/>
                    <a:lstStyle/>
                    <a:p>
                      <a:pPr algn="l" defTabSz="457200">
                        <a:lnSpc>
                          <a:spcPts val="1440"/>
                        </a:lnSpc>
                        <a:defRPr sz="1800">
                          <a:solidFill>
                            <a:srgbClr val="000000"/>
                          </a:solidFill>
                        </a:defRPr>
                      </a:pPr>
                      <a:r>
                        <a:rPr sz="1200">
                          <a:solidFill>
                            <a:srgbClr val="333333"/>
                          </a:solidFill>
                        </a:rPr>
                        <a:t>Decorator</a:t>
                      </a:r>
                      <a:endParaRPr sz="120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8F8F8"/>
                    </a:solidFill>
                  </a:tcPr>
                </a:tc>
                <a:tc>
                  <a:txBody>
                    <a:bodyPr/>
                    <a:lstStyle/>
                    <a:p>
                      <a:pPr algn="l" defTabSz="457200">
                        <a:lnSpc>
                          <a:spcPts val="1440"/>
                        </a:lnSpc>
                        <a:defRPr sz="1800">
                          <a:solidFill>
                            <a:srgbClr val="000000"/>
                          </a:solidFill>
                        </a:defRPr>
                      </a:pPr>
                      <a:r>
                        <a:rPr sz="1200" dirty="0" err="1">
                          <a:solidFill>
                            <a:srgbClr val="333333"/>
                          </a:solidFill>
                        </a:rPr>
                        <a:t>允许向一个现有的对象添加新的功能，同时又不改变其结构。这种类型的设计模式属于结构型模式，它是作为现有的类的一个包装</a:t>
                      </a:r>
                      <a:r>
                        <a:rPr sz="1200" dirty="0">
                          <a:solidFill>
                            <a:srgbClr val="333333"/>
                          </a:solidFill>
                        </a:rPr>
                        <a:t>。</a:t>
                      </a:r>
                      <a:endParaRPr sz="1200" dirty="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8F8F8"/>
                    </a:solidFill>
                  </a:tcPr>
                </a:tc>
                <a:tc>
                  <a:txBody>
                    <a:bodyPr/>
                    <a:lstStyle/>
                    <a:p>
                      <a:pPr algn="l" defTabSz="457200">
                        <a:lnSpc>
                          <a:spcPts val="1440"/>
                        </a:lnSpc>
                      </a:pPr>
                      <a:r>
                        <a:rPr dirty="0"/>
                        <a:t>Farmer()</a:t>
                      </a:r>
                      <a:endParaRPr dirty="0"/>
                    </a:p>
                    <a:p>
                      <a:pPr algn="l" defTabSz="457200">
                        <a:lnSpc>
                          <a:spcPts val="1440"/>
                        </a:lnSpc>
                        <a:defRPr>
                          <a:latin typeface="+mn-lt"/>
                          <a:ea typeface="+mn-ea"/>
                          <a:cs typeface="+mn-cs"/>
                          <a:sym typeface="Helvetica"/>
                        </a:defRPr>
                      </a:pPr>
                      <a:r>
                        <a:rPr dirty="0"/>
                        <a:t>void </a:t>
                      </a:r>
                      <a:r>
                        <a:rPr dirty="0" err="1"/>
                        <a:t>acceptEmployeeVisit</a:t>
                      </a:r>
                      <a:r>
                        <a:rPr dirty="0"/>
                        <a:t>()</a:t>
                      </a:r>
                      <a:endParaRPr dirty="0"/>
                    </a:p>
                    <a:p>
                      <a:pPr algn="l" defTabSz="457200">
                        <a:lnSpc>
                          <a:spcPts val="1440"/>
                        </a:lnSpc>
                        <a:defRPr>
                          <a:latin typeface="+mn-lt"/>
                          <a:ea typeface="+mn-ea"/>
                          <a:cs typeface="+mn-cs"/>
                          <a:sym typeface="Helvetica"/>
                        </a:defRPr>
                      </a:pPr>
                      <a:r>
                        <a:rPr dirty="0" err="1"/>
                        <a:t>FarmerDecorator</a:t>
                      </a:r>
                      <a:r>
                        <a:rPr dirty="0"/>
                        <a:t>()</a:t>
                      </a:r>
                      <a:endParaRPr dirty="0"/>
                    </a:p>
                    <a:p>
                      <a:pPr algn="l" defTabSz="457200">
                        <a:lnSpc>
                          <a:spcPts val="1440"/>
                        </a:lnSpc>
                        <a:defRPr>
                          <a:latin typeface="+mn-lt"/>
                          <a:ea typeface="+mn-ea"/>
                          <a:cs typeface="+mn-cs"/>
                          <a:sym typeface="Helvetica"/>
                        </a:defRPr>
                      </a:pPr>
                      <a:r>
                        <a:rPr dirty="0"/>
                        <a:t>void </a:t>
                      </a:r>
                      <a:r>
                        <a:rPr dirty="0" err="1"/>
                        <a:t>raisePig</a:t>
                      </a:r>
                      <a:r>
                        <a:rPr dirty="0"/>
                        <a:t>()</a:t>
                      </a:r>
                      <a:endParaRPr dirty="0"/>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8F8F8"/>
                    </a:solidFill>
                  </a:tcPr>
                </a:tc>
                <a:tc>
                  <a:txBody>
                    <a:bodyPr/>
                    <a:lstStyle/>
                    <a:p>
                      <a:pPr algn="l" defTabSz="457200">
                        <a:lnSpc>
                          <a:spcPts val="1440"/>
                        </a:lnSpc>
                        <a:defRPr sz="1800">
                          <a:solidFill>
                            <a:srgbClr val="000000"/>
                          </a:solidFill>
                        </a:defRPr>
                      </a:pPr>
                      <a:r>
                        <a:rPr sz="1200" dirty="0">
                          <a:solidFill>
                            <a:srgbClr val="333333"/>
                          </a:solidFill>
                        </a:rPr>
                        <a:t>我们假设了一种情况，当农场中没有雇员的时候应该怎么办。按照正常情况来说，农场主在这个时候就会做起雇员应该做的事。FarmerDecorator类继承了People类，使得Farmer在没有雇员的情况类通过FarmerDecorator()</a:t>
                      </a:r>
                      <a:r>
                        <a:rPr sz="1200" dirty="0" err="1">
                          <a:solidFill>
                            <a:srgbClr val="333333"/>
                          </a:solidFill>
                        </a:rPr>
                        <a:t>实现装饰后描述，即可以做雇员应做的事</a:t>
                      </a:r>
                      <a:r>
                        <a:rPr sz="1200" dirty="0">
                          <a:solidFill>
                            <a:srgbClr val="333333"/>
                          </a:solidFill>
                        </a:rPr>
                        <a:t>。</a:t>
                      </a:r>
                      <a:endParaRPr sz="1200" dirty="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8F8F8"/>
                    </a:solidFill>
                  </a:tcPr>
                </a:tc>
              </a:tr>
              <a:tr h="1428682">
                <a:tc>
                  <a:txBody>
                    <a:bodyPr/>
                    <a:lstStyle/>
                    <a:p>
                      <a:pPr algn="l" defTabSz="457200">
                        <a:lnSpc>
                          <a:spcPts val="1440"/>
                        </a:lnSpc>
                        <a:defRPr sz="1800">
                          <a:solidFill>
                            <a:srgbClr val="000000"/>
                          </a:solidFill>
                        </a:defRPr>
                      </a:pPr>
                      <a:r>
                        <a:rPr sz="1200">
                          <a:solidFill>
                            <a:srgbClr val="333333"/>
                          </a:solidFill>
                        </a:rPr>
                        <a:t>Flyweight</a:t>
                      </a:r>
                      <a:endParaRPr sz="120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defRPr sz="1800">
                          <a:solidFill>
                            <a:srgbClr val="000000"/>
                          </a:solidFill>
                        </a:defRPr>
                      </a:pPr>
                      <a:r>
                        <a:rPr sz="1200" dirty="0">
                          <a:solidFill>
                            <a:srgbClr val="333333"/>
                          </a:solidFill>
                        </a:rPr>
                        <a:t>在有大量对象时，有可能会造成内存溢出，我们把其中共同的部分抽象出来，如果有相同的业务请求，直接返回在内存中已有的对象，避免重新创建。</a:t>
                      </a:r>
                      <a:endParaRPr sz="1200" dirty="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defRPr>
                          <a:latin typeface="Helvetica Neue"/>
                          <a:ea typeface="Helvetica Neue"/>
                          <a:cs typeface="Helvetica Neue"/>
                          <a:sym typeface="Helvetica Neue"/>
                        </a:defRPr>
                      </a:pPr>
                      <a:r>
                        <a:rPr dirty="0" err="1"/>
                        <a:t>employeeSomeOne</a:t>
                      </a:r>
                      <a:endParaRPr dirty="0"/>
                    </a:p>
                    <a:p>
                      <a:pPr algn="l" defTabSz="457200">
                        <a:lnSpc>
                          <a:spcPts val="1440"/>
                        </a:lnSpc>
                        <a:defRPr>
                          <a:latin typeface="Helvetica Neue"/>
                          <a:ea typeface="Helvetica Neue"/>
                          <a:cs typeface="Helvetica Neue"/>
                          <a:sym typeface="Helvetica Neue"/>
                        </a:defRPr>
                      </a:pPr>
                      <a:r>
                        <a:rPr dirty="0" err="1"/>
                        <a:t>Emplyee</a:t>
                      </a:r>
                      <a:r>
                        <a:rPr dirty="0"/>
                        <a:t> </a:t>
                      </a:r>
                      <a:r>
                        <a:rPr dirty="0" err="1"/>
                        <a:t>getEmployee</a:t>
                      </a:r>
                      <a:r>
                        <a:rPr dirty="0"/>
                        <a:t>()</a:t>
                      </a:r>
                      <a:endParaRPr dirty="0"/>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defRPr sz="1800">
                          <a:solidFill>
                            <a:srgbClr val="000000"/>
                          </a:solidFill>
                        </a:defRPr>
                      </a:pPr>
                      <a:r>
                        <a:rPr sz="1200" dirty="0" err="1">
                          <a:solidFill>
                            <a:srgbClr val="333333"/>
                          </a:solidFill>
                        </a:rPr>
                        <a:t>通过EmployeeFactory来创建Employee，而Employee类继承自Farmer类</a:t>
                      </a:r>
                      <a:r>
                        <a:rPr sz="1200" dirty="0">
                          <a:solidFill>
                            <a:srgbClr val="333333"/>
                          </a:solidFill>
                        </a:rPr>
                        <a:t>。</a:t>
                      </a:r>
                      <a:endParaRPr sz="1200" dirty="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r>
              <a:tr h="821100">
                <a:tc>
                  <a:txBody>
                    <a:bodyPr/>
                    <a:lstStyle/>
                    <a:p>
                      <a:pPr algn="l" defTabSz="457200">
                        <a:lnSpc>
                          <a:spcPts val="1440"/>
                        </a:lnSpc>
                        <a:defRPr sz="1800">
                          <a:solidFill>
                            <a:srgbClr val="000000"/>
                          </a:solidFill>
                        </a:defRPr>
                      </a:pPr>
                      <a:r>
                        <a:rPr sz="1200">
                          <a:solidFill>
                            <a:srgbClr val="333333"/>
                          </a:solidFill>
                        </a:rPr>
                        <a:t>Interpreter</a:t>
                      </a:r>
                      <a:endParaRPr sz="120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2F2F2"/>
                    </a:solidFill>
                  </a:tcPr>
                </a:tc>
                <a:tc>
                  <a:txBody>
                    <a:bodyPr/>
                    <a:lstStyle/>
                    <a:p>
                      <a:pPr algn="l" defTabSz="457200">
                        <a:lnSpc>
                          <a:spcPts val="1440"/>
                        </a:lnSpc>
                        <a:defRPr sz="1800">
                          <a:solidFill>
                            <a:srgbClr val="000000"/>
                          </a:solidFill>
                        </a:defRPr>
                      </a:pPr>
                      <a:r>
                        <a:rPr sz="1200" dirty="0" err="1">
                          <a:solidFill>
                            <a:srgbClr val="333333"/>
                          </a:solidFill>
                        </a:rPr>
                        <a:t>提供了评估语言的语法或表达式的方式，它属于行为型模式</a:t>
                      </a:r>
                      <a:r>
                        <a:rPr sz="1200" dirty="0">
                          <a:solidFill>
                            <a:srgbClr val="333333"/>
                          </a:solidFill>
                        </a:rPr>
                        <a:t>。</a:t>
                      </a:r>
                      <a:endParaRPr sz="1200" dirty="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2F2F2"/>
                    </a:solidFill>
                  </a:tcPr>
                </a:tc>
                <a:tc>
                  <a:txBody>
                    <a:bodyPr/>
                    <a:lstStyle/>
                    <a:p>
                      <a:pPr algn="l" defTabSz="457200">
                        <a:lnSpc>
                          <a:spcPts val="1440"/>
                        </a:lnSpc>
                        <a:defRPr sz="1800">
                          <a:solidFill>
                            <a:srgbClr val="000000"/>
                          </a:solidFill>
                        </a:defRPr>
                      </a:pPr>
                      <a:r>
                        <a:rPr sz="1200">
                          <a:solidFill>
                            <a:srgbClr val="333333"/>
                          </a:solidFill>
                        </a:rPr>
                        <a:t>void interpret()</a:t>
                      </a:r>
                      <a:endParaRPr sz="120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2F2F2"/>
                    </a:solidFill>
                  </a:tcPr>
                </a:tc>
                <a:tc>
                  <a:txBody>
                    <a:bodyPr/>
                    <a:lstStyle/>
                    <a:p>
                      <a:pPr algn="l" defTabSz="457200">
                        <a:lnSpc>
                          <a:spcPts val="1440"/>
                        </a:lnSpc>
                        <a:defRPr sz="1800">
                          <a:solidFill>
                            <a:srgbClr val="000000"/>
                          </a:solidFill>
                        </a:defRPr>
                      </a:pPr>
                      <a:r>
                        <a:rPr sz="1200" dirty="0">
                          <a:solidFill>
                            <a:srgbClr val="333333"/>
                          </a:solidFill>
                        </a:rPr>
                        <a:t>有很多重复的加法功能，将该问题的各个实例表述为一个简单语言中的句子。这样就可以构建一个解释器，该解释器通过解释这些句子来解决该问题。</a:t>
                      </a:r>
                      <a:endParaRPr sz="1200" dirty="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2F2F2"/>
                    </a:solidFill>
                  </a:tcPr>
                </a:tc>
              </a:tr>
            </a:tbl>
          </a:graphicData>
        </a:graphic>
      </p:graphicFrame>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4"/>
          <p:cNvSpPr/>
          <p:nvPr/>
        </p:nvSpPr>
        <p:spPr>
          <a:xfrm>
            <a:off x="2182366" y="6961"/>
            <a:ext cx="7815073" cy="45719"/>
          </a:xfrm>
          <a:prstGeom prst="rect">
            <a:avLst/>
          </a:prstGeom>
          <a:solidFill>
            <a:srgbClr val="000000"/>
          </a:solidFill>
          <a:ln w="12700">
            <a:solidFill>
              <a:srgbClr val="000000"/>
            </a:solidFill>
            <a:miter/>
          </a:ln>
        </p:spPr>
        <p:txBody>
          <a:bodyPr lIns="45719" rIns="45719" anchor="ctr"/>
          <a:lstStyle/>
          <a:p>
            <a:pPr algn="ctr">
              <a:defRPr>
                <a:solidFill>
                  <a:srgbClr val="FFFFFF"/>
                </a:solidFill>
              </a:defRPr>
            </a:pPr>
          </a:p>
        </p:txBody>
      </p:sp>
      <p:sp>
        <p:nvSpPr>
          <p:cNvPr id="37" name="矩形 5"/>
          <p:cNvSpPr/>
          <p:nvPr/>
        </p:nvSpPr>
        <p:spPr>
          <a:xfrm>
            <a:off x="3443980" y="6803135"/>
            <a:ext cx="5291848" cy="45720"/>
          </a:xfrm>
          <a:prstGeom prst="rect">
            <a:avLst/>
          </a:prstGeom>
          <a:solidFill>
            <a:srgbClr val="000000"/>
          </a:solidFill>
          <a:ln w="12700">
            <a:solidFill>
              <a:srgbClr val="000000"/>
            </a:solidFill>
            <a:miter/>
          </a:ln>
        </p:spPr>
        <p:txBody>
          <a:bodyPr lIns="45719" rIns="45719" anchor="ctr"/>
          <a:lstStyle/>
          <a:p>
            <a:pPr algn="ctr">
              <a:defRPr>
                <a:solidFill>
                  <a:srgbClr val="FFFFFF"/>
                </a:solidFill>
              </a:defRPr>
            </a:pPr>
          </a:p>
        </p:txBody>
      </p:sp>
      <p:sp>
        <p:nvSpPr>
          <p:cNvPr id="38" name="灯片编号占位符 7"/>
          <p:cNvSpPr txBox="1">
            <a:spLocks noGrp="1"/>
          </p:cNvSpPr>
          <p:nvPr>
            <p:ph type="sldNum" sz="quarter" idx="2"/>
          </p:nvPr>
        </p:nvSpPr>
        <p:spPr>
          <a:xfrm>
            <a:off x="10800715" y="468630"/>
            <a:ext cx="678180" cy="370840"/>
          </a:xfrm>
          <a:prstGeom prst="rect">
            <a:avLst/>
          </a:prstGeom>
        </p:spPr>
        <p:txBody>
          <a:bodyPr/>
          <a:lstStyle>
            <a:lvl1pPr>
              <a:defRPr sz="1800">
                <a:solidFill>
                  <a:srgbClr val="000000"/>
                </a:solidFill>
              </a:defRPr>
            </a:lvl1pPr>
          </a:lstStyle>
          <a:p>
            <a:fld id="{86CB4B4D-7CA3-9044-876B-883B54F8677D}" type="slidenum">
              <a:rPr/>
            </a:fld>
            <a:endParaRPr/>
          </a:p>
        </p:txBody>
      </p:sp>
      <p:sp>
        <p:nvSpPr>
          <p:cNvPr id="39" name="文本框 8"/>
          <p:cNvSpPr txBox="1"/>
          <p:nvPr/>
        </p:nvSpPr>
        <p:spPr>
          <a:xfrm rot="5400000">
            <a:off x="-2816843" y="2506980"/>
            <a:ext cx="6858001" cy="1844040"/>
          </a:xfrm>
          <a:prstGeom prst="rect">
            <a:avLst/>
          </a:prstGeom>
          <a:ln w="12700">
            <a:miter lim="400000"/>
          </a:ln>
        </p:spPr>
        <p:txBody>
          <a:bodyPr lIns="45719" rIns="45719">
            <a:spAutoFit/>
          </a:bodyPr>
          <a:lstStyle>
            <a:lvl1pPr>
              <a:defRPr sz="11500">
                <a:solidFill>
                  <a:srgbClr val="E7E6E6"/>
                </a:solidFill>
                <a:latin typeface="Yu Gothic UI Semibold" panose="020B0700000000000000" pitchFamily="34" charset="-128"/>
                <a:ea typeface="Yu Gothic UI Semibold" panose="020B0700000000000000" pitchFamily="34" charset="-128"/>
                <a:cs typeface="Yu Gothic UI Semibold" panose="020B0700000000000000" pitchFamily="34" charset="-128"/>
                <a:sym typeface="Yu Gothic UI Semibold" panose="020B0700000000000000" pitchFamily="34" charset="-128"/>
              </a:defRPr>
            </a:lvl1pPr>
          </a:lstStyle>
          <a:p>
            <a:r>
              <a:t>Person</a:t>
            </a:r>
          </a:p>
        </p:txBody>
      </p:sp>
      <p:sp>
        <p:nvSpPr>
          <p:cNvPr id="40" name="标题 9"/>
          <p:cNvSpPr txBox="1">
            <a:spLocks noGrp="1"/>
          </p:cNvSpPr>
          <p:nvPr>
            <p:ph type="ctrTitle"/>
          </p:nvPr>
        </p:nvSpPr>
        <p:spPr>
          <a:xfrm>
            <a:off x="1534176" y="471454"/>
            <a:ext cx="2169269" cy="429178"/>
          </a:xfrm>
          <a:prstGeom prst="rect">
            <a:avLst/>
          </a:prstGeom>
        </p:spPr>
        <p:txBody>
          <a:bodyPr/>
          <a:lstStyle>
            <a:lvl1pPr defTabSz="731520">
              <a:defRPr sz="1920"/>
            </a:lvl1pPr>
          </a:lstStyle>
          <a:p>
            <a:r>
              <a:t>设计模式一览</a:t>
            </a:r>
          </a:p>
        </p:txBody>
      </p:sp>
      <p:graphicFrame>
        <p:nvGraphicFramePr>
          <p:cNvPr id="41" name="表格 10"/>
          <p:cNvGraphicFramePr/>
          <p:nvPr/>
        </p:nvGraphicFramePr>
        <p:xfrm>
          <a:off x="1263298" y="1119424"/>
          <a:ext cx="9665402" cy="5458568"/>
        </p:xfrm>
        <a:graphic>
          <a:graphicData uri="http://schemas.openxmlformats.org/drawingml/2006/table">
            <a:tbl>
              <a:tblPr>
                <a:tableStyleId>{4C3C2611-4C71-4FC5-86AE-919BDF0F9419}</a:tableStyleId>
              </a:tblPr>
              <a:tblGrid>
                <a:gridCol w="1353646"/>
                <a:gridCol w="2190517"/>
                <a:gridCol w="1905025"/>
                <a:gridCol w="4216214"/>
              </a:tblGrid>
              <a:tr h="491122">
                <a:tc>
                  <a:txBody>
                    <a:bodyPr/>
                    <a:lstStyle/>
                    <a:p>
                      <a:pPr algn="l" defTabSz="457200">
                        <a:lnSpc>
                          <a:spcPts val="1440"/>
                        </a:lnSpc>
                        <a:defRPr sz="1800">
                          <a:solidFill>
                            <a:srgbClr val="000000"/>
                          </a:solidFill>
                        </a:defRPr>
                      </a:pPr>
                      <a:r>
                        <a:rPr sz="1200" b="1">
                          <a:solidFill>
                            <a:srgbClr val="333333"/>
                          </a:solidFill>
                        </a:rPr>
                        <a:t>Design Pattern</a:t>
                      </a:r>
                      <a:endParaRPr sz="1200" b="1">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defRPr b="1"/>
                      </a:p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defRPr sz="1800">
                          <a:solidFill>
                            <a:srgbClr val="000000"/>
                          </a:solidFill>
                        </a:defRPr>
                      </a:pPr>
                      <a:r>
                        <a:rPr sz="1200" b="1">
                          <a:solidFill>
                            <a:srgbClr val="333333"/>
                          </a:solidFill>
                        </a:rPr>
                        <a:t>Related Function</a:t>
                      </a:r>
                      <a:endParaRPr sz="1200" b="1">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defRPr sz="1100"/>
                      </a:p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r>
              <a:tr h="1200082">
                <a:tc>
                  <a:txBody>
                    <a:bodyPr/>
                    <a:lstStyle/>
                    <a:p>
                      <a:pPr algn="l" defTabSz="457200">
                        <a:lnSpc>
                          <a:spcPts val="1440"/>
                        </a:lnSpc>
                        <a:defRPr sz="1800">
                          <a:solidFill>
                            <a:srgbClr val="000000"/>
                          </a:solidFill>
                        </a:defRPr>
                      </a:pPr>
                      <a:r>
                        <a:rPr sz="1200" b="0" i="0" u="none" strike="noStrike" cap="none" spc="0" baseline="0" dirty="0">
                          <a:ln>
                            <a:noFill/>
                          </a:ln>
                          <a:solidFill>
                            <a:srgbClr val="333333"/>
                          </a:solidFill>
                          <a:uFillTx/>
                          <a:latin typeface="+mj-lt"/>
                          <a:ea typeface="+mj-ea"/>
                          <a:cs typeface="+mj-cs"/>
                          <a:sym typeface="等线" panose="02010600030101010101" charset="-122"/>
                        </a:rPr>
                        <a:t>Singleton</a:t>
                      </a:r>
                      <a:endParaRPr sz="1200" b="0" i="0" u="none" strike="noStrike" cap="none" spc="0" baseline="0" dirty="0">
                        <a:ln>
                          <a:noFill/>
                        </a:ln>
                        <a:solidFill>
                          <a:srgbClr val="333333"/>
                        </a:solidFill>
                        <a:uFillTx/>
                        <a:latin typeface="+mj-lt"/>
                        <a:ea typeface="+mj-ea"/>
                        <a:cs typeface="+mj-cs"/>
                        <a:sym typeface="等线" panose="02010600030101010101" charset="-122"/>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defRPr sz="1800">
                          <a:solidFill>
                            <a:srgbClr val="000000"/>
                          </a:solidFill>
                        </a:defRPr>
                      </a:pPr>
                      <a:r>
                        <a:rPr sz="1200">
                          <a:solidFill>
                            <a:srgbClr val="333333"/>
                          </a:solidFill>
                        </a:rPr>
                        <a:t>是一种创建型模式，它提供了一种创建对象的最佳方式。这种模式涉及到一个单一的类，该类负责创建自己的对象，同时确保只有单个对象被创建。</a:t>
                      </a:r>
                      <a:endParaRPr sz="120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pPr>
                      <a:r>
                        <a:t>farmer</a:t>
                      </a: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pPr>
                      <a:r>
                        <a:rPr sz="1200" dirty="0">
                          <a:solidFill>
                            <a:srgbClr val="333333"/>
                          </a:solidFill>
                        </a:rPr>
                        <a:t>该模式运用于唯一的Farmer上，提供了对Farmer的全局访问点。访问各类函数我们将Farmer定义为一个单例。</a:t>
                      </a:r>
                      <a:endParaRPr sz="1200" dirty="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r>
              <a:tr h="1517582">
                <a:tc>
                  <a:txBody>
                    <a:bodyPr/>
                    <a:lstStyle/>
                    <a:p>
                      <a:pPr algn="l" defTabSz="457200">
                        <a:lnSpc>
                          <a:spcPts val="1440"/>
                        </a:lnSpc>
                        <a:defRPr sz="1800">
                          <a:solidFill>
                            <a:srgbClr val="000000"/>
                          </a:solidFill>
                        </a:defRPr>
                      </a:pPr>
                      <a:r>
                        <a:rPr sz="1200">
                          <a:solidFill>
                            <a:srgbClr val="333333"/>
                          </a:solidFill>
                        </a:rPr>
                        <a:t>Facade</a:t>
                      </a:r>
                      <a:endParaRPr sz="120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8F8F8"/>
                    </a:solidFill>
                  </a:tcPr>
                </a:tc>
                <a:tc>
                  <a:txBody>
                    <a:bodyPr/>
                    <a:lstStyle/>
                    <a:p>
                      <a:pPr algn="l" defTabSz="457200">
                        <a:lnSpc>
                          <a:spcPts val="1440"/>
                        </a:lnSpc>
                        <a:defRPr sz="1800">
                          <a:solidFill>
                            <a:srgbClr val="000000"/>
                          </a:solidFill>
                        </a:defRPr>
                      </a:pPr>
                      <a:r>
                        <a:rPr sz="1200">
                          <a:solidFill>
                            <a:srgbClr val="333333"/>
                          </a:solidFill>
                        </a:rPr>
                        <a:t>它向现有的系统添加一个接口，来隐藏系统的复杂性。这种模式涉及到一个单一的类，该类提供了客户端请求的简化方法和对现有系统类方法的委托调用。</a:t>
                      </a:r>
                      <a:endParaRPr sz="120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8F8F8"/>
                    </a:solidFill>
                  </a:tcPr>
                </a:tc>
                <a:tc>
                  <a:txBody>
                    <a:bodyPr/>
                    <a:lstStyle/>
                    <a:p>
                      <a:pPr algn="l" defTabSz="457200">
                        <a:lnSpc>
                          <a:spcPts val="1440"/>
                        </a:lnSpc>
                        <a:defRPr sz="1800">
                          <a:solidFill>
                            <a:srgbClr val="000000"/>
                          </a:solidFill>
                        </a:defRPr>
                      </a:pPr>
                      <a:r>
                        <a:rPr sz="1200" dirty="0">
                          <a:solidFill>
                            <a:srgbClr val="333333"/>
                          </a:solidFill>
                        </a:rPr>
                        <a:t>raiseFish
raisePig
raiseChicken
raiseSheep
raiseEveryAnimal</a:t>
                      </a:r>
                      <a:endParaRPr sz="1200" dirty="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8F8F8"/>
                    </a:solidFill>
                  </a:tcPr>
                </a:tc>
                <a:tc>
                  <a:txBody>
                    <a:bodyPr/>
                    <a:lstStyle/>
                    <a:p>
                      <a:pPr algn="l" defTabSz="457200">
                        <a:lnSpc>
                          <a:spcPts val="1440"/>
                        </a:lnSpc>
                        <a:defRPr sz="1800">
                          <a:solidFill>
                            <a:srgbClr val="000000"/>
                          </a:solidFill>
                        </a:defRPr>
                      </a:pPr>
                      <a:r>
                        <a:rPr sz="1200" dirty="0">
                          <a:solidFill>
                            <a:srgbClr val="333333"/>
                          </a:solidFill>
                        </a:rPr>
                        <a:t>我们为子系统中的一组接口RaiseFish, RaisePig, RaiseChicken, RaiseSheep提供一个一致的界面，Facade模式通过Farmer类进行调用，使得这一子系统更加容易使用。</a:t>
                      </a:r>
                      <a:endParaRPr sz="1200" dirty="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8F8F8"/>
                    </a:solidFill>
                  </a:tcPr>
                </a:tc>
              </a:tr>
              <a:tr h="1428682">
                <a:tc>
                  <a:txBody>
                    <a:bodyPr/>
                    <a:lstStyle/>
                    <a:p>
                      <a:pPr algn="l" defTabSz="457200">
                        <a:lnSpc>
                          <a:spcPts val="1440"/>
                        </a:lnSpc>
                        <a:defRPr sz="1800">
                          <a:solidFill>
                            <a:srgbClr val="000000"/>
                          </a:solidFill>
                        </a:defRPr>
                      </a:pPr>
                      <a:r>
                        <a:rPr sz="1200">
                          <a:solidFill>
                            <a:srgbClr val="333333"/>
                          </a:solidFill>
                        </a:rPr>
                        <a:t>Proxy</a:t>
                      </a:r>
                      <a:endParaRPr sz="120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defRPr sz="1800">
                          <a:solidFill>
                            <a:srgbClr val="000000"/>
                          </a:solidFill>
                        </a:defRPr>
                      </a:pPr>
                      <a:r>
                        <a:rPr sz="1200">
                          <a:solidFill>
                            <a:srgbClr val="333333"/>
                          </a:solidFill>
                        </a:rPr>
                        <a:t>在代理模式中，我们创建具有现有对象的对象，以便向外界提供功能接口。为其他对象提供一种代理以控制对这个对象的访问。</a:t>
                      </a:r>
                      <a:endParaRPr sz="120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defRPr sz="1800">
                          <a:solidFill>
                            <a:srgbClr val="000000"/>
                          </a:solidFill>
                        </a:defRPr>
                      </a:pPr>
                      <a:r>
                        <a:rPr sz="1200">
                          <a:solidFill>
                            <a:srgbClr val="333333"/>
                          </a:solidFill>
                          <a:latin typeface="Helvetica Neue"/>
                          <a:ea typeface="Helvetica Neue"/>
                          <a:cs typeface="Helvetica Neue"/>
                          <a:sym typeface="Helvetica Neue"/>
                        </a:rPr>
                        <a:t>employeeSomeOne
produceAnimal</a:t>
                      </a:r>
                      <a:endParaRPr sz="1200">
                        <a:solidFill>
                          <a:srgbClr val="333333"/>
                        </a:solidFill>
                        <a:latin typeface="Helvetica Neue"/>
                        <a:ea typeface="Helvetica Neue"/>
                        <a:cs typeface="Helvetica Neue"/>
                        <a:sym typeface="Helvetica Neue"/>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defRPr sz="1800">
                          <a:solidFill>
                            <a:srgbClr val="000000"/>
                          </a:solidFill>
                        </a:defRPr>
                      </a:pPr>
                      <a:r>
                        <a:rPr sz="1200" b="0" i="0" u="none" strike="noStrike" cap="none" spc="0" baseline="0" dirty="0">
                          <a:solidFill>
                            <a:srgbClr val="333333"/>
                          </a:solidFill>
                          <a:sym typeface="Helvetica Neue"/>
                        </a:rPr>
                        <a:t>我们想要ProduceAnimal时，我们需要农场主做代理指派雇员进行工作，雇员是这个操作的执行者。</a:t>
                      </a:r>
                      <a:endParaRPr sz="1200" b="0" i="0" u="none" strike="noStrike" cap="none" spc="0" baseline="0" dirty="0">
                        <a:solidFill>
                          <a:srgbClr val="333333"/>
                        </a:solidFill>
                        <a:sym typeface="Helvetica Neue"/>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r>
              <a:tr h="821100">
                <a:tc>
                  <a:txBody>
                    <a:bodyPr/>
                    <a:lstStyle/>
                    <a:p>
                      <a:pPr algn="l" defTabSz="457200">
                        <a:lnSpc>
                          <a:spcPts val="1440"/>
                        </a:lnSpc>
                        <a:defRPr sz="1800">
                          <a:solidFill>
                            <a:srgbClr val="000000"/>
                          </a:solidFill>
                        </a:defRPr>
                      </a:pPr>
                      <a:r>
                        <a:rPr sz="1200">
                          <a:solidFill>
                            <a:srgbClr val="333333"/>
                          </a:solidFill>
                        </a:rPr>
                        <a:t>Observer</a:t>
                      </a:r>
                      <a:endParaRPr sz="120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2F2F2"/>
                    </a:solidFill>
                  </a:tcPr>
                </a:tc>
                <a:tc>
                  <a:txBody>
                    <a:bodyPr/>
                    <a:lstStyle/>
                    <a:p>
                      <a:pPr algn="l" defTabSz="457200">
                        <a:lnSpc>
                          <a:spcPts val="1440"/>
                        </a:lnSpc>
                        <a:defRPr sz="1800">
                          <a:solidFill>
                            <a:srgbClr val="000000"/>
                          </a:solidFill>
                        </a:defRPr>
                      </a:pPr>
                      <a:r>
                        <a:rPr sz="1200">
                          <a:solidFill>
                            <a:srgbClr val="333333"/>
                          </a:solidFill>
                        </a:rPr>
                        <a:t>当一个对象被修改时，则会自动通知它的依赖对象。观察者模式属于行为型模式。</a:t>
                      </a:r>
                      <a:endParaRPr sz="120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2F2F2"/>
                    </a:solidFill>
                  </a:tcPr>
                </a:tc>
                <a:tc>
                  <a:txBody>
                    <a:bodyPr/>
                    <a:lstStyle/>
                    <a:p>
                      <a:pPr algn="l" defTabSz="457200">
                        <a:lnSpc>
                          <a:spcPts val="1440"/>
                        </a:lnSpc>
                        <a:defRPr sz="1800">
                          <a:solidFill>
                            <a:srgbClr val="000000"/>
                          </a:solidFill>
                        </a:defRPr>
                      </a:pPr>
                      <a:r>
                        <a:rPr sz="1200">
                          <a:solidFill>
                            <a:srgbClr val="333333"/>
                          </a:solidFill>
                        </a:rPr>
                        <a:t>bark;
Harvest</a:t>
                      </a:r>
                      <a:endParaRPr sz="120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2F2F2"/>
                    </a:solidFill>
                  </a:tcPr>
                </a:tc>
                <a:tc>
                  <a:txBody>
                    <a:bodyPr/>
                    <a:lstStyle/>
                    <a:p>
                      <a:pPr algn="l" defTabSz="457200">
                        <a:lnSpc>
                          <a:spcPts val="1440"/>
                        </a:lnSpc>
                        <a:defRPr sz="1800">
                          <a:solidFill>
                            <a:srgbClr val="000000"/>
                          </a:solidFill>
                        </a:defRPr>
                      </a:pPr>
                      <a:r>
                        <a:rPr sz="1200" dirty="0" err="1">
                          <a:solidFill>
                            <a:srgbClr val="333333"/>
                          </a:solidFill>
                        </a:rPr>
                        <a:t>当我们要进行收割所有植物的时候，宠物狗是一个观察者，发现此时产生收割所有植物这个动作的时候，这个观察者将会bark</a:t>
                      </a:r>
                      <a:r>
                        <a:rPr sz="1200" dirty="0">
                          <a:solidFill>
                            <a:srgbClr val="333333"/>
                          </a:solidFill>
                        </a:rPr>
                        <a:t>。</a:t>
                      </a:r>
                      <a:endParaRPr sz="1200" dirty="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2F2F2"/>
                    </a:solidFill>
                  </a:tcPr>
                </a:tc>
              </a:tr>
            </a:tbl>
          </a:graphicData>
        </a:graphic>
      </p:graphicFrame>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
          <p:cNvSpPr/>
          <p:nvPr/>
        </p:nvSpPr>
        <p:spPr>
          <a:xfrm>
            <a:off x="2182366" y="6961"/>
            <a:ext cx="7815073" cy="45719"/>
          </a:xfrm>
          <a:prstGeom prst="rect">
            <a:avLst/>
          </a:prstGeom>
          <a:solidFill>
            <a:srgbClr val="000000"/>
          </a:solidFill>
          <a:ln w="12700">
            <a:solidFill>
              <a:srgbClr val="000000"/>
            </a:solidFill>
            <a:miter/>
          </a:ln>
        </p:spPr>
        <p:txBody>
          <a:bodyPr lIns="45719" rIns="45719" anchor="ctr"/>
          <a:lstStyle/>
          <a:p>
            <a:pPr algn="ctr">
              <a:defRPr>
                <a:solidFill>
                  <a:srgbClr val="FFFFFF"/>
                </a:solidFill>
              </a:defRPr>
            </a:pPr>
          </a:p>
        </p:txBody>
      </p:sp>
      <p:sp>
        <p:nvSpPr>
          <p:cNvPr id="44" name="矩形 5"/>
          <p:cNvSpPr/>
          <p:nvPr/>
        </p:nvSpPr>
        <p:spPr>
          <a:xfrm>
            <a:off x="3443980" y="6803135"/>
            <a:ext cx="5291848" cy="45720"/>
          </a:xfrm>
          <a:prstGeom prst="rect">
            <a:avLst/>
          </a:prstGeom>
          <a:solidFill>
            <a:srgbClr val="000000"/>
          </a:solidFill>
          <a:ln w="12700">
            <a:solidFill>
              <a:srgbClr val="000000"/>
            </a:solidFill>
            <a:miter/>
          </a:ln>
        </p:spPr>
        <p:txBody>
          <a:bodyPr lIns="45719" rIns="45719" anchor="ctr"/>
          <a:lstStyle/>
          <a:p>
            <a:pPr algn="ctr">
              <a:defRPr>
                <a:solidFill>
                  <a:srgbClr val="FFFFFF"/>
                </a:solidFill>
              </a:defRPr>
            </a:pPr>
          </a:p>
        </p:txBody>
      </p:sp>
      <p:sp>
        <p:nvSpPr>
          <p:cNvPr id="45" name="灯片编号占位符 7"/>
          <p:cNvSpPr txBox="1">
            <a:spLocks noGrp="1"/>
          </p:cNvSpPr>
          <p:nvPr>
            <p:ph type="sldNum" sz="quarter" idx="2"/>
          </p:nvPr>
        </p:nvSpPr>
        <p:spPr>
          <a:xfrm>
            <a:off x="10415905" y="468630"/>
            <a:ext cx="1062990" cy="370840"/>
          </a:xfrm>
          <a:prstGeom prst="rect">
            <a:avLst/>
          </a:prstGeom>
        </p:spPr>
        <p:txBody>
          <a:bodyPr/>
          <a:lstStyle>
            <a:lvl1pPr>
              <a:defRPr sz="1800">
                <a:solidFill>
                  <a:srgbClr val="000000"/>
                </a:solidFill>
              </a:defRPr>
            </a:lvl1pPr>
          </a:lstStyle>
          <a:p>
            <a:fld id="{86CB4B4D-7CA3-9044-876B-883B54F8677D}" type="slidenum">
              <a:rPr/>
            </a:fld>
            <a:endParaRPr/>
          </a:p>
        </p:txBody>
      </p:sp>
      <p:sp>
        <p:nvSpPr>
          <p:cNvPr id="46" name="文本框 8"/>
          <p:cNvSpPr txBox="1"/>
          <p:nvPr/>
        </p:nvSpPr>
        <p:spPr>
          <a:xfrm rot="5400000">
            <a:off x="-2816843" y="2506980"/>
            <a:ext cx="6858001" cy="1844040"/>
          </a:xfrm>
          <a:prstGeom prst="rect">
            <a:avLst/>
          </a:prstGeom>
          <a:ln w="12700">
            <a:miter lim="400000"/>
          </a:ln>
        </p:spPr>
        <p:txBody>
          <a:bodyPr lIns="45719" rIns="45719">
            <a:spAutoFit/>
          </a:bodyPr>
          <a:lstStyle>
            <a:lvl1pPr>
              <a:defRPr sz="11500">
                <a:solidFill>
                  <a:srgbClr val="E7E6E6"/>
                </a:solidFill>
                <a:latin typeface="Yu Gothic UI Semibold" panose="020B0700000000000000" pitchFamily="34" charset="-128"/>
                <a:ea typeface="Yu Gothic UI Semibold" panose="020B0700000000000000" pitchFamily="34" charset="-128"/>
                <a:cs typeface="Yu Gothic UI Semibold" panose="020B0700000000000000" pitchFamily="34" charset="-128"/>
                <a:sym typeface="Yu Gothic UI Semibold" panose="020B0700000000000000" pitchFamily="34" charset="-128"/>
              </a:defRPr>
            </a:lvl1pPr>
          </a:lstStyle>
          <a:p>
            <a:r>
              <a:t>Person</a:t>
            </a:r>
          </a:p>
        </p:txBody>
      </p:sp>
      <p:sp>
        <p:nvSpPr>
          <p:cNvPr id="47" name="标题 9"/>
          <p:cNvSpPr txBox="1">
            <a:spLocks noGrp="1"/>
          </p:cNvSpPr>
          <p:nvPr>
            <p:ph type="ctrTitle"/>
          </p:nvPr>
        </p:nvSpPr>
        <p:spPr>
          <a:xfrm>
            <a:off x="1534176" y="471454"/>
            <a:ext cx="2169269" cy="429178"/>
          </a:xfrm>
          <a:prstGeom prst="rect">
            <a:avLst/>
          </a:prstGeom>
        </p:spPr>
        <p:txBody>
          <a:bodyPr/>
          <a:lstStyle>
            <a:lvl1pPr defTabSz="731520">
              <a:defRPr sz="1920"/>
            </a:lvl1pPr>
          </a:lstStyle>
          <a:p>
            <a:r>
              <a:t>设计模式一览</a:t>
            </a:r>
          </a:p>
        </p:txBody>
      </p:sp>
      <p:graphicFrame>
        <p:nvGraphicFramePr>
          <p:cNvPr id="48" name="表格 10"/>
          <p:cNvGraphicFramePr/>
          <p:nvPr/>
        </p:nvGraphicFramePr>
        <p:xfrm>
          <a:off x="1263298" y="1313055"/>
          <a:ext cx="9665402" cy="3338454"/>
        </p:xfrm>
        <a:graphic>
          <a:graphicData uri="http://schemas.openxmlformats.org/drawingml/2006/table">
            <a:tbl>
              <a:tblPr>
                <a:tableStyleId>{4C3C2611-4C71-4FC5-86AE-919BDF0F9419}</a:tableStyleId>
              </a:tblPr>
              <a:tblGrid>
                <a:gridCol w="1353646"/>
                <a:gridCol w="2190517"/>
                <a:gridCol w="1905025"/>
                <a:gridCol w="4216214"/>
              </a:tblGrid>
              <a:tr h="491122">
                <a:tc>
                  <a:txBody>
                    <a:bodyPr/>
                    <a:lstStyle/>
                    <a:p>
                      <a:pPr algn="l" defTabSz="457200">
                        <a:lnSpc>
                          <a:spcPts val="3200"/>
                        </a:lnSpc>
                        <a:defRPr sz="1800">
                          <a:solidFill>
                            <a:srgbClr val="000000"/>
                          </a:solidFill>
                        </a:defRPr>
                      </a:pPr>
                      <a:r>
                        <a:rPr sz="1200" b="1">
                          <a:solidFill>
                            <a:srgbClr val="333333"/>
                          </a:solidFill>
                        </a:rPr>
                        <a:t>Design Pattern</a:t>
                      </a:r>
                      <a:endParaRPr sz="1200" b="1">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3200"/>
                        </a:lnSpc>
                        <a:defRPr b="1"/>
                      </a:p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3200"/>
                        </a:lnSpc>
                        <a:defRPr sz="1800">
                          <a:solidFill>
                            <a:srgbClr val="000000"/>
                          </a:solidFill>
                        </a:defRPr>
                      </a:pPr>
                      <a:r>
                        <a:rPr sz="1200" b="1">
                          <a:solidFill>
                            <a:srgbClr val="333333"/>
                          </a:solidFill>
                        </a:rPr>
                        <a:t>Related Function</a:t>
                      </a:r>
                      <a:endParaRPr sz="1200" b="1">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3100"/>
                        </a:lnSpc>
                        <a:defRPr sz="1100"/>
                      </a:p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r>
              <a:tr h="1200082">
                <a:tc>
                  <a:txBody>
                    <a:bodyPr/>
                    <a:lstStyle/>
                    <a:p>
                      <a:pPr algn="l" defTabSz="457200">
                        <a:lnSpc>
                          <a:spcPts val="3200"/>
                        </a:lnSpc>
                        <a:defRPr sz="1800">
                          <a:solidFill>
                            <a:srgbClr val="000000"/>
                          </a:solidFill>
                        </a:defRPr>
                      </a:pPr>
                      <a:r>
                        <a:rPr sz="1200">
                          <a:solidFill>
                            <a:srgbClr val="333333"/>
                          </a:solidFill>
                        </a:rPr>
                        <a:t>Iterator</a:t>
                      </a:r>
                      <a:endParaRPr sz="120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3200"/>
                        </a:lnSpc>
                        <a:defRPr sz="1800">
                          <a:solidFill>
                            <a:srgbClr val="000000"/>
                          </a:solidFill>
                        </a:defRPr>
                      </a:pPr>
                      <a:r>
                        <a:rPr sz="1200">
                          <a:solidFill>
                            <a:srgbClr val="333333"/>
                          </a:solidFill>
                        </a:rPr>
                        <a:t>这种模式用于顺序访问集合对象的元素，不需要知道集合对象的底层表示。</a:t>
                      </a:r>
                      <a:endParaRPr sz="120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3200"/>
                        </a:lnSpc>
                      </a:pPr>
                      <a:r>
                        <a:t>getIteratorn</a:t>
                      </a:r>
                    </a:p>
                    <a:p>
                      <a:pPr algn="l" defTabSz="457200">
                        <a:lnSpc>
                          <a:spcPts val="3200"/>
                        </a:lnSpc>
                      </a:pPr>
                      <a:r>
                        <a:t>next</a:t>
                      </a:r>
                    </a:p>
                    <a:p>
                      <a:pPr algn="l" defTabSz="457200">
                        <a:lnSpc>
                          <a:spcPts val="3200"/>
                        </a:lnSpc>
                      </a:pPr>
                      <a:r>
                        <a:t>hasNext</a:t>
                      </a: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3200"/>
                        </a:lnSpc>
                        <a:defRPr sz="1800">
                          <a:solidFill>
                            <a:srgbClr val="000000"/>
                          </a:solidFill>
                        </a:defRPr>
                      </a:pPr>
                      <a:r>
                        <a:rPr sz="1200">
                          <a:solidFill>
                            <a:srgbClr val="333333"/>
                          </a:solidFill>
                        </a:rPr>
                        <a:t>在AnimalList类中使用迭代器模式，并且在Employee类中获取迭代器并且使用。</a:t>
                      </a:r>
                      <a:endParaRPr sz="120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r>
              <a:tr h="1517582">
                <a:tc>
                  <a:txBody>
                    <a:bodyPr/>
                    <a:lstStyle/>
                    <a:p>
                      <a:pPr algn="l" defTabSz="457200">
                        <a:lnSpc>
                          <a:spcPts val="3200"/>
                        </a:lnSpc>
                        <a:defRPr sz="1800">
                          <a:solidFill>
                            <a:srgbClr val="000000"/>
                          </a:solidFill>
                        </a:defRPr>
                      </a:pPr>
                      <a:r>
                        <a:rPr sz="1200">
                          <a:solidFill>
                            <a:srgbClr val="333333"/>
                          </a:solidFill>
                        </a:rPr>
                        <a:t>Visitor</a:t>
                      </a:r>
                      <a:endParaRPr sz="120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8F8F8"/>
                    </a:solidFill>
                  </a:tcPr>
                </a:tc>
                <a:tc>
                  <a:txBody>
                    <a:bodyPr/>
                    <a:lstStyle/>
                    <a:p>
                      <a:pPr algn="l" defTabSz="457200">
                        <a:lnSpc>
                          <a:spcPts val="3200"/>
                        </a:lnSpc>
                        <a:defRPr sz="1800">
                          <a:solidFill>
                            <a:srgbClr val="000000"/>
                          </a:solidFill>
                        </a:defRPr>
                      </a:pPr>
                      <a:r>
                        <a:rPr sz="1200">
                          <a:solidFill>
                            <a:srgbClr val="333333"/>
                          </a:solidFill>
                        </a:rPr>
                        <a:t>通过这种方式，元素的执行算法可以随着访问者改变而改变。这种类型的设计模式属于行为型模式。</a:t>
                      </a:r>
                      <a:endParaRPr sz="120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8F8F8"/>
                    </a:solidFill>
                  </a:tcPr>
                </a:tc>
                <a:tc>
                  <a:txBody>
                    <a:bodyPr/>
                    <a:lstStyle/>
                    <a:p>
                      <a:pPr algn="l" defTabSz="457200">
                        <a:lnSpc>
                          <a:spcPts val="3200"/>
                        </a:lnSpc>
                      </a:pPr>
                      <a:r>
                        <a:t>void acceptEmployeeVisit()</a:t>
                      </a:r>
                    </a:p>
                    <a:p>
                      <a:pPr algn="l" defTabSz="457200">
                        <a:lnSpc>
                          <a:spcPts val="3200"/>
                        </a:lnSpc>
                        <a:defRPr>
                          <a:latin typeface="Helvetica Neue"/>
                          <a:ea typeface="Helvetica Neue"/>
                          <a:cs typeface="Helvetica Neue"/>
                          <a:sym typeface="Helvetica Neue"/>
                        </a:defRPr>
                      </a:pPr>
                      <a:r>
                        <a:t>void visit()</a:t>
                      </a: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8F8F8"/>
                    </a:solidFill>
                  </a:tcPr>
                </a:tc>
                <a:tc>
                  <a:txBody>
                    <a:bodyPr/>
                    <a:lstStyle/>
                    <a:p>
                      <a:pPr algn="l" defTabSz="457200">
                        <a:lnSpc>
                          <a:spcPts val="3200"/>
                        </a:lnSpc>
                        <a:defRPr sz="1800">
                          <a:solidFill>
                            <a:srgbClr val="000000"/>
                          </a:solidFill>
                        </a:defRPr>
                      </a:pPr>
                      <a:r>
                        <a:rPr sz="1200">
                          <a:solidFill>
                            <a:srgbClr val="333333"/>
                          </a:solidFill>
                        </a:rPr>
                        <a:t>使用实体访问类EmployeeNumberVisitor来执行相应操作</a:t>
                      </a:r>
                      <a:endParaRPr sz="1200">
                        <a:solidFill>
                          <a:srgbClr val="333333"/>
                        </a:solidFill>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8F8F8"/>
                    </a:solidFill>
                  </a:tcPr>
                </a:tc>
              </a:tr>
            </a:tbl>
          </a:graphicData>
        </a:graphic>
      </p:graphicFrame>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
          <p:cNvSpPr/>
          <p:nvPr/>
        </p:nvSpPr>
        <p:spPr>
          <a:xfrm>
            <a:off x="2182367" y="6961"/>
            <a:ext cx="7815072" cy="45719"/>
          </a:xfrm>
          <a:prstGeom prst="rect">
            <a:avLst/>
          </a:prstGeom>
          <a:solidFill>
            <a:srgbClr val="000000"/>
          </a:solidFill>
          <a:ln w="12700">
            <a:solidFill>
              <a:srgbClr val="000000"/>
            </a:solidFill>
            <a:miter/>
          </a:ln>
        </p:spPr>
        <p:txBody>
          <a:bodyPr lIns="45719" rIns="45719" anchor="ctr"/>
          <a:lstStyle/>
          <a:p>
            <a:pPr algn="ctr">
              <a:defRPr>
                <a:solidFill>
                  <a:srgbClr val="FFFFFF"/>
                </a:solidFill>
              </a:defRPr>
            </a:pPr>
          </a:p>
        </p:txBody>
      </p:sp>
      <p:sp>
        <p:nvSpPr>
          <p:cNvPr id="51" name="矩形 5"/>
          <p:cNvSpPr/>
          <p:nvPr/>
        </p:nvSpPr>
        <p:spPr>
          <a:xfrm>
            <a:off x="3443980" y="6803135"/>
            <a:ext cx="5291848" cy="45720"/>
          </a:xfrm>
          <a:prstGeom prst="rect">
            <a:avLst/>
          </a:prstGeom>
          <a:solidFill>
            <a:srgbClr val="000000"/>
          </a:solidFill>
          <a:ln w="12700">
            <a:solidFill>
              <a:srgbClr val="000000"/>
            </a:solidFill>
            <a:miter/>
          </a:ln>
        </p:spPr>
        <p:txBody>
          <a:bodyPr lIns="45719" rIns="45719" anchor="ctr"/>
          <a:lstStyle/>
          <a:p>
            <a:pPr algn="ctr">
              <a:defRPr>
                <a:solidFill>
                  <a:srgbClr val="FFFFFF"/>
                </a:solidFill>
              </a:defRPr>
            </a:pPr>
          </a:p>
        </p:txBody>
      </p:sp>
      <p:sp>
        <p:nvSpPr>
          <p:cNvPr id="52" name="灯片编号占位符 7"/>
          <p:cNvSpPr txBox="1">
            <a:spLocks noGrp="1"/>
          </p:cNvSpPr>
          <p:nvPr>
            <p:ph type="sldNum" sz="quarter" idx="2"/>
          </p:nvPr>
        </p:nvSpPr>
        <p:spPr>
          <a:xfrm>
            <a:off x="10576560" y="468630"/>
            <a:ext cx="902335" cy="370840"/>
          </a:xfrm>
          <a:prstGeom prst="rect">
            <a:avLst/>
          </a:prstGeom>
        </p:spPr>
        <p:txBody>
          <a:bodyPr/>
          <a:lstStyle>
            <a:lvl1pPr>
              <a:defRPr sz="1800">
                <a:solidFill>
                  <a:srgbClr val="000000"/>
                </a:solidFill>
              </a:defRPr>
            </a:lvl1pPr>
          </a:lstStyle>
          <a:p>
            <a:fld id="{86CB4B4D-7CA3-9044-876B-883B54F8677D}" type="slidenum">
              <a:rPr/>
            </a:fld>
            <a:endParaRPr/>
          </a:p>
        </p:txBody>
      </p:sp>
      <p:sp>
        <p:nvSpPr>
          <p:cNvPr id="53" name="文本框 8"/>
          <p:cNvSpPr txBox="1"/>
          <p:nvPr/>
        </p:nvSpPr>
        <p:spPr>
          <a:xfrm rot="5400000">
            <a:off x="-2816843" y="2506980"/>
            <a:ext cx="6858001" cy="1844040"/>
          </a:xfrm>
          <a:prstGeom prst="rect">
            <a:avLst/>
          </a:prstGeom>
          <a:ln w="12700">
            <a:miter lim="400000"/>
          </a:ln>
        </p:spPr>
        <p:txBody>
          <a:bodyPr lIns="45719" rIns="45719">
            <a:spAutoFit/>
          </a:bodyPr>
          <a:lstStyle>
            <a:lvl1pPr>
              <a:defRPr sz="11500">
                <a:solidFill>
                  <a:srgbClr val="E7E6E6"/>
                </a:solidFill>
                <a:latin typeface="Yu Gothic UI Semibold" panose="020B0700000000000000" pitchFamily="34" charset="-128"/>
                <a:ea typeface="Yu Gothic UI Semibold" panose="020B0700000000000000" pitchFamily="34" charset="-128"/>
                <a:cs typeface="Yu Gothic UI Semibold" panose="020B0700000000000000" pitchFamily="34" charset="-128"/>
                <a:sym typeface="Yu Gothic UI Semibold" panose="020B0700000000000000" pitchFamily="34" charset="-128"/>
              </a:defRPr>
            </a:lvl1pPr>
          </a:lstStyle>
          <a:p>
            <a:r>
              <a:t>Person</a:t>
            </a:r>
          </a:p>
        </p:txBody>
      </p:sp>
      <p:sp>
        <p:nvSpPr>
          <p:cNvPr id="54" name="标题 9"/>
          <p:cNvSpPr txBox="1">
            <a:spLocks noGrp="1"/>
          </p:cNvSpPr>
          <p:nvPr>
            <p:ph type="ctrTitle"/>
          </p:nvPr>
        </p:nvSpPr>
        <p:spPr>
          <a:xfrm>
            <a:off x="1534176" y="471454"/>
            <a:ext cx="3289283" cy="429178"/>
          </a:xfrm>
          <a:prstGeom prst="rect">
            <a:avLst/>
          </a:prstGeom>
        </p:spPr>
        <p:txBody>
          <a:bodyPr/>
          <a:lstStyle>
            <a:lvl1pPr algn="l" defTabSz="740410">
              <a:defRPr sz="2270"/>
            </a:lvl1pPr>
          </a:lstStyle>
          <a:p>
            <a:r>
              <a:t>Command</a:t>
            </a:r>
          </a:p>
        </p:txBody>
      </p:sp>
      <p:grpSp>
        <p:nvGrpSpPr>
          <p:cNvPr id="57" name="组合 15"/>
          <p:cNvGrpSpPr/>
          <p:nvPr/>
        </p:nvGrpSpPr>
        <p:grpSpPr>
          <a:xfrm>
            <a:off x="4717344" y="2818106"/>
            <a:ext cx="1800001" cy="3240001"/>
            <a:chOff x="0" y="0"/>
            <a:chExt cx="1800000" cy="3240000"/>
          </a:xfrm>
        </p:grpSpPr>
        <p:sp>
          <p:nvSpPr>
            <p:cNvPr id="55" name="矩形 13"/>
            <p:cNvSpPr/>
            <p:nvPr/>
          </p:nvSpPr>
          <p:spPr>
            <a:xfrm rot="16200000" flipH="1">
              <a:off x="893649" y="-775861"/>
              <a:ext cx="12701" cy="1800001"/>
            </a:xfrm>
            <a:prstGeom prst="rect">
              <a:avLst/>
            </a:prstGeom>
            <a:solidFill>
              <a:srgbClr val="FFFFFF"/>
            </a:solidFill>
            <a:ln w="12700" cap="flat">
              <a:solidFill>
                <a:srgbClr val="AFABAB"/>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56" name="矩形 14"/>
            <p:cNvSpPr/>
            <p:nvPr/>
          </p:nvSpPr>
          <p:spPr>
            <a:xfrm rot="10800000" flipH="1">
              <a:off x="1662133" y="-1"/>
              <a:ext cx="12701" cy="3240002"/>
            </a:xfrm>
            <a:prstGeom prst="rect">
              <a:avLst/>
            </a:prstGeom>
            <a:solidFill>
              <a:srgbClr val="FFFFFF"/>
            </a:solidFill>
            <a:ln w="12700" cap="flat">
              <a:solidFill>
                <a:srgbClr val="AFABAB"/>
              </a:solidFill>
              <a:prstDash val="solid"/>
              <a:miter lim="800000"/>
            </a:ln>
            <a:effectLst/>
          </p:spPr>
          <p:txBody>
            <a:bodyPr wrap="square" lIns="45719" tIns="45719" rIns="45719" bIns="45719" numCol="1" anchor="ctr">
              <a:noAutofit/>
            </a:bodyPr>
            <a:lstStyle/>
            <a:p>
              <a:pPr algn="ctr">
                <a:defRPr>
                  <a:solidFill>
                    <a:srgbClr val="FFFFFF"/>
                  </a:solidFill>
                </a:defRPr>
              </a:pPr>
            </a:p>
          </p:txBody>
        </p:sp>
      </p:grpSp>
      <p:sp>
        <p:nvSpPr>
          <p:cNvPr id="58" name="文本框 26"/>
          <p:cNvSpPr txBox="1"/>
          <p:nvPr/>
        </p:nvSpPr>
        <p:spPr>
          <a:xfrm>
            <a:off x="1036559" y="2983545"/>
            <a:ext cx="1001027" cy="256541"/>
          </a:xfrm>
          <a:prstGeom prst="rect">
            <a:avLst/>
          </a:prstGeom>
          <a:solidFill>
            <a:srgbClr val="AFABAB"/>
          </a:solidFill>
          <a:ln w="12700">
            <a:miter lim="400000"/>
          </a:ln>
        </p:spPr>
        <p:txBody>
          <a:bodyPr lIns="45719" rIns="45719">
            <a:spAutoFit/>
          </a:bodyPr>
          <a:lstStyle>
            <a:lvl1pPr>
              <a:defRPr sz="1100">
                <a:solidFill>
                  <a:srgbClr val="FFFFFF"/>
                </a:solidFill>
              </a:defRPr>
            </a:lvl1pPr>
          </a:lstStyle>
          <a:p>
            <a:r>
              <a:t>RaisePig</a:t>
            </a:r>
          </a:p>
        </p:txBody>
      </p:sp>
      <p:grpSp>
        <p:nvGrpSpPr>
          <p:cNvPr id="61" name="组合 29"/>
          <p:cNvGrpSpPr/>
          <p:nvPr/>
        </p:nvGrpSpPr>
        <p:grpSpPr>
          <a:xfrm>
            <a:off x="6057368" y="852666"/>
            <a:ext cx="3240001" cy="1800001"/>
            <a:chOff x="0" y="0"/>
            <a:chExt cx="3240000" cy="1800000"/>
          </a:xfrm>
        </p:grpSpPr>
        <p:sp>
          <p:nvSpPr>
            <p:cNvPr id="59" name="矩形 30"/>
            <p:cNvSpPr/>
            <p:nvPr/>
          </p:nvSpPr>
          <p:spPr>
            <a:xfrm rot="10800000" flipH="1">
              <a:off x="577145" y="0"/>
              <a:ext cx="12701" cy="1800001"/>
            </a:xfrm>
            <a:prstGeom prst="rect">
              <a:avLst/>
            </a:prstGeom>
            <a:solidFill>
              <a:srgbClr val="FFFFFF"/>
            </a:solidFill>
            <a:ln w="12700" cap="flat">
              <a:solidFill>
                <a:srgbClr val="AFABAB"/>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60" name="矩形 31"/>
            <p:cNvSpPr/>
            <p:nvPr/>
          </p:nvSpPr>
          <p:spPr>
            <a:xfrm rot="5400000" flipH="1">
              <a:off x="1613649" y="-1444623"/>
              <a:ext cx="12701" cy="3240002"/>
            </a:xfrm>
            <a:prstGeom prst="rect">
              <a:avLst/>
            </a:prstGeom>
            <a:solidFill>
              <a:srgbClr val="FFFFFF"/>
            </a:solidFill>
            <a:ln w="12700" cap="flat">
              <a:solidFill>
                <a:srgbClr val="AFABAB"/>
              </a:solidFill>
              <a:prstDash val="solid"/>
              <a:miter lim="800000"/>
            </a:ln>
            <a:effectLst/>
          </p:spPr>
          <p:txBody>
            <a:bodyPr wrap="square" lIns="45719" tIns="45719" rIns="45719" bIns="45719" numCol="1" anchor="ctr">
              <a:noAutofit/>
            </a:bodyPr>
            <a:lstStyle/>
            <a:p>
              <a:pPr algn="ctr">
                <a:defRPr>
                  <a:solidFill>
                    <a:srgbClr val="FFFFFF"/>
                  </a:solidFill>
                </a:defRPr>
              </a:pPr>
            </a:p>
          </p:txBody>
        </p:sp>
      </p:grpSp>
      <p:sp>
        <p:nvSpPr>
          <p:cNvPr id="62" name="文本框 2"/>
          <p:cNvSpPr txBox="1"/>
          <p:nvPr/>
        </p:nvSpPr>
        <p:spPr>
          <a:xfrm>
            <a:off x="4087621" y="879766"/>
            <a:ext cx="1379620" cy="408941"/>
          </a:xfrm>
          <a:prstGeom prst="rect">
            <a:avLst/>
          </a:prstGeom>
          <a:solidFill>
            <a:srgbClr val="AFABAB"/>
          </a:solidFill>
          <a:ln w="12700">
            <a:miter lim="400000"/>
          </a:ln>
        </p:spPr>
        <p:txBody>
          <a:bodyPr lIns="45719" rIns="45719">
            <a:spAutoFit/>
          </a:bodyPr>
          <a:lstStyle>
            <a:lvl1pPr>
              <a:defRPr>
                <a:solidFill>
                  <a:srgbClr val="FFFFFF"/>
                </a:solidFill>
              </a:defRPr>
            </a:lvl1pPr>
          </a:lstStyle>
          <a:p>
            <a:r>
              <a:t>相关结构</a:t>
            </a:r>
          </a:p>
        </p:txBody>
      </p:sp>
      <p:sp>
        <p:nvSpPr>
          <p:cNvPr id="63" name="文本框 26"/>
          <p:cNvSpPr txBox="1"/>
          <p:nvPr/>
        </p:nvSpPr>
        <p:spPr>
          <a:xfrm>
            <a:off x="3557685" y="4542664"/>
            <a:ext cx="1125059" cy="256541"/>
          </a:xfrm>
          <a:prstGeom prst="rect">
            <a:avLst/>
          </a:prstGeom>
          <a:solidFill>
            <a:srgbClr val="AFABAB"/>
          </a:solidFill>
          <a:ln w="12700">
            <a:miter lim="400000"/>
          </a:ln>
        </p:spPr>
        <p:txBody>
          <a:bodyPr lIns="45719" rIns="45719">
            <a:spAutoFit/>
          </a:bodyPr>
          <a:lstStyle>
            <a:lvl1pPr>
              <a:defRPr sz="1100">
                <a:solidFill>
                  <a:srgbClr val="FFFFFF"/>
                </a:solidFill>
              </a:defRPr>
            </a:lvl1pPr>
          </a:lstStyle>
          <a:p>
            <a:r>
              <a:t>RaiseFish</a:t>
            </a:r>
          </a:p>
        </p:txBody>
      </p:sp>
      <p:sp>
        <p:nvSpPr>
          <p:cNvPr id="64" name="文本框 26"/>
          <p:cNvSpPr txBox="1"/>
          <p:nvPr/>
        </p:nvSpPr>
        <p:spPr>
          <a:xfrm>
            <a:off x="1036559" y="4542664"/>
            <a:ext cx="1001027" cy="256541"/>
          </a:xfrm>
          <a:prstGeom prst="rect">
            <a:avLst/>
          </a:prstGeom>
          <a:solidFill>
            <a:srgbClr val="AFABAB"/>
          </a:solidFill>
          <a:ln w="12700">
            <a:miter lim="400000"/>
          </a:ln>
        </p:spPr>
        <p:txBody>
          <a:bodyPr lIns="45719" rIns="45719">
            <a:spAutoFit/>
          </a:bodyPr>
          <a:lstStyle>
            <a:lvl1pPr>
              <a:defRPr sz="1100">
                <a:solidFill>
                  <a:srgbClr val="FFFFFF"/>
                </a:solidFill>
              </a:defRPr>
            </a:lvl1pPr>
          </a:lstStyle>
          <a:p>
            <a:r>
              <a:t>RaiseChicken</a:t>
            </a:r>
          </a:p>
        </p:txBody>
      </p:sp>
      <p:sp>
        <p:nvSpPr>
          <p:cNvPr id="65" name="文本框 26"/>
          <p:cNvSpPr txBox="1"/>
          <p:nvPr/>
        </p:nvSpPr>
        <p:spPr>
          <a:xfrm>
            <a:off x="3537370" y="2983545"/>
            <a:ext cx="1001027" cy="256541"/>
          </a:xfrm>
          <a:prstGeom prst="rect">
            <a:avLst/>
          </a:prstGeom>
          <a:solidFill>
            <a:srgbClr val="AFABAB"/>
          </a:solidFill>
          <a:ln w="12700">
            <a:miter lim="400000"/>
          </a:ln>
        </p:spPr>
        <p:txBody>
          <a:bodyPr lIns="45719" rIns="45719">
            <a:spAutoFit/>
          </a:bodyPr>
          <a:lstStyle>
            <a:lvl1pPr>
              <a:defRPr sz="1100">
                <a:solidFill>
                  <a:srgbClr val="FFFFFF"/>
                </a:solidFill>
              </a:defRPr>
            </a:lvl1pPr>
          </a:lstStyle>
          <a:p>
            <a:r>
              <a:t>RaiseSheep</a:t>
            </a:r>
          </a:p>
        </p:txBody>
      </p:sp>
      <p:pic>
        <p:nvPicPr>
          <p:cNvPr id="66" name="屏幕快照 2018-11-02 下午4.19.32.png" descr="屏幕快照 2018-11-02 下午4.19.32.png"/>
          <p:cNvPicPr>
            <a:picLocks noChangeAspect="1"/>
          </p:cNvPicPr>
          <p:nvPr/>
        </p:nvPicPr>
        <p:blipFill>
          <a:blip r:embed="rId1"/>
          <a:stretch>
            <a:fillRect/>
          </a:stretch>
        </p:blipFill>
        <p:spPr>
          <a:xfrm>
            <a:off x="1162811" y="1054941"/>
            <a:ext cx="1998145" cy="1490142"/>
          </a:xfrm>
          <a:prstGeom prst="rect">
            <a:avLst/>
          </a:prstGeom>
          <a:ln w="12700">
            <a:miter lim="400000"/>
            <a:headEnd/>
            <a:tailEnd/>
          </a:ln>
        </p:spPr>
      </p:pic>
      <p:pic>
        <p:nvPicPr>
          <p:cNvPr id="67" name="屏幕快照 2018-11-02 下午4.20.43.png" descr="屏幕快照 2018-11-02 下午4.20.43.png"/>
          <p:cNvPicPr>
            <a:picLocks noChangeAspect="1"/>
          </p:cNvPicPr>
          <p:nvPr/>
        </p:nvPicPr>
        <p:blipFill>
          <a:blip r:embed="rId2"/>
          <a:stretch>
            <a:fillRect/>
          </a:stretch>
        </p:blipFill>
        <p:spPr>
          <a:xfrm>
            <a:off x="936956" y="3421512"/>
            <a:ext cx="2449854" cy="838781"/>
          </a:xfrm>
          <a:prstGeom prst="rect">
            <a:avLst/>
          </a:prstGeom>
          <a:ln w="12700">
            <a:miter lim="400000"/>
            <a:headEnd/>
            <a:tailEnd/>
          </a:ln>
        </p:spPr>
      </p:pic>
      <p:pic>
        <p:nvPicPr>
          <p:cNvPr id="68" name="屏幕快照 2018-11-02 下午4.21.16.png" descr="屏幕快照 2018-11-02 下午4.21.16.png"/>
          <p:cNvPicPr>
            <a:picLocks noChangeAspect="1"/>
          </p:cNvPicPr>
          <p:nvPr/>
        </p:nvPicPr>
        <p:blipFill>
          <a:blip r:embed="rId3"/>
          <a:stretch>
            <a:fillRect/>
          </a:stretch>
        </p:blipFill>
        <p:spPr>
          <a:xfrm>
            <a:off x="3381771" y="3446302"/>
            <a:ext cx="2791320" cy="890146"/>
          </a:xfrm>
          <a:prstGeom prst="rect">
            <a:avLst/>
          </a:prstGeom>
          <a:ln w="12700">
            <a:miter lim="400000"/>
            <a:headEnd/>
            <a:tailEnd/>
          </a:ln>
        </p:spPr>
      </p:pic>
      <p:pic>
        <p:nvPicPr>
          <p:cNvPr id="69" name="屏幕快照 2018-11-02 下午4.22.00.png" descr="屏幕快照 2018-11-02 下午4.22.00.png"/>
          <p:cNvPicPr>
            <a:picLocks noChangeAspect="1"/>
          </p:cNvPicPr>
          <p:nvPr/>
        </p:nvPicPr>
        <p:blipFill>
          <a:blip r:embed="rId4"/>
          <a:stretch>
            <a:fillRect/>
          </a:stretch>
        </p:blipFill>
        <p:spPr>
          <a:xfrm>
            <a:off x="956598" y="5136722"/>
            <a:ext cx="2410570" cy="737837"/>
          </a:xfrm>
          <a:prstGeom prst="rect">
            <a:avLst/>
          </a:prstGeom>
          <a:ln w="12700">
            <a:miter lim="400000"/>
            <a:headEnd/>
            <a:tailEnd/>
          </a:ln>
        </p:spPr>
      </p:pic>
      <p:pic>
        <p:nvPicPr>
          <p:cNvPr id="70" name="屏幕快照 2018-11-02 下午4.22.07.png" descr="屏幕快照 2018-11-02 下午4.22.07.png"/>
          <p:cNvPicPr>
            <a:picLocks noChangeAspect="1"/>
          </p:cNvPicPr>
          <p:nvPr/>
        </p:nvPicPr>
        <p:blipFill>
          <a:blip r:embed="rId5"/>
          <a:stretch>
            <a:fillRect/>
          </a:stretch>
        </p:blipFill>
        <p:spPr>
          <a:xfrm>
            <a:off x="3413749" y="5323000"/>
            <a:ext cx="2727364" cy="890146"/>
          </a:xfrm>
          <a:prstGeom prst="rect">
            <a:avLst/>
          </a:prstGeom>
          <a:ln w="12700">
            <a:miter lim="400000"/>
            <a:headEnd/>
            <a:tailEnd/>
          </a:ln>
        </p:spPr>
      </p:pic>
      <p:pic>
        <p:nvPicPr>
          <p:cNvPr id="71" name="Command_person.png" descr="Command_person.png"/>
          <p:cNvPicPr>
            <a:picLocks noChangeAspect="1"/>
          </p:cNvPicPr>
          <p:nvPr/>
        </p:nvPicPr>
        <p:blipFill>
          <a:blip r:embed="rId6"/>
          <a:stretch>
            <a:fillRect/>
          </a:stretch>
        </p:blipFill>
        <p:spPr>
          <a:xfrm>
            <a:off x="6696293" y="2027636"/>
            <a:ext cx="5304548" cy="2802728"/>
          </a:xfrm>
          <a:prstGeom prst="rect">
            <a:avLst/>
          </a:prstGeom>
          <a:ln w="12700">
            <a:miter lim="400000"/>
            <a:headEnd/>
            <a:tailEnd/>
          </a:ln>
        </p:spPr>
      </p:pic>
      <p:pic>
        <p:nvPicPr>
          <p:cNvPr id="72" name="屏幕快照 2018-11-02 下午4.24.07.png" descr="屏幕快照 2018-11-02 下午4.24.07.png"/>
          <p:cNvPicPr>
            <a:picLocks noChangeAspect="1"/>
          </p:cNvPicPr>
          <p:nvPr/>
        </p:nvPicPr>
        <p:blipFill>
          <a:blip r:embed="rId7"/>
          <a:stretch>
            <a:fillRect/>
          </a:stretch>
        </p:blipFill>
        <p:spPr>
          <a:xfrm>
            <a:off x="3564942" y="1461780"/>
            <a:ext cx="2727364" cy="1190887"/>
          </a:xfrm>
          <a:prstGeom prst="rect">
            <a:avLst/>
          </a:prstGeom>
          <a:ln w="12700">
            <a:miter lim="400000"/>
            <a:headEnd/>
            <a:tailEnd/>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4"/>
          <p:cNvSpPr/>
          <p:nvPr/>
        </p:nvSpPr>
        <p:spPr>
          <a:xfrm>
            <a:off x="2182366" y="6961"/>
            <a:ext cx="7815073" cy="45719"/>
          </a:xfrm>
          <a:prstGeom prst="rect">
            <a:avLst/>
          </a:prstGeom>
          <a:solidFill>
            <a:srgbClr val="000000"/>
          </a:solidFill>
          <a:ln w="12700">
            <a:solidFill>
              <a:srgbClr val="000000"/>
            </a:solidFill>
            <a:miter/>
          </a:ln>
        </p:spPr>
        <p:txBody>
          <a:bodyPr lIns="45719" rIns="45719" anchor="ctr"/>
          <a:lstStyle/>
          <a:p>
            <a:pPr algn="ctr">
              <a:defRPr>
                <a:solidFill>
                  <a:srgbClr val="FFFFFF"/>
                </a:solidFill>
              </a:defRPr>
            </a:pPr>
          </a:p>
        </p:txBody>
      </p:sp>
      <p:sp>
        <p:nvSpPr>
          <p:cNvPr id="75" name="矩形 5"/>
          <p:cNvSpPr/>
          <p:nvPr/>
        </p:nvSpPr>
        <p:spPr>
          <a:xfrm>
            <a:off x="3443980" y="6803135"/>
            <a:ext cx="5291848" cy="45720"/>
          </a:xfrm>
          <a:prstGeom prst="rect">
            <a:avLst/>
          </a:prstGeom>
          <a:solidFill>
            <a:srgbClr val="000000"/>
          </a:solidFill>
          <a:ln w="12700">
            <a:solidFill>
              <a:srgbClr val="000000"/>
            </a:solidFill>
            <a:miter/>
          </a:ln>
        </p:spPr>
        <p:txBody>
          <a:bodyPr lIns="45719" rIns="45719" anchor="ctr"/>
          <a:lstStyle/>
          <a:p>
            <a:pPr algn="ctr">
              <a:defRPr>
                <a:solidFill>
                  <a:srgbClr val="FFFFFF"/>
                </a:solidFill>
              </a:defRPr>
            </a:pPr>
          </a:p>
        </p:txBody>
      </p:sp>
      <p:sp>
        <p:nvSpPr>
          <p:cNvPr id="76" name="灯片编号占位符 7"/>
          <p:cNvSpPr txBox="1">
            <a:spLocks noGrp="1"/>
          </p:cNvSpPr>
          <p:nvPr>
            <p:ph type="sldNum" sz="quarter" idx="2"/>
          </p:nvPr>
        </p:nvSpPr>
        <p:spPr>
          <a:xfrm>
            <a:off x="10855960" y="468630"/>
            <a:ext cx="622935" cy="370840"/>
          </a:xfrm>
          <a:prstGeom prst="rect">
            <a:avLst/>
          </a:prstGeom>
        </p:spPr>
        <p:txBody>
          <a:bodyPr/>
          <a:lstStyle>
            <a:lvl1pPr>
              <a:defRPr sz="1800">
                <a:solidFill>
                  <a:srgbClr val="000000"/>
                </a:solidFill>
              </a:defRPr>
            </a:lvl1pPr>
          </a:lstStyle>
          <a:p>
            <a:fld id="{86CB4B4D-7CA3-9044-876B-883B54F8677D}" type="slidenum">
              <a:rPr/>
            </a:fld>
            <a:endParaRPr/>
          </a:p>
        </p:txBody>
      </p:sp>
      <p:sp>
        <p:nvSpPr>
          <p:cNvPr id="77" name="文本框 8"/>
          <p:cNvSpPr txBox="1"/>
          <p:nvPr/>
        </p:nvSpPr>
        <p:spPr>
          <a:xfrm rot="5400000">
            <a:off x="-2816843" y="2506980"/>
            <a:ext cx="6858001" cy="1844040"/>
          </a:xfrm>
          <a:prstGeom prst="rect">
            <a:avLst/>
          </a:prstGeom>
          <a:ln w="12700">
            <a:miter lim="400000"/>
          </a:ln>
        </p:spPr>
        <p:txBody>
          <a:bodyPr lIns="45719" rIns="45719">
            <a:spAutoFit/>
          </a:bodyPr>
          <a:lstStyle>
            <a:lvl1pPr>
              <a:defRPr sz="11500">
                <a:solidFill>
                  <a:srgbClr val="E7E6E6"/>
                </a:solidFill>
                <a:latin typeface="Yu Gothic UI Semibold" panose="020B0700000000000000" pitchFamily="34" charset="-128"/>
                <a:ea typeface="Yu Gothic UI Semibold" panose="020B0700000000000000" pitchFamily="34" charset="-128"/>
                <a:cs typeface="Yu Gothic UI Semibold" panose="020B0700000000000000" pitchFamily="34" charset="-128"/>
                <a:sym typeface="Yu Gothic UI Semibold" panose="020B0700000000000000" pitchFamily="34" charset="-128"/>
              </a:defRPr>
            </a:lvl1pPr>
          </a:lstStyle>
          <a:p>
            <a:r>
              <a:t>Person</a:t>
            </a:r>
          </a:p>
        </p:txBody>
      </p:sp>
      <p:sp>
        <p:nvSpPr>
          <p:cNvPr id="78" name="标题 9"/>
          <p:cNvSpPr txBox="1">
            <a:spLocks noGrp="1"/>
          </p:cNvSpPr>
          <p:nvPr>
            <p:ph type="ctrTitle"/>
          </p:nvPr>
        </p:nvSpPr>
        <p:spPr>
          <a:xfrm>
            <a:off x="1534176" y="471454"/>
            <a:ext cx="3289283" cy="429178"/>
          </a:xfrm>
          <a:prstGeom prst="rect">
            <a:avLst/>
          </a:prstGeom>
        </p:spPr>
        <p:txBody>
          <a:bodyPr/>
          <a:lstStyle>
            <a:lvl1pPr algn="l" defTabSz="740410">
              <a:defRPr sz="2270"/>
            </a:lvl1pPr>
          </a:lstStyle>
          <a:p>
            <a:r>
              <a:t>Decorator</a:t>
            </a:r>
          </a:p>
        </p:txBody>
      </p:sp>
      <p:grpSp>
        <p:nvGrpSpPr>
          <p:cNvPr id="81" name="组合 15"/>
          <p:cNvGrpSpPr/>
          <p:nvPr/>
        </p:nvGrpSpPr>
        <p:grpSpPr>
          <a:xfrm>
            <a:off x="4717344" y="2818106"/>
            <a:ext cx="1800001" cy="3240001"/>
            <a:chOff x="0" y="0"/>
            <a:chExt cx="1800000" cy="3240000"/>
          </a:xfrm>
        </p:grpSpPr>
        <p:sp>
          <p:nvSpPr>
            <p:cNvPr id="79" name="矩形 13"/>
            <p:cNvSpPr/>
            <p:nvPr/>
          </p:nvSpPr>
          <p:spPr>
            <a:xfrm rot="16200000" flipH="1">
              <a:off x="893650" y="-775861"/>
              <a:ext cx="12701" cy="1800001"/>
            </a:xfrm>
            <a:prstGeom prst="rect">
              <a:avLst/>
            </a:prstGeom>
            <a:solidFill>
              <a:srgbClr val="FFFFFF"/>
            </a:solidFill>
            <a:ln w="12700" cap="flat">
              <a:solidFill>
                <a:srgbClr val="AFABAB"/>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80" name="矩形 14"/>
            <p:cNvSpPr/>
            <p:nvPr/>
          </p:nvSpPr>
          <p:spPr>
            <a:xfrm rot="10800000" flipH="1">
              <a:off x="1662133" y="-1"/>
              <a:ext cx="12701" cy="3240002"/>
            </a:xfrm>
            <a:prstGeom prst="rect">
              <a:avLst/>
            </a:prstGeom>
            <a:solidFill>
              <a:srgbClr val="FFFFFF"/>
            </a:solidFill>
            <a:ln w="12700" cap="flat">
              <a:solidFill>
                <a:srgbClr val="AFABAB"/>
              </a:solidFill>
              <a:prstDash val="solid"/>
              <a:miter lim="800000"/>
            </a:ln>
            <a:effectLst/>
          </p:spPr>
          <p:txBody>
            <a:bodyPr wrap="square" lIns="45719" tIns="45719" rIns="45719" bIns="45719" numCol="1" anchor="ctr">
              <a:noAutofit/>
            </a:bodyPr>
            <a:lstStyle/>
            <a:p>
              <a:pPr algn="ctr">
                <a:defRPr>
                  <a:solidFill>
                    <a:srgbClr val="FFFFFF"/>
                  </a:solidFill>
                </a:defRPr>
              </a:pPr>
            </a:p>
          </p:txBody>
        </p:sp>
      </p:grpSp>
      <p:sp>
        <p:nvSpPr>
          <p:cNvPr id="82" name="文本框 26"/>
          <p:cNvSpPr txBox="1"/>
          <p:nvPr/>
        </p:nvSpPr>
        <p:spPr>
          <a:xfrm>
            <a:off x="1722359" y="2983545"/>
            <a:ext cx="1379620" cy="256541"/>
          </a:xfrm>
          <a:prstGeom prst="rect">
            <a:avLst/>
          </a:prstGeom>
          <a:solidFill>
            <a:srgbClr val="AFABAB"/>
          </a:solidFill>
          <a:ln w="12700">
            <a:miter lim="400000"/>
          </a:ln>
        </p:spPr>
        <p:txBody>
          <a:bodyPr lIns="45719" rIns="45719">
            <a:spAutoFit/>
          </a:bodyPr>
          <a:lstStyle>
            <a:lvl1pPr>
              <a:defRPr sz="1100">
                <a:solidFill>
                  <a:srgbClr val="FFFFFF"/>
                </a:solidFill>
              </a:defRPr>
            </a:lvl1pPr>
          </a:lstStyle>
          <a:p>
            <a:r>
              <a:t>FarmerDecorator</a:t>
            </a:r>
          </a:p>
        </p:txBody>
      </p:sp>
      <p:grpSp>
        <p:nvGrpSpPr>
          <p:cNvPr id="85" name="组合 29"/>
          <p:cNvGrpSpPr/>
          <p:nvPr/>
        </p:nvGrpSpPr>
        <p:grpSpPr>
          <a:xfrm>
            <a:off x="6057368" y="852666"/>
            <a:ext cx="3240001" cy="1800001"/>
            <a:chOff x="0" y="0"/>
            <a:chExt cx="3240000" cy="1800000"/>
          </a:xfrm>
        </p:grpSpPr>
        <p:sp>
          <p:nvSpPr>
            <p:cNvPr id="83" name="矩形 30"/>
            <p:cNvSpPr/>
            <p:nvPr/>
          </p:nvSpPr>
          <p:spPr>
            <a:xfrm rot="10800000" flipH="1">
              <a:off x="577145" y="0"/>
              <a:ext cx="12701" cy="1800001"/>
            </a:xfrm>
            <a:prstGeom prst="rect">
              <a:avLst/>
            </a:prstGeom>
            <a:solidFill>
              <a:srgbClr val="FFFFFF"/>
            </a:solidFill>
            <a:ln w="12700" cap="flat">
              <a:solidFill>
                <a:srgbClr val="AFABAB"/>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84" name="矩形 31"/>
            <p:cNvSpPr/>
            <p:nvPr/>
          </p:nvSpPr>
          <p:spPr>
            <a:xfrm rot="5400000" flipH="1">
              <a:off x="1613649" y="-1444623"/>
              <a:ext cx="12701" cy="3240002"/>
            </a:xfrm>
            <a:prstGeom prst="rect">
              <a:avLst/>
            </a:prstGeom>
            <a:solidFill>
              <a:srgbClr val="FFFFFF"/>
            </a:solidFill>
            <a:ln w="12700" cap="flat">
              <a:solidFill>
                <a:srgbClr val="AFABAB"/>
              </a:solidFill>
              <a:prstDash val="solid"/>
              <a:miter lim="800000"/>
            </a:ln>
            <a:effectLst/>
          </p:spPr>
          <p:txBody>
            <a:bodyPr wrap="square" lIns="45719" tIns="45719" rIns="45719" bIns="45719" numCol="1" anchor="ctr">
              <a:noAutofit/>
            </a:bodyPr>
            <a:lstStyle/>
            <a:p>
              <a:pPr algn="ctr">
                <a:defRPr>
                  <a:solidFill>
                    <a:srgbClr val="FFFFFF"/>
                  </a:solidFill>
                </a:defRPr>
              </a:pPr>
            </a:p>
          </p:txBody>
        </p:sp>
      </p:grpSp>
      <p:sp>
        <p:nvSpPr>
          <p:cNvPr id="86" name="文本框 2"/>
          <p:cNvSpPr txBox="1"/>
          <p:nvPr/>
        </p:nvSpPr>
        <p:spPr>
          <a:xfrm>
            <a:off x="1630619" y="943266"/>
            <a:ext cx="1379620" cy="408941"/>
          </a:xfrm>
          <a:prstGeom prst="rect">
            <a:avLst/>
          </a:prstGeom>
          <a:solidFill>
            <a:srgbClr val="AFABAB"/>
          </a:solidFill>
          <a:ln w="12700">
            <a:miter lim="400000"/>
          </a:ln>
        </p:spPr>
        <p:txBody>
          <a:bodyPr lIns="45719" rIns="45719">
            <a:spAutoFit/>
          </a:bodyPr>
          <a:lstStyle>
            <a:lvl1pPr>
              <a:defRPr>
                <a:solidFill>
                  <a:srgbClr val="FFFFFF"/>
                </a:solidFill>
              </a:defRPr>
            </a:lvl1pPr>
          </a:lstStyle>
          <a:p>
            <a:r>
              <a:t>相关结构</a:t>
            </a:r>
          </a:p>
        </p:txBody>
      </p:sp>
      <p:pic>
        <p:nvPicPr>
          <p:cNvPr id="87" name="屏幕快照 2018-11-02 下午4.29.57.png" descr="屏幕快照 2018-11-02 下午4.29.57.png"/>
          <p:cNvPicPr>
            <a:picLocks noChangeAspect="1"/>
          </p:cNvPicPr>
          <p:nvPr/>
        </p:nvPicPr>
        <p:blipFill>
          <a:blip r:embed="rId1"/>
          <a:stretch>
            <a:fillRect/>
          </a:stretch>
        </p:blipFill>
        <p:spPr>
          <a:xfrm>
            <a:off x="2437585" y="1920226"/>
            <a:ext cx="2235201" cy="495301"/>
          </a:xfrm>
          <a:prstGeom prst="rect">
            <a:avLst/>
          </a:prstGeom>
          <a:ln w="12700">
            <a:miter lim="400000"/>
            <a:headEnd/>
            <a:tailEnd/>
          </a:ln>
        </p:spPr>
      </p:pic>
      <p:pic>
        <p:nvPicPr>
          <p:cNvPr id="88" name="屏幕快照 2018-11-02 下午4.30.02.png" descr="屏幕快照 2018-11-02 下午4.30.02.png"/>
          <p:cNvPicPr>
            <a:picLocks noChangeAspect="1"/>
          </p:cNvPicPr>
          <p:nvPr/>
        </p:nvPicPr>
        <p:blipFill>
          <a:blip r:embed="rId2"/>
          <a:stretch>
            <a:fillRect/>
          </a:stretch>
        </p:blipFill>
        <p:spPr>
          <a:xfrm>
            <a:off x="2074830" y="3429000"/>
            <a:ext cx="3725211" cy="3080277"/>
          </a:xfrm>
          <a:prstGeom prst="rect">
            <a:avLst/>
          </a:prstGeom>
          <a:ln w="12700">
            <a:miter lim="400000"/>
            <a:headEnd/>
            <a:tailEnd/>
          </a:ln>
        </p:spPr>
      </p:pic>
      <p:pic>
        <p:nvPicPr>
          <p:cNvPr id="89" name="Decorator_person.png" descr="Decorator_person.png"/>
          <p:cNvPicPr>
            <a:picLocks noChangeAspect="1"/>
          </p:cNvPicPr>
          <p:nvPr/>
        </p:nvPicPr>
        <p:blipFill>
          <a:blip r:embed="rId3"/>
          <a:stretch>
            <a:fillRect/>
          </a:stretch>
        </p:blipFill>
        <p:spPr>
          <a:xfrm>
            <a:off x="7130674" y="1790303"/>
            <a:ext cx="3725210" cy="3616319"/>
          </a:xfrm>
          <a:prstGeom prst="rect">
            <a:avLst/>
          </a:prstGeom>
          <a:ln w="12700">
            <a:miter lim="400000"/>
            <a:headEnd/>
            <a:tailEnd/>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17903" y="2582474"/>
            <a:ext cx="9144000" cy="1019749"/>
          </a:xfrm>
        </p:spPr>
        <p:txBody>
          <a:bodyPr>
            <a:normAutofit fontScale="90000"/>
          </a:bodyPr>
          <a:lstStyle/>
          <a:p>
            <a:r>
              <a:rPr lang="en-US" altLang="zh-CN" sz="6600" dirty="0" smtClean="0">
                <a:latin typeface="微软雅黑" panose="020B0503020204020204" pitchFamily="34" charset="-122"/>
                <a:ea typeface="微软雅黑" panose="020B0503020204020204" pitchFamily="34" charset="-122"/>
              </a:rPr>
              <a:t>Animal</a:t>
            </a:r>
            <a:endParaRPr lang="zh-CN" altLang="en-US" sz="66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59923" y="116732"/>
            <a:ext cx="2169268" cy="719847"/>
          </a:xfrm>
          <a:prstGeom prst="rect">
            <a:avLst/>
          </a:prstGeom>
          <a:noFill/>
        </p:spPr>
        <p:txBody>
          <a:bodyPr wrap="square" rtlCol="0">
            <a:spAutoFit/>
          </a:bodyPr>
          <a:lstStyle/>
          <a:p>
            <a:endParaRPr lang="zh-CN" altLang="en-US" dirty="0"/>
          </a:p>
        </p:txBody>
      </p:sp>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 name="文本框 6"/>
          <p:cNvSpPr txBox="1"/>
          <p:nvPr/>
        </p:nvSpPr>
        <p:spPr>
          <a:xfrm>
            <a:off x="2792227" y="3692842"/>
            <a:ext cx="6595352" cy="584775"/>
          </a:xfrm>
          <a:prstGeom prst="rect">
            <a:avLst/>
          </a:prstGeom>
          <a:noFill/>
        </p:spPr>
        <p:txBody>
          <a:bodyPr wrap="square" rtlCol="0">
            <a:spAutoFit/>
          </a:bodyPr>
          <a:lstStyle/>
          <a:p>
            <a:pPr algn="ctr"/>
            <a:r>
              <a:rPr lang="en-US" altLang="zh-CN" sz="1600" dirty="0">
                <a:solidFill>
                  <a:schemeClr val="tx1">
                    <a:lumMod val="50000"/>
                    <a:lumOff val="50000"/>
                  </a:schemeClr>
                </a:solidFill>
              </a:rPr>
              <a:t>Abstract Factory; </a:t>
            </a:r>
            <a:r>
              <a:rPr lang="en-US" altLang="zh-CN" sz="1600" dirty="0" smtClean="0">
                <a:solidFill>
                  <a:schemeClr val="tx1">
                    <a:lumMod val="50000"/>
                    <a:lumOff val="50000"/>
                  </a:schemeClr>
                </a:solidFill>
              </a:rPr>
              <a:t>Adapter; Bridge; Chain of Responsibility ; Memento; Prototype; Singleton; Strategy</a:t>
            </a:r>
            <a:r>
              <a:rPr lang="en-US" altLang="zh-CN" sz="1600" dirty="0">
                <a:solidFill>
                  <a:schemeClr val="tx1">
                    <a:lumMod val="50000"/>
                    <a:lumOff val="50000"/>
                  </a:schemeClr>
                </a:solidFill>
              </a:rPr>
              <a:t>; </a:t>
            </a:r>
            <a:r>
              <a:rPr lang="en-US" altLang="zh-CN" sz="1600" dirty="0" smtClean="0">
                <a:solidFill>
                  <a:schemeClr val="tx1">
                    <a:lumMod val="50000"/>
                    <a:lumOff val="50000"/>
                  </a:schemeClr>
                </a:solidFill>
              </a:rPr>
              <a:t>Template</a:t>
            </a:r>
            <a:endParaRPr lang="zh-CN" altLang="en-US" sz="1600" dirty="0">
              <a:solidFill>
                <a:schemeClr val="tx1">
                  <a:lumMod val="50000"/>
                  <a:lumOff val="50000"/>
                </a:schemeClr>
              </a:solidFill>
            </a:endParaRPr>
          </a:p>
        </p:txBody>
      </p:sp>
      <p:sp>
        <p:nvSpPr>
          <p:cNvPr id="8" name="灯片编号占位符 7"/>
          <p:cNvSpPr>
            <a:spLocks noGrp="1"/>
          </p:cNvSpPr>
          <p:nvPr>
            <p:ph type="sldNum" sz="quarter" idx="12"/>
          </p:nvPr>
        </p:nvSpPr>
        <p:spPr>
          <a:xfrm>
            <a:off x="8735827" y="471454"/>
            <a:ext cx="2743200" cy="365125"/>
          </a:xfrm>
        </p:spPr>
        <p:txBody>
          <a:bodyPr/>
          <a:lstStyle/>
          <a:p>
            <a:fld id="{650F322C-EF84-415F-8BB2-B0D14E2AAE85}" type="slidenum">
              <a:rPr lang="zh-CN" altLang="en-US" sz="1800" smtClean="0">
                <a:solidFill>
                  <a:schemeClr val="tx1"/>
                </a:solidFill>
              </a:rPr>
            </a:fld>
            <a:endParaRPr lang="zh-CN" altLang="en-US" sz="1800" dirty="0">
              <a:solidFill>
                <a:schemeClr val="tx1"/>
              </a:solidFill>
            </a:endParaRPr>
          </a:p>
        </p:txBody>
      </p:sp>
      <p:sp>
        <p:nvSpPr>
          <p:cNvPr id="9" name="文本框 8"/>
          <p:cNvSpPr txBox="1"/>
          <p:nvPr/>
        </p:nvSpPr>
        <p:spPr>
          <a:xfrm>
            <a:off x="-292388" y="0"/>
            <a:ext cx="1954381"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rPr>
              <a:t>111111101</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grpSp>
        <p:nvGrpSpPr>
          <p:cNvPr id="3" name="组合 2"/>
          <p:cNvGrpSpPr/>
          <p:nvPr/>
        </p:nvGrpSpPr>
        <p:grpSpPr>
          <a:xfrm>
            <a:off x="3040009" y="227187"/>
            <a:ext cx="6110515" cy="492545"/>
            <a:chOff x="384045" y="375961"/>
            <a:chExt cx="6110515" cy="492545"/>
          </a:xfrm>
        </p:grpSpPr>
        <p:sp>
          <p:nvSpPr>
            <p:cNvPr id="32" name="9"/>
            <p:cNvSpPr txBox="1"/>
            <p:nvPr/>
          </p:nvSpPr>
          <p:spPr>
            <a:xfrm>
              <a:off x="1443225" y="375961"/>
              <a:ext cx="3981450" cy="492125"/>
            </a:xfrm>
            <a:prstGeom prst="rect">
              <a:avLst/>
            </a:prstGeom>
            <a:noFill/>
          </p:spPr>
          <p:txBody>
            <a:bodyPr wrap="square" lIns="0" tIns="0" rIns="0" bIns="0" rtlCol="0">
              <a:spAutoFit/>
            </a:bodyPr>
            <a:p>
              <a:pPr marL="0" lvl="1" algn="ctr"/>
              <a:r>
                <a:rPr lang="zh-CN" altLang="en-US" sz="3200" dirty="0">
                  <a:solidFill>
                    <a:schemeClr val="tx2">
                      <a:lumMod val="50000"/>
                    </a:schemeClr>
                  </a:solidFill>
                  <a:latin typeface="微软雅黑" panose="020B0503020204020204" pitchFamily="34" charset="-122"/>
                  <a:ea typeface="微软雅黑" panose="020B0503020204020204" pitchFamily="34" charset="-122"/>
                </a:rPr>
                <a:t>设计模式实现</a:t>
              </a:r>
              <a:r>
                <a:rPr lang="en-US" altLang="zh-CN" sz="3200" dirty="0">
                  <a:solidFill>
                    <a:schemeClr val="tx2">
                      <a:lumMod val="50000"/>
                    </a:schemeClr>
                  </a:solidFill>
                  <a:latin typeface="微软雅黑" panose="020B0503020204020204" pitchFamily="34" charset="-122"/>
                  <a:ea typeface="微软雅黑" panose="020B0503020204020204" pitchFamily="34" charset="-122"/>
                </a:rPr>
                <a:t>-Animal</a:t>
              </a:r>
              <a:endParaRPr lang="en-US" altLang="zh-CN" sz="3200" dirty="0">
                <a:solidFill>
                  <a:schemeClr val="tx2">
                    <a:lumMod val="50000"/>
                  </a:schemeClr>
                </a:solidFill>
                <a:latin typeface="微软雅黑" panose="020B0503020204020204" pitchFamily="34" charset="-122"/>
                <a:ea typeface="微软雅黑" panose="020B0503020204020204" pitchFamily="34" charset="-122"/>
              </a:endParaRPr>
            </a:p>
          </p:txBody>
        </p:sp>
        <p:cxnSp>
          <p:nvCxnSpPr>
            <p:cNvPr id="10" name="品 11"/>
            <p:cNvCxnSpPr/>
            <p:nvPr>
              <p:custDataLst>
                <p:tags r:id="rId1"/>
              </p:custDataLst>
            </p:nvPr>
          </p:nvCxnSpPr>
          <p:spPr>
            <a:xfrm>
              <a:off x="384045" y="868506"/>
              <a:ext cx="6110515" cy="0"/>
            </a:xfrm>
            <a:prstGeom prst="line">
              <a:avLst/>
            </a:prstGeom>
            <a:noFill/>
            <a:ln w="38100" cap="flat" cmpd="sng" algn="ctr">
              <a:solidFill>
                <a:schemeClr val="accent1">
                  <a:lumMod val="75000"/>
                </a:schemeClr>
              </a:solidFill>
              <a:prstDash val="solid"/>
              <a:miter lim="800000"/>
            </a:ln>
            <a:effectLst/>
          </p:spPr>
        </p:cxn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9923" y="116732"/>
            <a:ext cx="2169268" cy="719847"/>
          </a:xfrm>
          <a:prstGeom prst="rect">
            <a:avLst/>
          </a:prstGeom>
          <a:noFill/>
        </p:spPr>
        <p:txBody>
          <a:bodyPr wrap="square" rtlCol="0">
            <a:spAutoFit/>
          </a:bodyPr>
          <a:lstStyle/>
          <a:p>
            <a:endParaRPr lang="zh-CN" altLang="en-US" dirty="0"/>
          </a:p>
        </p:txBody>
      </p:sp>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a:xfrm>
            <a:off x="8735827" y="471454"/>
            <a:ext cx="2743200" cy="365125"/>
          </a:xfrm>
        </p:spPr>
        <p:txBody>
          <a:bodyPr/>
          <a:lstStyle/>
          <a:p>
            <a:fld id="{650F322C-EF84-415F-8BB2-B0D14E2AAE85}" type="slidenum">
              <a:rPr lang="zh-CN" altLang="en-US" sz="1800" smtClean="0">
                <a:solidFill>
                  <a:schemeClr val="tx1"/>
                </a:solidFill>
              </a:rPr>
            </a:fld>
            <a:endParaRPr lang="zh-CN" altLang="en-US" sz="1800" dirty="0">
              <a:solidFill>
                <a:schemeClr val="tx1"/>
              </a:solidFill>
            </a:endParaRPr>
          </a:p>
        </p:txBody>
      </p:sp>
      <p:sp>
        <p:nvSpPr>
          <p:cNvPr id="9" name="文本框 8"/>
          <p:cNvSpPr txBox="1"/>
          <p:nvPr/>
        </p:nvSpPr>
        <p:spPr>
          <a:xfrm>
            <a:off x="-420204" y="0"/>
            <a:ext cx="1954381" cy="6858000"/>
          </a:xfrm>
          <a:prstGeom prst="rect">
            <a:avLst/>
          </a:prstGeom>
          <a:noFill/>
        </p:spPr>
        <p:txBody>
          <a:bodyPr vert="vert" wrap="square" rtlCol="0">
            <a:spAutoFit/>
          </a:bodyPr>
          <a:lstStyle/>
          <a:p>
            <a:r>
              <a:rPr lang="en-US" altLang="zh-CN" sz="11500" dirty="0" smtClean="0">
                <a:solidFill>
                  <a:schemeClr val="bg2"/>
                </a:solidFill>
                <a:latin typeface="Yu Gothic UI Semibold" panose="020B0700000000000000" pitchFamily="34" charset="-128"/>
                <a:ea typeface="Yu Gothic UI Semibold" panose="020B0700000000000000" pitchFamily="34" charset="-128"/>
              </a:rPr>
              <a:t>Animal</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sp>
        <p:nvSpPr>
          <p:cNvPr id="10" name="标题 9"/>
          <p:cNvSpPr>
            <a:spLocks noGrp="1"/>
          </p:cNvSpPr>
          <p:nvPr>
            <p:ph type="ctrTitle"/>
          </p:nvPr>
        </p:nvSpPr>
        <p:spPr>
          <a:xfrm>
            <a:off x="1534177" y="471454"/>
            <a:ext cx="2169268" cy="429177"/>
          </a:xfrm>
        </p:spPr>
        <p:txBody>
          <a:bodyPr>
            <a:normAutofit/>
          </a:bodyPr>
          <a:lstStyle/>
          <a:p>
            <a:r>
              <a:rPr lang="zh-CN" altLang="en-US" sz="2400" dirty="0"/>
              <a:t>设计模式一览</a:t>
            </a:r>
            <a:endParaRPr lang="zh-CN" altLang="en-US" sz="4000" dirty="0"/>
          </a:p>
        </p:txBody>
      </p:sp>
      <p:graphicFrame>
        <p:nvGraphicFramePr>
          <p:cNvPr id="11" name="表格 10"/>
          <p:cNvGraphicFramePr>
            <a:graphicFrameLocks noGrp="1"/>
          </p:cNvGraphicFramePr>
          <p:nvPr/>
        </p:nvGraphicFramePr>
        <p:xfrm>
          <a:off x="1444557" y="1116330"/>
          <a:ext cx="9665403" cy="4869180"/>
        </p:xfrm>
        <a:graphic>
          <a:graphicData uri="http://schemas.openxmlformats.org/drawingml/2006/table">
            <a:tbl>
              <a:tblPr/>
              <a:tblGrid>
                <a:gridCol w="1353646"/>
                <a:gridCol w="1651877"/>
                <a:gridCol w="2443666"/>
                <a:gridCol w="4216214"/>
              </a:tblGrid>
              <a:tr h="491123">
                <a:tc>
                  <a:txBody>
                    <a:bodyPr/>
                    <a:lstStyle/>
                    <a:p>
                      <a:pPr algn="l"/>
                      <a:r>
                        <a:rPr lang="en-US" sz="1200" b="1" dirty="0">
                          <a:effectLst/>
                        </a:rPr>
                        <a:t>Design Pattern</a:t>
                      </a:r>
                      <a:endParaRPr lang="en-US" sz="1200" b="1"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endParaRPr lang="en-US" sz="1200" b="1"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en-US" sz="1200" b="1" dirty="0">
                          <a:effectLst/>
                        </a:rPr>
                        <a:t>Related </a:t>
                      </a:r>
                      <a:r>
                        <a:rPr lang="en-US" altLang="zh-CN" sz="1200" b="1" dirty="0">
                          <a:effectLst/>
                        </a:rPr>
                        <a:t>Function</a:t>
                      </a:r>
                      <a:endParaRPr lang="en-US" sz="1200" b="1"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655237">
                <a:tc>
                  <a:txBody>
                    <a:bodyPr/>
                    <a:lstStyle/>
                    <a:p>
                      <a:pPr algn="l"/>
                      <a:r>
                        <a:rPr lang="en-US" sz="1200">
                          <a:effectLst/>
                        </a:rPr>
                        <a:t>Abstract Factory</a:t>
                      </a:r>
                      <a:endParaRPr lang="en-US" sz="120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900" b="0" i="0" kern="1200" dirty="0">
                          <a:solidFill>
                            <a:schemeClr val="tx1"/>
                          </a:solidFill>
                          <a:effectLst/>
                          <a:latin typeface="+mn-lt"/>
                          <a:ea typeface="+mn-ea"/>
                          <a:cs typeface="+mn-cs"/>
                        </a:rPr>
                        <a:t>提供了一个创建一系列相关或相互依赖对象的接口，而无需指定它们具体的类</a:t>
                      </a:r>
                      <a:endParaRPr lang="en-US" sz="9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en-US" altLang="zh-CN" sz="1200" dirty="0" err="1" smtClean="0">
                          <a:effectLst/>
                        </a:rPr>
                        <a:t>externalPro</a:t>
                      </a:r>
                      <a:r>
                        <a:rPr lang="en-US" altLang="zh-CN" sz="1200" dirty="0" smtClean="0">
                          <a:effectLst/>
                        </a:rPr>
                        <a:t>, </a:t>
                      </a:r>
                      <a:r>
                        <a:rPr lang="en-US" altLang="zh-CN" sz="1200" dirty="0" err="1" smtClean="0">
                          <a:effectLst/>
                        </a:rPr>
                        <a:t>internalPro</a:t>
                      </a:r>
                      <a:endParaRPr lang="en-US" sz="12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1100" b="0" i="0" kern="1200" dirty="0">
                          <a:solidFill>
                            <a:schemeClr val="tx1"/>
                          </a:solidFill>
                          <a:effectLst/>
                          <a:latin typeface="+mn-lt"/>
                          <a:ea typeface="+mn-ea"/>
                          <a:cs typeface="+mn-cs"/>
                        </a:rPr>
                        <a:t>该模式具体运用</a:t>
                      </a:r>
                      <a:r>
                        <a:rPr lang="zh-CN" altLang="en-US" sz="1100" b="0" i="0" kern="1200" dirty="0" smtClean="0">
                          <a:solidFill>
                            <a:schemeClr val="tx1"/>
                          </a:solidFill>
                          <a:effectLst/>
                          <a:latin typeface="+mn-lt"/>
                          <a:ea typeface="+mn-ea"/>
                          <a:cs typeface="+mn-cs"/>
                        </a:rPr>
                        <a:t>在动物生产农产品中，两个</a:t>
                      </a:r>
                      <a:r>
                        <a:rPr lang="zh-CN" altLang="en-US" sz="1100" b="0" i="0" kern="1200" dirty="0">
                          <a:solidFill>
                            <a:schemeClr val="tx1"/>
                          </a:solidFill>
                          <a:effectLst/>
                          <a:latin typeface="+mn-lt"/>
                          <a:ea typeface="+mn-ea"/>
                          <a:cs typeface="+mn-cs"/>
                        </a:rPr>
                        <a:t>函数</a:t>
                      </a:r>
                      <a:r>
                        <a:rPr lang="zh-CN" altLang="en-US" sz="1100" b="0" i="0" kern="1200" dirty="0" smtClean="0">
                          <a:solidFill>
                            <a:schemeClr val="tx1"/>
                          </a:solidFill>
                          <a:effectLst/>
                          <a:latin typeface="+mn-lt"/>
                          <a:ea typeface="+mn-ea"/>
                          <a:cs typeface="+mn-cs"/>
                        </a:rPr>
                        <a:t>分别生产两种农产品，每种动物类（除宠物狗外）均可调用该两种生产函数</a:t>
                      </a:r>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633240">
                <a:tc>
                  <a:txBody>
                    <a:bodyPr/>
                    <a:lstStyle/>
                    <a:p>
                      <a:pPr algn="l"/>
                      <a:r>
                        <a:rPr lang="en-US" sz="1200" dirty="0" smtClean="0">
                          <a:effectLst/>
                        </a:rPr>
                        <a:t>Adapter</a:t>
                      </a:r>
                      <a:endParaRPr lang="en-US" sz="12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l"/>
                      <a:r>
                        <a:rPr lang="zh-CN" altLang="en-US" sz="900" b="0" i="0" kern="1200" dirty="0" smtClean="0">
                          <a:solidFill>
                            <a:schemeClr val="tx1"/>
                          </a:solidFill>
                          <a:effectLst/>
                          <a:latin typeface="+mn-lt"/>
                          <a:ea typeface="+mn-ea"/>
                          <a:cs typeface="+mn-cs"/>
                        </a:rPr>
                        <a:t>结合了两个独立接口的功能。涉及到一个单一的类。</a:t>
                      </a:r>
                      <a:endParaRPr lang="en-US" sz="9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l"/>
                      <a:r>
                        <a:rPr lang="en-US" altLang="zh-CN" sz="1200" dirty="0" smtClean="0">
                          <a:effectLst/>
                        </a:rPr>
                        <a:t>sleep, sleepstep1</a:t>
                      </a:r>
                      <a:endParaRPr lang="en-US" sz="12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l"/>
                      <a:r>
                        <a:rPr lang="zh-CN" altLang="en-US" sz="1100" b="0" i="0" kern="1200" dirty="0" smtClean="0">
                          <a:solidFill>
                            <a:schemeClr val="tx1"/>
                          </a:solidFill>
                          <a:effectLst/>
                          <a:latin typeface="+mn-lt"/>
                          <a:ea typeface="+mn-ea"/>
                          <a:cs typeface="+mn-cs"/>
                        </a:rPr>
                        <a:t>通过让未继承</a:t>
                      </a:r>
                      <a:r>
                        <a:rPr lang="en-US" altLang="zh-CN" sz="1100" b="0" i="0" kern="1200" dirty="0" smtClean="0">
                          <a:solidFill>
                            <a:schemeClr val="tx1"/>
                          </a:solidFill>
                          <a:effectLst/>
                          <a:latin typeface="+mn-lt"/>
                          <a:ea typeface="+mn-ea"/>
                          <a:cs typeface="+mn-cs"/>
                        </a:rPr>
                        <a:t>Animal</a:t>
                      </a:r>
                      <a:r>
                        <a:rPr lang="zh-CN" altLang="en-US" sz="1100" b="0" i="0" kern="1200" dirty="0" smtClean="0">
                          <a:solidFill>
                            <a:schemeClr val="tx1"/>
                          </a:solidFill>
                          <a:effectLst/>
                          <a:latin typeface="+mn-lt"/>
                          <a:ea typeface="+mn-ea"/>
                          <a:cs typeface="+mn-cs"/>
                        </a:rPr>
                        <a:t>类的</a:t>
                      </a:r>
                      <a:r>
                        <a:rPr lang="en-US" altLang="zh-CN" sz="1100" b="0" i="0" kern="1200" dirty="0" err="1" smtClean="0">
                          <a:solidFill>
                            <a:schemeClr val="tx1"/>
                          </a:solidFill>
                          <a:effectLst/>
                          <a:latin typeface="+mn-lt"/>
                          <a:ea typeface="+mn-ea"/>
                          <a:cs typeface="+mn-cs"/>
                        </a:rPr>
                        <a:t>Petdog</a:t>
                      </a:r>
                      <a:r>
                        <a:rPr lang="zh-CN" altLang="en-US" sz="1100" b="0" i="0" kern="1200" dirty="0" smtClean="0">
                          <a:solidFill>
                            <a:schemeClr val="tx1"/>
                          </a:solidFill>
                          <a:effectLst/>
                          <a:latin typeface="+mn-lt"/>
                          <a:ea typeface="+mn-ea"/>
                          <a:cs typeface="+mn-cs"/>
                        </a:rPr>
                        <a:t>类作为适配器包装接口</a:t>
                      </a:r>
                      <a:r>
                        <a:rPr lang="en-US" altLang="zh-CN" sz="1100" b="0" i="0" kern="1200" dirty="0" err="1" smtClean="0">
                          <a:solidFill>
                            <a:schemeClr val="tx1"/>
                          </a:solidFill>
                          <a:effectLst/>
                          <a:latin typeface="+mn-lt"/>
                          <a:ea typeface="+mn-ea"/>
                          <a:cs typeface="+mn-cs"/>
                        </a:rPr>
                        <a:t>petdogsleep</a:t>
                      </a:r>
                      <a:r>
                        <a:rPr lang="zh-CN" altLang="en-US" sz="1100" b="0" i="0" kern="1200" dirty="0" smtClean="0">
                          <a:solidFill>
                            <a:schemeClr val="tx1"/>
                          </a:solidFill>
                          <a:effectLst/>
                          <a:latin typeface="+mn-lt"/>
                          <a:ea typeface="+mn-ea"/>
                          <a:cs typeface="+mn-cs"/>
                        </a:rPr>
                        <a:t>提供的函数并继承</a:t>
                      </a:r>
                      <a:r>
                        <a:rPr lang="en-US" altLang="zh-CN" sz="1100" b="0" i="0" kern="1200" dirty="0" smtClean="0">
                          <a:solidFill>
                            <a:schemeClr val="tx1"/>
                          </a:solidFill>
                          <a:effectLst/>
                          <a:latin typeface="+mn-lt"/>
                          <a:ea typeface="+mn-ea"/>
                          <a:cs typeface="+mn-cs"/>
                        </a:rPr>
                        <a:t>c1sleep</a:t>
                      </a:r>
                      <a:r>
                        <a:rPr lang="zh-CN" altLang="en-US" sz="1100" b="0" i="0" kern="1200" dirty="0" smtClean="0">
                          <a:solidFill>
                            <a:schemeClr val="tx1"/>
                          </a:solidFill>
                          <a:effectLst/>
                          <a:latin typeface="+mn-lt"/>
                          <a:ea typeface="+mn-ea"/>
                          <a:cs typeface="+mn-cs"/>
                        </a:rPr>
                        <a:t>，从而实现对</a:t>
                      </a:r>
                      <a:r>
                        <a:rPr lang="en-US" altLang="zh-CN" sz="1100" b="0" i="0" kern="1200" dirty="0" smtClean="0">
                          <a:solidFill>
                            <a:schemeClr val="tx1"/>
                          </a:solidFill>
                          <a:effectLst/>
                          <a:latin typeface="+mn-lt"/>
                          <a:ea typeface="+mn-ea"/>
                          <a:cs typeface="+mn-cs"/>
                        </a:rPr>
                        <a:t>c1sleep</a:t>
                      </a:r>
                      <a:r>
                        <a:rPr lang="zh-CN" altLang="en-US" sz="1100" b="0" i="0" kern="1200" dirty="0" smtClean="0">
                          <a:solidFill>
                            <a:schemeClr val="tx1"/>
                          </a:solidFill>
                          <a:effectLst/>
                          <a:latin typeface="+mn-lt"/>
                          <a:ea typeface="+mn-ea"/>
                          <a:cs typeface="+mn-cs"/>
                        </a:rPr>
                        <a:t>睡觉行为类的调用过程。</a:t>
                      </a:r>
                      <a:endParaRPr lang="en-US" altLang="zh-CN" sz="1100" b="0" i="0" kern="1200" dirty="0" smtClean="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r>
              <a:tr h="821100">
                <a:tc>
                  <a:txBody>
                    <a:bodyPr/>
                    <a:lstStyle/>
                    <a:p>
                      <a:pPr algn="l"/>
                      <a:r>
                        <a:rPr lang="en-US" sz="1200" dirty="0" smtClean="0">
                          <a:effectLst/>
                        </a:rPr>
                        <a:t>Bridge</a:t>
                      </a:r>
                      <a:endParaRPr lang="en-US" sz="12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900" b="0" i="0" kern="1200" dirty="0" smtClean="0">
                          <a:solidFill>
                            <a:schemeClr val="tx1"/>
                          </a:solidFill>
                          <a:effectLst/>
                          <a:latin typeface="+mn-lt"/>
                          <a:ea typeface="+mn-ea"/>
                          <a:cs typeface="+mn-cs"/>
                        </a:rPr>
                        <a:t>把抽象化与实现化解耦，使得二者可以独立变化。</a:t>
                      </a:r>
                      <a:endParaRPr lang="en-US" sz="9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en-US" sz="1200" dirty="0" smtClean="0">
                          <a:effectLst/>
                        </a:rPr>
                        <a:t>exe,</a:t>
                      </a:r>
                      <a:r>
                        <a:rPr lang="en-US" sz="1200" baseline="0" dirty="0" smtClean="0">
                          <a:effectLst/>
                        </a:rPr>
                        <a:t> </a:t>
                      </a:r>
                      <a:r>
                        <a:rPr lang="en-US" sz="1200" baseline="0" dirty="0" err="1" smtClean="0">
                          <a:effectLst/>
                        </a:rPr>
                        <a:t>runaction</a:t>
                      </a:r>
                      <a:endParaRPr lang="en-US" sz="1200" dirty="0" smtClean="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1100" b="0" i="0" kern="1200" dirty="0" smtClean="0">
                          <a:solidFill>
                            <a:schemeClr val="tx1"/>
                          </a:solidFill>
                          <a:effectLst/>
                          <a:latin typeface="+mn-lt"/>
                          <a:ea typeface="+mn-ea"/>
                          <a:cs typeface="+mn-cs"/>
                        </a:rPr>
                        <a:t>将各动物类的父类</a:t>
                      </a:r>
                      <a:r>
                        <a:rPr lang="en-US" sz="1100" b="0" i="0" kern="1200" dirty="0" smtClean="0">
                          <a:solidFill>
                            <a:schemeClr val="tx1"/>
                          </a:solidFill>
                          <a:effectLst/>
                          <a:latin typeface="+mn-lt"/>
                          <a:ea typeface="+mn-ea"/>
                          <a:cs typeface="+mn-cs"/>
                        </a:rPr>
                        <a:t>Animal</a:t>
                      </a:r>
                      <a:r>
                        <a:rPr lang="zh-CN" altLang="en-US" sz="1100" b="0" i="0" kern="1200" dirty="0" smtClean="0">
                          <a:solidFill>
                            <a:schemeClr val="tx1"/>
                          </a:solidFill>
                          <a:effectLst/>
                          <a:latin typeface="+mn-lt"/>
                          <a:ea typeface="+mn-ea"/>
                          <a:cs typeface="+mn-cs"/>
                        </a:rPr>
                        <a:t>对</a:t>
                      </a:r>
                      <a:r>
                        <a:rPr lang="en-US" sz="1100" b="0" i="0" kern="1200" dirty="0" err="1" smtClean="0">
                          <a:solidFill>
                            <a:schemeClr val="tx1"/>
                          </a:solidFill>
                          <a:effectLst/>
                          <a:latin typeface="+mn-lt"/>
                          <a:ea typeface="+mn-ea"/>
                          <a:cs typeface="+mn-cs"/>
                        </a:rPr>
                        <a:t>ExerciseAction</a:t>
                      </a:r>
                      <a:r>
                        <a:rPr lang="zh-CN" altLang="en-US" sz="1100" b="0" i="0" kern="1200" dirty="0" smtClean="0">
                          <a:solidFill>
                            <a:schemeClr val="tx1"/>
                          </a:solidFill>
                          <a:effectLst/>
                          <a:latin typeface="+mn-lt"/>
                          <a:ea typeface="+mn-ea"/>
                          <a:cs typeface="+mn-cs"/>
                        </a:rPr>
                        <a:t>接口进行调用，然后通过实例化时指定要调用的运动类，从而将</a:t>
                      </a:r>
                      <a:r>
                        <a:rPr lang="en-US" sz="1100" b="0" i="0" kern="1200" dirty="0" smtClean="0">
                          <a:solidFill>
                            <a:schemeClr val="tx1"/>
                          </a:solidFill>
                          <a:effectLst/>
                          <a:latin typeface="+mn-lt"/>
                          <a:ea typeface="+mn-ea"/>
                          <a:cs typeface="+mn-cs"/>
                        </a:rPr>
                        <a:t>Animal</a:t>
                      </a:r>
                      <a:r>
                        <a:rPr lang="zh-CN" altLang="en-US" sz="1100" b="0" i="0" kern="1200" dirty="0" smtClean="0">
                          <a:solidFill>
                            <a:schemeClr val="tx1"/>
                          </a:solidFill>
                          <a:effectLst/>
                          <a:latin typeface="+mn-lt"/>
                          <a:ea typeface="+mn-ea"/>
                          <a:cs typeface="+mn-cs"/>
                        </a:rPr>
                        <a:t>和</a:t>
                      </a:r>
                      <a:r>
                        <a:rPr lang="en-US" sz="1100" b="0" i="0" kern="1200" dirty="0" err="1" smtClean="0">
                          <a:solidFill>
                            <a:schemeClr val="tx1"/>
                          </a:solidFill>
                          <a:effectLst/>
                          <a:latin typeface="+mn-lt"/>
                          <a:ea typeface="+mn-ea"/>
                          <a:cs typeface="+mn-cs"/>
                        </a:rPr>
                        <a:t>ExerciseAction</a:t>
                      </a:r>
                      <a:r>
                        <a:rPr lang="zh-CN" altLang="en-US" sz="1100" b="0" i="0" kern="1200" dirty="0" smtClean="0">
                          <a:solidFill>
                            <a:schemeClr val="tx1"/>
                          </a:solidFill>
                          <a:effectLst/>
                          <a:latin typeface="+mn-lt"/>
                          <a:ea typeface="+mn-ea"/>
                          <a:cs typeface="+mn-cs"/>
                        </a:rPr>
                        <a:t>当做</a:t>
                      </a:r>
                      <a:r>
                        <a:rPr lang="en-US" sz="1100" b="0" i="0" kern="1200" dirty="0" smtClean="0">
                          <a:solidFill>
                            <a:schemeClr val="tx1"/>
                          </a:solidFill>
                          <a:effectLst/>
                          <a:latin typeface="+mn-lt"/>
                          <a:ea typeface="+mn-ea"/>
                          <a:cs typeface="+mn-cs"/>
                        </a:rPr>
                        <a:t>Bridge，</a:t>
                      </a:r>
                      <a:r>
                        <a:rPr lang="zh-CN" altLang="en-US" sz="1100" b="0" i="0" kern="1200" dirty="0" smtClean="0">
                          <a:solidFill>
                            <a:schemeClr val="tx1"/>
                          </a:solidFill>
                          <a:effectLst/>
                          <a:latin typeface="+mn-lt"/>
                          <a:ea typeface="+mn-ea"/>
                          <a:cs typeface="+mn-cs"/>
                        </a:rPr>
                        <a:t>减少了耦合度。</a:t>
                      </a:r>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821100">
                <a:tc>
                  <a:txBody>
                    <a:bodyPr/>
                    <a:lstStyle/>
                    <a:p>
                      <a:pPr algn="l"/>
                      <a:r>
                        <a:rPr lang="en-US" sz="1200" dirty="0" smtClean="0">
                          <a:effectLst/>
                        </a:rPr>
                        <a:t>Chain of</a:t>
                      </a:r>
                      <a:r>
                        <a:rPr lang="en-US" sz="1200" baseline="0" dirty="0" smtClean="0">
                          <a:effectLst/>
                        </a:rPr>
                        <a:t> Responsibility</a:t>
                      </a:r>
                      <a:endParaRPr lang="en-US" sz="12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r>
                        <a:rPr lang="zh-CN" altLang="en-US" sz="900" b="0" i="0" kern="1200" dirty="0" smtClean="0">
                          <a:solidFill>
                            <a:schemeClr val="tx1"/>
                          </a:solidFill>
                          <a:effectLst/>
                          <a:latin typeface="+mn-lt"/>
                          <a:ea typeface="+mn-ea"/>
                          <a:cs typeface="+mn-cs"/>
                        </a:rPr>
                        <a:t>为请求创建了一个接收者对象的链。这种模式给予请求的类型，对请求的发送者和接收者进行解耦。</a:t>
                      </a:r>
                      <a:endParaRPr lang="en-US" sz="9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r>
                        <a:rPr lang="en-US" sz="1200" dirty="0" smtClean="0">
                          <a:effectLst/>
                        </a:rPr>
                        <a:t>shower</a:t>
                      </a:r>
                      <a:endParaRPr lang="en-US" sz="12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r>
                        <a:rPr lang="zh-CN" altLang="en-US" sz="1100" b="0" i="0" kern="1200" dirty="0" smtClean="0">
                          <a:solidFill>
                            <a:schemeClr val="tx1"/>
                          </a:solidFill>
                          <a:effectLst/>
                          <a:latin typeface="+mn-lt"/>
                          <a:ea typeface="+mn-ea"/>
                          <a:cs typeface="+mn-cs"/>
                        </a:rPr>
                        <a:t>继承自父类</a:t>
                      </a:r>
                      <a:r>
                        <a:rPr lang="en-US" altLang="zh-CN" sz="1100" b="0" i="0" kern="1200" dirty="0" err="1" smtClean="0">
                          <a:solidFill>
                            <a:schemeClr val="tx1"/>
                          </a:solidFill>
                          <a:effectLst/>
                          <a:latin typeface="+mn-lt"/>
                          <a:ea typeface="+mn-ea"/>
                          <a:cs typeface="+mn-cs"/>
                        </a:rPr>
                        <a:t>ShowerAction</a:t>
                      </a:r>
                      <a:r>
                        <a:rPr lang="zh-CN" altLang="en-US" sz="1100" b="0" i="0" kern="1200" dirty="0" smtClean="0">
                          <a:solidFill>
                            <a:schemeClr val="tx1"/>
                          </a:solidFill>
                          <a:effectLst/>
                          <a:latin typeface="+mn-lt"/>
                          <a:ea typeface="+mn-ea"/>
                          <a:cs typeface="+mn-cs"/>
                        </a:rPr>
                        <a:t>类的三个子类</a:t>
                      </a:r>
                      <a:r>
                        <a:rPr lang="en-US" altLang="zh-CN" sz="1100" b="0" i="0" kern="1200" dirty="0" smtClean="0">
                          <a:solidFill>
                            <a:schemeClr val="tx1"/>
                          </a:solidFill>
                          <a:effectLst/>
                          <a:latin typeface="+mn-lt"/>
                          <a:ea typeface="+mn-ea"/>
                          <a:cs typeface="+mn-cs"/>
                        </a:rPr>
                        <a:t>c1shower</a:t>
                      </a:r>
                      <a:r>
                        <a:rPr lang="zh-CN" altLang="en-US" sz="1100" b="0" i="0" kern="1200" dirty="0" smtClean="0">
                          <a:solidFill>
                            <a:schemeClr val="tx1"/>
                          </a:solidFill>
                          <a:effectLst/>
                          <a:latin typeface="+mn-lt"/>
                          <a:ea typeface="+mn-ea"/>
                          <a:cs typeface="+mn-cs"/>
                        </a:rPr>
                        <a:t>、</a:t>
                      </a:r>
                      <a:r>
                        <a:rPr lang="en-US" altLang="zh-CN" sz="1100" b="0" i="0" kern="1200" dirty="0" smtClean="0">
                          <a:solidFill>
                            <a:schemeClr val="tx1"/>
                          </a:solidFill>
                          <a:effectLst/>
                          <a:latin typeface="+mn-lt"/>
                          <a:ea typeface="+mn-ea"/>
                          <a:cs typeface="+mn-cs"/>
                        </a:rPr>
                        <a:t>c2shower</a:t>
                      </a:r>
                      <a:r>
                        <a:rPr lang="zh-CN" altLang="en-US" sz="1100" b="0" i="0" kern="1200" dirty="0" smtClean="0">
                          <a:solidFill>
                            <a:schemeClr val="tx1"/>
                          </a:solidFill>
                          <a:effectLst/>
                          <a:latin typeface="+mn-lt"/>
                          <a:ea typeface="+mn-ea"/>
                          <a:cs typeface="+mn-cs"/>
                        </a:rPr>
                        <a:t>、</a:t>
                      </a:r>
                      <a:r>
                        <a:rPr lang="en-US" altLang="zh-CN" sz="1100" b="0" i="0" kern="1200" dirty="0" smtClean="0">
                          <a:solidFill>
                            <a:schemeClr val="tx1"/>
                          </a:solidFill>
                          <a:effectLst/>
                          <a:latin typeface="+mn-lt"/>
                          <a:ea typeface="+mn-ea"/>
                          <a:cs typeface="+mn-cs"/>
                        </a:rPr>
                        <a:t>c3shower</a:t>
                      </a:r>
                      <a:r>
                        <a:rPr lang="zh-CN" altLang="en-US" sz="1100" b="0" i="0" kern="1200" dirty="0" smtClean="0">
                          <a:solidFill>
                            <a:schemeClr val="tx1"/>
                          </a:solidFill>
                          <a:effectLst/>
                          <a:latin typeface="+mn-lt"/>
                          <a:ea typeface="+mn-ea"/>
                          <a:cs typeface="+mn-cs"/>
                        </a:rPr>
                        <a:t>与指定动物的</a:t>
                      </a:r>
                      <a:r>
                        <a:rPr lang="en-US" altLang="zh-CN" sz="1100" b="0" i="0" kern="1200" dirty="0" err="1" smtClean="0">
                          <a:solidFill>
                            <a:schemeClr val="tx1"/>
                          </a:solidFill>
                          <a:effectLst/>
                          <a:latin typeface="+mn-lt"/>
                          <a:ea typeface="+mn-ea"/>
                          <a:cs typeface="+mn-cs"/>
                        </a:rPr>
                        <a:t>showerclass</a:t>
                      </a:r>
                      <a:r>
                        <a:rPr lang="zh-CN" altLang="en-US" sz="1100" b="0" i="0" kern="1200" dirty="0" smtClean="0">
                          <a:solidFill>
                            <a:schemeClr val="tx1"/>
                          </a:solidFill>
                          <a:effectLst/>
                          <a:latin typeface="+mn-lt"/>
                          <a:ea typeface="+mn-ea"/>
                          <a:cs typeface="+mn-cs"/>
                        </a:rPr>
                        <a:t>逐一比对并选出该动物的洗澡模式。</a:t>
                      </a:r>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r>
              <a:tr h="821100">
                <a:tc>
                  <a:txBody>
                    <a:bodyPr/>
                    <a:lstStyle/>
                    <a:p>
                      <a:pPr algn="l"/>
                      <a:r>
                        <a:rPr lang="en-US" sz="1200" dirty="0" smtClean="0">
                          <a:effectLst/>
                        </a:rPr>
                        <a:t>Memento</a:t>
                      </a:r>
                      <a:endParaRPr lang="en-US" sz="12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900" b="0" i="0" kern="1200" dirty="0" smtClean="0">
                          <a:solidFill>
                            <a:schemeClr val="tx1"/>
                          </a:solidFill>
                          <a:effectLst/>
                          <a:latin typeface="+mn-lt"/>
                          <a:ea typeface="+mn-ea"/>
                          <a:cs typeface="+mn-cs"/>
                        </a:rPr>
                        <a:t>保存一个对象的某个状态，以便在适当的时候恢复对象。</a:t>
                      </a:r>
                      <a:endParaRPr lang="en-US" sz="9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en-US" altLang="zh-CN" sz="1200" dirty="0" err="1" smtClean="0">
                          <a:effectLst/>
                        </a:rPr>
                        <a:t>setstate</a:t>
                      </a:r>
                      <a:r>
                        <a:rPr lang="zh-CN" altLang="en-US" sz="1200" dirty="0" smtClean="0">
                          <a:effectLst/>
                        </a:rPr>
                        <a:t>，</a:t>
                      </a:r>
                      <a:r>
                        <a:rPr lang="en-US" altLang="zh-CN" sz="1200" dirty="0" err="1" smtClean="0">
                          <a:effectLst/>
                        </a:rPr>
                        <a:t>getstate</a:t>
                      </a:r>
                      <a:r>
                        <a:rPr lang="zh-CN" altLang="en-US" sz="1200" dirty="0" smtClean="0">
                          <a:effectLst/>
                        </a:rPr>
                        <a:t> </a:t>
                      </a:r>
                      <a:endParaRPr lang="en-US" sz="12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1100" b="0" i="0" kern="1200" dirty="0" smtClean="0">
                          <a:solidFill>
                            <a:schemeClr val="tx1"/>
                          </a:solidFill>
                          <a:effectLst/>
                          <a:latin typeface="+mn-lt"/>
                          <a:ea typeface="+mn-ea"/>
                          <a:cs typeface="+mn-cs"/>
                        </a:rPr>
                        <a:t>每一个动物的实例都对应一个</a:t>
                      </a:r>
                      <a:r>
                        <a:rPr lang="en-US" altLang="zh-CN" sz="1100" b="0" i="0" kern="1200" dirty="0" smtClean="0">
                          <a:solidFill>
                            <a:schemeClr val="tx1"/>
                          </a:solidFill>
                          <a:effectLst/>
                          <a:latin typeface="+mn-lt"/>
                          <a:ea typeface="+mn-ea"/>
                          <a:cs typeface="+mn-cs"/>
                        </a:rPr>
                        <a:t>Memento</a:t>
                      </a:r>
                      <a:r>
                        <a:rPr lang="zh-CN" altLang="en-US" sz="1100" b="0" i="0" kern="1200" dirty="0" smtClean="0">
                          <a:solidFill>
                            <a:schemeClr val="tx1"/>
                          </a:solidFill>
                          <a:effectLst/>
                          <a:latin typeface="+mn-lt"/>
                          <a:ea typeface="+mn-ea"/>
                          <a:cs typeface="+mn-cs"/>
                        </a:rPr>
                        <a:t>类， 通过</a:t>
                      </a:r>
                      <a:r>
                        <a:rPr lang="en-US" altLang="zh-CN" sz="1100" b="0" i="0" kern="1200" dirty="0" smtClean="0">
                          <a:solidFill>
                            <a:schemeClr val="tx1"/>
                          </a:solidFill>
                          <a:effectLst/>
                          <a:latin typeface="+mn-lt"/>
                          <a:ea typeface="+mn-ea"/>
                          <a:cs typeface="+mn-cs"/>
                        </a:rPr>
                        <a:t>Animal</a:t>
                      </a:r>
                      <a:r>
                        <a:rPr lang="zh-CN" altLang="en-US" sz="1100" b="0" i="0" kern="1200" dirty="0" smtClean="0">
                          <a:solidFill>
                            <a:schemeClr val="tx1"/>
                          </a:solidFill>
                          <a:effectLst/>
                          <a:latin typeface="+mn-lt"/>
                          <a:ea typeface="+mn-ea"/>
                          <a:cs typeface="+mn-cs"/>
                        </a:rPr>
                        <a:t>类的接口对</a:t>
                      </a:r>
                      <a:r>
                        <a:rPr lang="en-US" altLang="zh-CN" sz="1100" b="0" i="0" kern="1200" dirty="0" smtClean="0">
                          <a:solidFill>
                            <a:schemeClr val="tx1"/>
                          </a:solidFill>
                          <a:effectLst/>
                          <a:latin typeface="+mn-lt"/>
                          <a:ea typeface="+mn-ea"/>
                          <a:cs typeface="+mn-cs"/>
                        </a:rPr>
                        <a:t>Memento</a:t>
                      </a:r>
                      <a:r>
                        <a:rPr lang="zh-CN" altLang="en-US" sz="1100" b="0" i="0" kern="1200" dirty="0" smtClean="0">
                          <a:solidFill>
                            <a:schemeClr val="tx1"/>
                          </a:solidFill>
                          <a:effectLst/>
                          <a:latin typeface="+mn-lt"/>
                          <a:ea typeface="+mn-ea"/>
                          <a:cs typeface="+mn-cs"/>
                        </a:rPr>
                        <a:t>类进行操作。</a:t>
                      </a:r>
                      <a:r>
                        <a:rPr lang="en-US" altLang="zh-CN" sz="1100" b="0" i="0" kern="1200" dirty="0" err="1" smtClean="0">
                          <a:solidFill>
                            <a:schemeClr val="tx1"/>
                          </a:solidFill>
                          <a:effectLst/>
                          <a:latin typeface="+mn-lt"/>
                          <a:ea typeface="+mn-ea"/>
                          <a:cs typeface="+mn-cs"/>
                        </a:rPr>
                        <a:t>getstate</a:t>
                      </a:r>
                      <a:r>
                        <a:rPr lang="zh-CN" altLang="en-US" sz="1100" b="0" i="0" kern="1200" dirty="0" smtClean="0">
                          <a:solidFill>
                            <a:schemeClr val="tx1"/>
                          </a:solidFill>
                          <a:effectLst/>
                          <a:latin typeface="+mn-lt"/>
                          <a:ea typeface="+mn-ea"/>
                          <a:cs typeface="+mn-cs"/>
                        </a:rPr>
                        <a:t>可获得动物的生死状态，</a:t>
                      </a:r>
                      <a:r>
                        <a:rPr lang="en-US" altLang="zh-CN" sz="1100" b="0" i="0" kern="1200" dirty="0" err="1" smtClean="0">
                          <a:solidFill>
                            <a:schemeClr val="tx1"/>
                          </a:solidFill>
                          <a:effectLst/>
                          <a:latin typeface="+mn-lt"/>
                          <a:ea typeface="+mn-ea"/>
                          <a:cs typeface="+mn-cs"/>
                        </a:rPr>
                        <a:t>setstate</a:t>
                      </a:r>
                      <a:r>
                        <a:rPr lang="zh-CN" altLang="en-US" sz="1100" b="0" i="0" kern="1200" dirty="0" smtClean="0">
                          <a:solidFill>
                            <a:schemeClr val="tx1"/>
                          </a:solidFill>
                          <a:effectLst/>
                          <a:latin typeface="+mn-lt"/>
                          <a:ea typeface="+mn-ea"/>
                          <a:cs typeface="+mn-cs"/>
                        </a:rPr>
                        <a:t>则可以对动物进行复活</a:t>
                      </a:r>
                      <a:endParaRPr lang="zh-CN" altLang="en-US" sz="1100" b="0" i="0" kern="1200" dirty="0" smtClean="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626280">
                <a:tc>
                  <a:txBody>
                    <a:bodyPr/>
                    <a:lstStyle/>
                    <a:p>
                      <a:pPr algn="l"/>
                      <a:r>
                        <a:rPr lang="en-US" sz="1200" dirty="0" smtClean="0">
                          <a:effectLst/>
                        </a:rPr>
                        <a:t>Prototype</a:t>
                      </a:r>
                      <a:endParaRPr lang="en-US" sz="12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r>
                        <a:rPr lang="zh-CN" altLang="en-US" sz="900" b="0" i="0" kern="1200" dirty="0" smtClean="0">
                          <a:solidFill>
                            <a:schemeClr val="tx1"/>
                          </a:solidFill>
                          <a:effectLst/>
                          <a:latin typeface="+mn-lt"/>
                          <a:ea typeface="+mn-ea"/>
                          <a:cs typeface="+mn-cs"/>
                        </a:rPr>
                        <a:t>用于创建重复的对象，同时又能保证性能。</a:t>
                      </a:r>
                      <a:endParaRPr lang="en-US" sz="9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r>
                        <a:rPr lang="en-US" altLang="zh-CN" sz="1200" dirty="0" smtClean="0">
                          <a:effectLst/>
                        </a:rPr>
                        <a:t>breed</a:t>
                      </a:r>
                      <a:endParaRPr lang="en-US" sz="12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r>
                        <a:rPr lang="zh-CN" altLang="en-US" sz="1100" b="0" i="0" kern="1200" dirty="0" smtClean="0">
                          <a:solidFill>
                            <a:schemeClr val="tx1"/>
                          </a:solidFill>
                          <a:effectLst/>
                          <a:latin typeface="+mn-lt"/>
                          <a:ea typeface="+mn-ea"/>
                          <a:cs typeface="+mn-cs"/>
                        </a:rPr>
                        <a:t>提供一个方法</a:t>
                      </a:r>
                      <a:r>
                        <a:rPr lang="en-US" altLang="zh-CN" sz="1100" b="0" i="0" kern="1200" dirty="0" smtClean="0">
                          <a:solidFill>
                            <a:schemeClr val="tx1"/>
                          </a:solidFill>
                          <a:effectLst/>
                          <a:latin typeface="+mn-lt"/>
                          <a:ea typeface="+mn-ea"/>
                          <a:cs typeface="+mn-cs"/>
                        </a:rPr>
                        <a:t>breed()</a:t>
                      </a:r>
                      <a:r>
                        <a:rPr lang="zh-CN" altLang="en-US" sz="1100" b="0" i="0" kern="1200" dirty="0" smtClean="0">
                          <a:solidFill>
                            <a:schemeClr val="tx1"/>
                          </a:solidFill>
                          <a:effectLst/>
                          <a:latin typeface="+mn-lt"/>
                          <a:ea typeface="+mn-ea"/>
                          <a:cs typeface="+mn-cs"/>
                        </a:rPr>
                        <a:t>用于繁殖并产生新的动物类，繁殖操作得到的新的动物类的实例就是一个从旧的</a:t>
                      </a:r>
                      <a:r>
                        <a:rPr lang="en-US" altLang="zh-CN" sz="1100" b="0" i="0" kern="1200" dirty="0" smtClean="0">
                          <a:solidFill>
                            <a:schemeClr val="tx1"/>
                          </a:solidFill>
                          <a:effectLst/>
                          <a:latin typeface="+mn-lt"/>
                          <a:ea typeface="+mn-ea"/>
                          <a:cs typeface="+mn-cs"/>
                        </a:rPr>
                        <a:t>Animal</a:t>
                      </a:r>
                      <a:r>
                        <a:rPr lang="zh-CN" altLang="en-US" sz="1100" b="0" i="0" kern="1200" dirty="0" smtClean="0">
                          <a:solidFill>
                            <a:schemeClr val="tx1"/>
                          </a:solidFill>
                          <a:effectLst/>
                          <a:latin typeface="+mn-lt"/>
                          <a:ea typeface="+mn-ea"/>
                          <a:cs typeface="+mn-cs"/>
                        </a:rPr>
                        <a:t>类得到的克隆。</a:t>
                      </a:r>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50F322C-EF84-415F-8BB2-B0D14E2AAE85}" type="slidenum">
              <a:rPr lang="zh-CN" altLang="en-US" smtClean="0"/>
            </a:fld>
            <a:endParaRPr lang="zh-CN" altLang="en-US"/>
          </a:p>
        </p:txBody>
      </p:sp>
      <p:sp>
        <p:nvSpPr>
          <p:cNvPr id="5" name="文本框 8"/>
          <p:cNvSpPr txBox="1"/>
          <p:nvPr/>
        </p:nvSpPr>
        <p:spPr>
          <a:xfrm>
            <a:off x="-420204" y="0"/>
            <a:ext cx="1954381" cy="6858000"/>
          </a:xfrm>
          <a:prstGeom prst="rect">
            <a:avLst/>
          </a:prstGeom>
          <a:noFill/>
        </p:spPr>
        <p:txBody>
          <a:bodyPr vert="vert" wrap="square" rtlCol="0">
            <a:spAutoFit/>
          </a:bodyPr>
          <a:lstStyle/>
          <a:p>
            <a:r>
              <a:rPr lang="en-US" altLang="zh-CN" sz="11500" dirty="0" smtClean="0">
                <a:solidFill>
                  <a:schemeClr val="bg2"/>
                </a:solidFill>
                <a:latin typeface="Yu Gothic UI Semibold" panose="020B0700000000000000" pitchFamily="34" charset="-128"/>
                <a:ea typeface="Yu Gothic UI Semibold" panose="020B0700000000000000" pitchFamily="34" charset="-128"/>
              </a:rPr>
              <a:t>Animal</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sp>
        <p:nvSpPr>
          <p:cNvPr id="6" name="标题 9"/>
          <p:cNvSpPr txBox="1"/>
          <p:nvPr/>
        </p:nvSpPr>
        <p:spPr>
          <a:xfrm>
            <a:off x="1534177" y="471454"/>
            <a:ext cx="2169268" cy="42917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smtClean="0"/>
              <a:t>设计模式一览</a:t>
            </a:r>
            <a:endParaRPr lang="zh-CN" altLang="en-US" sz="4000" dirty="0"/>
          </a:p>
        </p:txBody>
      </p:sp>
      <p:graphicFrame>
        <p:nvGraphicFramePr>
          <p:cNvPr id="14" name="表格 13"/>
          <p:cNvGraphicFramePr>
            <a:graphicFrameLocks noGrp="1"/>
          </p:cNvGraphicFramePr>
          <p:nvPr/>
        </p:nvGraphicFramePr>
        <p:xfrm>
          <a:off x="1397017" y="1315085"/>
          <a:ext cx="9796763" cy="2369249"/>
        </p:xfrm>
        <a:graphic>
          <a:graphicData uri="http://schemas.openxmlformats.org/drawingml/2006/table">
            <a:tbl>
              <a:tblPr/>
              <a:tblGrid>
                <a:gridCol w="1438692"/>
                <a:gridCol w="1751600"/>
                <a:gridCol w="2601255"/>
                <a:gridCol w="4005216"/>
              </a:tblGrid>
              <a:tr h="491123">
                <a:tc>
                  <a:txBody>
                    <a:bodyPr/>
                    <a:lstStyle/>
                    <a:p>
                      <a:pPr algn="l"/>
                      <a:r>
                        <a:rPr lang="en-US" sz="1200" b="1" dirty="0">
                          <a:effectLst/>
                        </a:rPr>
                        <a:t>Design Pattern</a:t>
                      </a:r>
                      <a:endParaRPr lang="en-US" sz="1200" b="1"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endParaRPr lang="en-US" sz="1200" b="1"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en-US" sz="1200" b="1" dirty="0">
                          <a:effectLst/>
                        </a:rPr>
                        <a:t>Related </a:t>
                      </a:r>
                      <a:r>
                        <a:rPr lang="en-US" altLang="zh-CN" sz="1200" b="1" dirty="0">
                          <a:effectLst/>
                        </a:rPr>
                        <a:t>Function</a:t>
                      </a:r>
                      <a:endParaRPr lang="en-US" sz="1200" b="1"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491123">
                <a:tc>
                  <a:txBody>
                    <a:bodyPr/>
                    <a:lstStyle/>
                    <a:p>
                      <a:pPr algn="l"/>
                      <a:r>
                        <a:rPr lang="en-US" sz="1200" b="0" dirty="0" smtClean="0">
                          <a:effectLst/>
                        </a:rPr>
                        <a:t>Singleton</a:t>
                      </a:r>
                      <a:endParaRPr lang="en-US" sz="12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r>
                        <a:rPr lang="zh-CN" altLang="en-US" sz="900" b="0" dirty="0" smtClean="0">
                          <a:effectLst/>
                        </a:rPr>
                        <a:t>涉及到一个单一的类，该类负责创建自己的对象，同时确保只有单个对象被创建。</a:t>
                      </a:r>
                      <a:endParaRPr lang="en-US" sz="9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r>
                        <a:rPr lang="en-US" sz="1200" b="0" dirty="0" smtClean="0">
                          <a:effectLst/>
                        </a:rPr>
                        <a:t>sleep, bark, </a:t>
                      </a:r>
                      <a:r>
                        <a:rPr lang="en-US" sz="1200" b="0" dirty="0" err="1" smtClean="0">
                          <a:effectLst/>
                        </a:rPr>
                        <a:t>fightwithdog</a:t>
                      </a:r>
                      <a:endParaRPr lang="en-US" sz="12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r>
                        <a:rPr lang="zh-CN" altLang="en-US" sz="1100" b="0" i="0" kern="1200" dirty="0" smtClean="0">
                          <a:solidFill>
                            <a:schemeClr val="tx1"/>
                          </a:solidFill>
                          <a:effectLst/>
                          <a:latin typeface="+mn-lt"/>
                          <a:ea typeface="+mn-ea"/>
                          <a:cs typeface="+mn-cs"/>
                        </a:rPr>
                        <a:t>该模式运用于唯一的</a:t>
                      </a:r>
                      <a:r>
                        <a:rPr lang="en-US" altLang="zh-CN" sz="1100" b="0" i="0" kern="1200" dirty="0" err="1" smtClean="0">
                          <a:solidFill>
                            <a:schemeClr val="tx1"/>
                          </a:solidFill>
                          <a:effectLst/>
                          <a:latin typeface="+mn-lt"/>
                          <a:ea typeface="+mn-ea"/>
                          <a:cs typeface="+mn-cs"/>
                        </a:rPr>
                        <a:t>Petdog</a:t>
                      </a:r>
                      <a:r>
                        <a:rPr lang="zh-CN" altLang="en-US" sz="1100" b="0" i="0" kern="1200" dirty="0" smtClean="0">
                          <a:solidFill>
                            <a:schemeClr val="tx1"/>
                          </a:solidFill>
                          <a:effectLst/>
                          <a:latin typeface="+mn-lt"/>
                          <a:ea typeface="+mn-ea"/>
                          <a:cs typeface="+mn-cs"/>
                        </a:rPr>
                        <a:t>上，提供了对</a:t>
                      </a:r>
                      <a:r>
                        <a:rPr lang="en-US" altLang="zh-CN" sz="1100" b="0" i="0" kern="1200" dirty="0" err="1" smtClean="0">
                          <a:solidFill>
                            <a:schemeClr val="tx1"/>
                          </a:solidFill>
                          <a:effectLst/>
                          <a:latin typeface="+mn-lt"/>
                          <a:ea typeface="+mn-ea"/>
                          <a:cs typeface="+mn-cs"/>
                        </a:rPr>
                        <a:t>Petdog</a:t>
                      </a:r>
                      <a:r>
                        <a:rPr lang="zh-CN" altLang="en-US" sz="1100" b="0" i="0" kern="1200" dirty="0" smtClean="0">
                          <a:solidFill>
                            <a:schemeClr val="tx1"/>
                          </a:solidFill>
                          <a:effectLst/>
                          <a:latin typeface="+mn-lt"/>
                          <a:ea typeface="+mn-ea"/>
                          <a:cs typeface="+mn-cs"/>
                        </a:rPr>
                        <a:t>的全局访问点。</a:t>
                      </a:r>
                      <a:r>
                        <a:rPr lang="en-US" altLang="zh-CN" sz="1100" b="0" i="0" kern="1200" dirty="0" smtClean="0">
                          <a:solidFill>
                            <a:schemeClr val="tx1"/>
                          </a:solidFill>
                          <a:effectLst/>
                          <a:latin typeface="+mn-lt"/>
                          <a:ea typeface="+mn-ea"/>
                          <a:cs typeface="+mn-cs"/>
                        </a:rPr>
                        <a:t>sleep</a:t>
                      </a:r>
                      <a:r>
                        <a:rPr lang="zh-CN" altLang="en-US" sz="1100" b="0" i="0" kern="1200" dirty="0" smtClean="0">
                          <a:solidFill>
                            <a:schemeClr val="tx1"/>
                          </a:solidFill>
                          <a:effectLst/>
                          <a:latin typeface="+mn-lt"/>
                          <a:ea typeface="+mn-ea"/>
                          <a:cs typeface="+mn-cs"/>
                        </a:rPr>
                        <a:t>、</a:t>
                      </a:r>
                      <a:r>
                        <a:rPr lang="en-US" altLang="zh-CN" sz="1100" b="0" i="0" kern="1200" dirty="0" smtClean="0">
                          <a:solidFill>
                            <a:schemeClr val="tx1"/>
                          </a:solidFill>
                          <a:effectLst/>
                          <a:latin typeface="+mn-lt"/>
                          <a:ea typeface="+mn-ea"/>
                          <a:cs typeface="+mn-cs"/>
                        </a:rPr>
                        <a:t>bark</a:t>
                      </a:r>
                      <a:r>
                        <a:rPr lang="zh-CN" altLang="en-US" sz="1100" b="0" i="0" kern="1200" dirty="0" smtClean="0">
                          <a:solidFill>
                            <a:schemeClr val="tx1"/>
                          </a:solidFill>
                          <a:effectLst/>
                          <a:latin typeface="+mn-lt"/>
                          <a:ea typeface="+mn-ea"/>
                          <a:cs typeface="+mn-cs"/>
                        </a:rPr>
                        <a:t>、</a:t>
                      </a:r>
                      <a:r>
                        <a:rPr lang="en-US" altLang="zh-CN" sz="1100" b="0" i="0" kern="1200" dirty="0" err="1" smtClean="0">
                          <a:solidFill>
                            <a:schemeClr val="tx1"/>
                          </a:solidFill>
                          <a:effectLst/>
                          <a:latin typeface="+mn-lt"/>
                          <a:ea typeface="+mn-ea"/>
                          <a:cs typeface="+mn-cs"/>
                        </a:rPr>
                        <a:t>fightwithdog</a:t>
                      </a:r>
                      <a:r>
                        <a:rPr lang="zh-CN" altLang="en-US" sz="1100" b="0" i="0" kern="1200" dirty="0" smtClean="0">
                          <a:solidFill>
                            <a:schemeClr val="tx1"/>
                          </a:solidFill>
                          <a:effectLst/>
                          <a:latin typeface="+mn-lt"/>
                          <a:ea typeface="+mn-ea"/>
                          <a:cs typeface="+mn-cs"/>
                        </a:rPr>
                        <a:t>函数实现了宠物狗睡觉、狂吠和打架的模拟。</a:t>
                      </a:r>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r>
              <a:tr h="491123">
                <a:tc>
                  <a:txBody>
                    <a:bodyPr/>
                    <a:lstStyle/>
                    <a:p>
                      <a:pPr algn="l"/>
                      <a:r>
                        <a:rPr lang="en-US" sz="1200" b="0" dirty="0" smtClean="0">
                          <a:effectLst/>
                        </a:rPr>
                        <a:t>Strategy</a:t>
                      </a:r>
                      <a:endParaRPr lang="en-US" sz="12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900" b="0" i="0" kern="1200" dirty="0" smtClean="0">
                          <a:solidFill>
                            <a:schemeClr val="tx1"/>
                          </a:solidFill>
                          <a:effectLst/>
                          <a:latin typeface="+mn-lt"/>
                          <a:ea typeface="+mn-ea"/>
                          <a:cs typeface="+mn-cs"/>
                        </a:rPr>
                        <a:t>定义并封装一系列算法，由具体对象根据场景选择不同的策略，从而调用到对应的不同算法</a:t>
                      </a:r>
                      <a:endParaRPr lang="en-US" altLang="zh-CN" sz="900" b="0" i="0" kern="1200" dirty="0" smtClean="0">
                        <a:solidFill>
                          <a:schemeClr val="tx1"/>
                        </a:solidFill>
                        <a:effectLst/>
                        <a:latin typeface="+mn-lt"/>
                        <a:ea typeface="+mn-ea"/>
                        <a:cs typeface="+mn-cs"/>
                      </a:endParaRPr>
                    </a:p>
                    <a:p>
                      <a:pPr algn="l"/>
                      <a:endParaRPr lang="en-US" sz="1200" b="1"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en-US" altLang="zh-CN" sz="1200" b="0" dirty="0" err="1" smtClean="0">
                          <a:effectLst/>
                        </a:rPr>
                        <a:t>e</a:t>
                      </a:r>
                      <a:r>
                        <a:rPr lang="en-US" sz="1200" b="0" dirty="0" err="1" smtClean="0">
                          <a:effectLst/>
                        </a:rPr>
                        <a:t>xewithset</a:t>
                      </a:r>
                      <a:r>
                        <a:rPr lang="zh-CN" altLang="en-US" sz="1200" b="0" dirty="0" smtClean="0">
                          <a:effectLst/>
                        </a:rPr>
                        <a:t>，</a:t>
                      </a:r>
                      <a:endParaRPr lang="en-US" sz="12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1100" b="0" i="0" kern="1200" dirty="0" smtClean="0">
                          <a:solidFill>
                            <a:schemeClr val="tx1"/>
                          </a:solidFill>
                          <a:effectLst/>
                          <a:latin typeface="+mn-lt"/>
                          <a:ea typeface="+mn-ea"/>
                          <a:cs typeface="+mn-cs"/>
                        </a:rPr>
                        <a:t>对于有多种行为模式的动物，我们提供了包括</a:t>
                      </a:r>
                      <a:r>
                        <a:rPr lang="en-US" sz="1100" b="0" i="0" kern="1200" dirty="0" err="1" smtClean="0">
                          <a:solidFill>
                            <a:schemeClr val="tx1"/>
                          </a:solidFill>
                          <a:effectLst/>
                          <a:latin typeface="+mn-lt"/>
                          <a:ea typeface="+mn-ea"/>
                          <a:cs typeface="+mn-cs"/>
                        </a:rPr>
                        <a:t>SwimAction</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RunAction</a:t>
                      </a:r>
                      <a:r>
                        <a:rPr lang="en-US" sz="1100" b="0" i="0" kern="1200" dirty="0" smtClean="0">
                          <a:solidFill>
                            <a:schemeClr val="tx1"/>
                          </a:solidFill>
                          <a:effectLst/>
                          <a:latin typeface="+mn-lt"/>
                          <a:ea typeface="+mn-ea"/>
                          <a:cs typeface="+mn-cs"/>
                        </a:rPr>
                        <a:t> FlyAction3</a:t>
                      </a:r>
                      <a:r>
                        <a:rPr lang="zh-CN" altLang="en-US" sz="1100" b="0" i="0" kern="1200" dirty="0" smtClean="0">
                          <a:solidFill>
                            <a:schemeClr val="tx1"/>
                          </a:solidFill>
                          <a:effectLst/>
                          <a:latin typeface="+mn-lt"/>
                          <a:ea typeface="+mn-ea"/>
                          <a:cs typeface="+mn-cs"/>
                        </a:rPr>
                        <a:t>个实现了</a:t>
                      </a:r>
                      <a:r>
                        <a:rPr lang="en-US" sz="1100" b="0" i="0" kern="1200" dirty="0" err="1" smtClean="0">
                          <a:solidFill>
                            <a:schemeClr val="tx1"/>
                          </a:solidFill>
                          <a:effectLst/>
                          <a:latin typeface="+mn-lt"/>
                          <a:ea typeface="+mn-ea"/>
                          <a:cs typeface="+mn-cs"/>
                        </a:rPr>
                        <a:t>ExerciseAction</a:t>
                      </a:r>
                      <a:r>
                        <a:rPr lang="zh-CN" altLang="en-US" sz="1100" b="0" i="0" kern="1200" dirty="0" smtClean="0">
                          <a:solidFill>
                            <a:schemeClr val="tx1"/>
                          </a:solidFill>
                          <a:effectLst/>
                          <a:latin typeface="+mn-lt"/>
                          <a:ea typeface="+mn-ea"/>
                          <a:cs typeface="+mn-cs"/>
                        </a:rPr>
                        <a:t>接口的行为类，可以通过</a:t>
                      </a:r>
                      <a:r>
                        <a:rPr lang="en-US" sz="1100" b="0" i="0" kern="1200" dirty="0" err="1" smtClean="0">
                          <a:solidFill>
                            <a:schemeClr val="tx1"/>
                          </a:solidFill>
                          <a:effectLst/>
                          <a:latin typeface="+mn-lt"/>
                          <a:ea typeface="+mn-ea"/>
                          <a:cs typeface="+mn-cs"/>
                        </a:rPr>
                        <a:t>exewithSet</a:t>
                      </a:r>
                      <a:r>
                        <a:rPr lang="zh-CN" altLang="en-US" sz="1100" b="0" i="0" kern="1200" dirty="0" smtClean="0">
                          <a:solidFill>
                            <a:schemeClr val="tx1"/>
                          </a:solidFill>
                          <a:effectLst/>
                          <a:latin typeface="+mn-lt"/>
                          <a:ea typeface="+mn-ea"/>
                          <a:cs typeface="+mn-cs"/>
                        </a:rPr>
                        <a:t>函数动态地进行行为方法选择</a:t>
                      </a:r>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491123">
                <a:tc>
                  <a:txBody>
                    <a:bodyPr/>
                    <a:lstStyle/>
                    <a:p>
                      <a:pPr algn="l"/>
                      <a:r>
                        <a:rPr lang="en-US" sz="1200" b="0" dirty="0" smtClean="0">
                          <a:effectLst/>
                        </a:rPr>
                        <a:t>Template </a:t>
                      </a:r>
                      <a:endParaRPr lang="en-US" sz="12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900" b="0" i="0" kern="1200" dirty="0" smtClean="0">
                          <a:solidFill>
                            <a:schemeClr val="tx1"/>
                          </a:solidFill>
                          <a:effectLst/>
                          <a:latin typeface="+mn-lt"/>
                          <a:ea typeface="+mn-ea"/>
                          <a:cs typeface="+mn-cs"/>
                        </a:rPr>
                        <a:t>提供了一种在父类中定义处理流程，在子类中具体实现的处理方式</a:t>
                      </a:r>
                      <a:endParaRPr lang="en-US" altLang="zh-CN" sz="900" b="0" i="0" kern="1200" dirty="0" smtClean="0">
                        <a:solidFill>
                          <a:schemeClr val="tx1"/>
                        </a:solidFill>
                        <a:effectLst/>
                        <a:latin typeface="+mn-lt"/>
                        <a:ea typeface="+mn-ea"/>
                        <a:cs typeface="+mn-cs"/>
                      </a:endParaRPr>
                    </a:p>
                    <a:p>
                      <a:pPr algn="l"/>
                      <a:endParaRPr lang="en-US" sz="1200" b="1"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r>
                        <a:rPr lang="en-US" altLang="zh-CN" sz="1200" b="0" dirty="0" smtClean="0">
                          <a:effectLst/>
                        </a:rPr>
                        <a:t>sleep, sleepstep1, sleepstep2</a:t>
                      </a:r>
                      <a:endParaRPr lang="en-US" sz="12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r>
                        <a:rPr lang="zh-CN" altLang="en-US" sz="1100" b="0" i="0" kern="1200" dirty="0" smtClean="0">
                          <a:solidFill>
                            <a:schemeClr val="tx1"/>
                          </a:solidFill>
                          <a:effectLst/>
                          <a:latin typeface="+mn-lt"/>
                          <a:ea typeface="+mn-ea"/>
                          <a:cs typeface="+mn-cs"/>
                        </a:rPr>
                        <a:t>不同动物睡觉行为是相同的，但去睡觉的行为不同，这里就将</a:t>
                      </a:r>
                      <a:r>
                        <a:rPr lang="en-US" altLang="zh-CN" sz="1100" b="0" i="0" kern="1200" dirty="0" err="1" smtClean="0">
                          <a:solidFill>
                            <a:schemeClr val="tx1"/>
                          </a:solidFill>
                          <a:effectLst/>
                          <a:latin typeface="+mn-lt"/>
                          <a:ea typeface="+mn-ea"/>
                          <a:cs typeface="+mn-cs"/>
                        </a:rPr>
                        <a:t>sleepaction</a:t>
                      </a:r>
                      <a:r>
                        <a:rPr lang="zh-CN" altLang="en-US" sz="1100" b="0" i="0" kern="1200" dirty="0" smtClean="0">
                          <a:solidFill>
                            <a:schemeClr val="tx1"/>
                          </a:solidFill>
                          <a:effectLst/>
                          <a:latin typeface="+mn-lt"/>
                          <a:ea typeface="+mn-ea"/>
                          <a:cs typeface="+mn-cs"/>
                        </a:rPr>
                        <a:t>作为抽象的模板类，然后将</a:t>
                      </a:r>
                      <a:r>
                        <a:rPr lang="en-US" altLang="zh-CN" sz="1100" b="0" i="0" kern="1200" dirty="0" smtClean="0">
                          <a:solidFill>
                            <a:schemeClr val="tx1"/>
                          </a:solidFill>
                          <a:effectLst/>
                          <a:latin typeface="+mn-lt"/>
                          <a:ea typeface="+mn-ea"/>
                          <a:cs typeface="+mn-cs"/>
                        </a:rPr>
                        <a:t>c1sleep</a:t>
                      </a:r>
                      <a:r>
                        <a:rPr lang="zh-CN" altLang="en-US" sz="1100" b="0" i="0" kern="1200" dirty="0" smtClean="0">
                          <a:solidFill>
                            <a:schemeClr val="tx1"/>
                          </a:solidFill>
                          <a:effectLst/>
                          <a:latin typeface="+mn-lt"/>
                          <a:ea typeface="+mn-ea"/>
                          <a:cs typeface="+mn-cs"/>
                        </a:rPr>
                        <a:t>和</a:t>
                      </a:r>
                      <a:r>
                        <a:rPr lang="en-US" altLang="zh-CN" sz="1100" b="0" i="0" kern="1200" dirty="0" smtClean="0">
                          <a:solidFill>
                            <a:schemeClr val="tx1"/>
                          </a:solidFill>
                          <a:effectLst/>
                          <a:latin typeface="+mn-lt"/>
                          <a:ea typeface="+mn-ea"/>
                          <a:cs typeface="+mn-cs"/>
                        </a:rPr>
                        <a:t>c2sleep</a:t>
                      </a:r>
                      <a:r>
                        <a:rPr lang="zh-CN" altLang="en-US" sz="1100" b="0" i="0" kern="1200" dirty="0" smtClean="0">
                          <a:solidFill>
                            <a:schemeClr val="tx1"/>
                          </a:solidFill>
                          <a:effectLst/>
                          <a:latin typeface="+mn-lt"/>
                          <a:ea typeface="+mn-ea"/>
                          <a:cs typeface="+mn-cs"/>
                        </a:rPr>
                        <a:t>作为两种方法</a:t>
                      </a:r>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r>
            </a:tbl>
          </a:graphicData>
        </a:graphic>
      </p:graphicFrame>
      <p:sp>
        <p:nvSpPr>
          <p:cNvPr id="8" name="灯片编号占位符 7"/>
          <p:cNvSpPr>
            <a:spLocks noGrp="1"/>
          </p:cNvSpPr>
          <p:nvPr/>
        </p:nvSpPr>
        <p:spPr>
          <a:xfrm>
            <a:off x="8735827" y="471454"/>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50F322C-EF84-415F-8BB2-B0D14E2AAE85}" type="slidenum">
              <a:rPr lang="zh-CN" altLang="en-US" sz="1800" smtClean="0">
                <a:solidFill>
                  <a:schemeClr val="tx1"/>
                </a:solidFill>
              </a:rPr>
            </a:fld>
            <a:endParaRPr lang="zh-CN" altLang="en-US" sz="1800"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62048" y="772724"/>
            <a:ext cx="9144000" cy="1019749"/>
          </a:xfrm>
        </p:spPr>
        <p:txBody>
          <a:bodyPr>
            <a:normAutofit fontScale="90000"/>
          </a:bodyPr>
          <a:lstStyle/>
          <a:p>
            <a:r>
              <a:rPr lang="zh-CN" altLang="en-US" sz="6600" dirty="0">
                <a:latin typeface="微软雅黑" panose="020B0503020204020204" pitchFamily="34" charset="-122"/>
                <a:ea typeface="微软雅黑" panose="020B0503020204020204" pitchFamily="34" charset="-122"/>
              </a:rPr>
              <a:t>目 录</a:t>
            </a:r>
            <a:endParaRPr lang="zh-CN" altLang="en-US" sz="66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59923" y="116732"/>
            <a:ext cx="2169268" cy="719847"/>
          </a:xfrm>
          <a:prstGeom prst="rect">
            <a:avLst/>
          </a:prstGeom>
          <a:noFill/>
        </p:spPr>
        <p:txBody>
          <a:bodyPr wrap="square" rtlCol="0">
            <a:spAutoFit/>
          </a:bodyPr>
          <a:lstStyle/>
          <a:p>
            <a:endParaRPr lang="zh-CN" altLang="en-US" dirty="0"/>
          </a:p>
        </p:txBody>
      </p:sp>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a:xfrm>
            <a:off x="6033267" y="2659029"/>
            <a:ext cx="2743200" cy="365125"/>
          </a:xfrm>
        </p:spPr>
        <p:txBody>
          <a:bodyPr/>
          <a:lstStyle/>
          <a:p>
            <a:fld id="{650F322C-EF84-415F-8BB2-B0D14E2AAE85}" type="slidenum">
              <a:rPr lang="zh-CN" altLang="en-US" sz="1800" smtClean="0">
                <a:solidFill>
                  <a:schemeClr val="tx1"/>
                </a:solidFill>
              </a:rPr>
            </a:fld>
            <a:endParaRPr lang="zh-CN" altLang="en-US" sz="1800" dirty="0">
              <a:solidFill>
                <a:schemeClr val="tx1"/>
              </a:solidFill>
            </a:endParaRPr>
          </a:p>
        </p:txBody>
      </p:sp>
      <p:sp>
        <p:nvSpPr>
          <p:cNvPr id="9" name="文本框 8"/>
          <p:cNvSpPr txBox="1"/>
          <p:nvPr/>
        </p:nvSpPr>
        <p:spPr>
          <a:xfrm>
            <a:off x="-290632" y="6985"/>
            <a:ext cx="1952625"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sym typeface="+mn-ea"/>
              </a:rPr>
              <a:t>111111101</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sp>
        <p:nvSpPr>
          <p:cNvPr id="39" name="文本框 9"/>
          <p:cNvSpPr txBox="1"/>
          <p:nvPr/>
        </p:nvSpPr>
        <p:spPr>
          <a:xfrm>
            <a:off x="5026034" y="3464698"/>
            <a:ext cx="3710940" cy="553085"/>
          </a:xfrm>
          <a:prstGeom prst="rect">
            <a:avLst/>
          </a:prstGeom>
          <a:solidFill>
            <a:schemeClr val="tx2">
              <a:lumMod val="50000"/>
            </a:schemeClr>
          </a:solidFill>
          <a:ln w="19050">
            <a:noFill/>
          </a:ln>
          <a:effectLst/>
        </p:spPr>
        <p:txBody>
          <a:bodyPr wrap="square" rtlCol="0">
            <a:spAutoFit/>
          </a:bodyPr>
          <a:lstStyle>
            <a:defPPr>
              <a:defRPr lang="zh-CN"/>
            </a:defPPr>
            <a:lvl1pPr>
              <a:defRPr sz="3000">
                <a:solidFill>
                  <a:schemeClr val="bg1"/>
                </a:solidFill>
                <a:latin typeface="张海山锐线体简" panose="02000000000000000000" pitchFamily="2" charset="-122"/>
                <a:ea typeface="张海山锐线体简" panose="02000000000000000000" pitchFamily="2" charset="-122"/>
              </a:defRPr>
            </a:lvl1pPr>
          </a:lstStyle>
          <a:p>
            <a:pPr algn="ctr"/>
            <a:r>
              <a:rPr lang="zh-CN" altLang="en-US" dirty="0">
                <a:latin typeface="微软雅黑" panose="020B0503020204020204" pitchFamily="34" charset="-122"/>
                <a:ea typeface="微软雅黑" panose="020B0503020204020204" pitchFamily="34" charset="-122"/>
              </a:rPr>
              <a:t>设计模式汇总</a:t>
            </a:r>
            <a:endParaRPr lang="zh-CN" altLang="en-US" dirty="0">
              <a:latin typeface="微软雅黑" panose="020B0503020204020204" pitchFamily="34" charset="-122"/>
              <a:ea typeface="微软雅黑" panose="020B0503020204020204" pitchFamily="34" charset="-122"/>
            </a:endParaRPr>
          </a:p>
        </p:txBody>
      </p:sp>
      <p:sp>
        <p:nvSpPr>
          <p:cNvPr id="40" name="文本框 10"/>
          <p:cNvSpPr txBox="1"/>
          <p:nvPr/>
        </p:nvSpPr>
        <p:spPr>
          <a:xfrm>
            <a:off x="5006349" y="4452758"/>
            <a:ext cx="3729990" cy="553085"/>
          </a:xfrm>
          <a:prstGeom prst="rect">
            <a:avLst/>
          </a:prstGeom>
          <a:solidFill>
            <a:schemeClr val="tx2">
              <a:lumMod val="50000"/>
            </a:schemeClr>
          </a:solidFill>
          <a:ln w="19050">
            <a:noFill/>
          </a:ln>
          <a:effectLst/>
        </p:spPr>
        <p:txBody>
          <a:bodyPr wrap="square" rtlCol="0">
            <a:spAutoFit/>
          </a:bodyPr>
          <a:lstStyle>
            <a:defPPr>
              <a:defRPr lang="zh-CN"/>
            </a:defPPr>
            <a:lvl1pPr>
              <a:defRPr sz="3000">
                <a:solidFill>
                  <a:schemeClr val="bg1"/>
                </a:solidFill>
                <a:latin typeface="张海山锐线体简" panose="02000000000000000000" pitchFamily="2" charset="-122"/>
                <a:ea typeface="张海山锐线体简" panose="02000000000000000000" pitchFamily="2" charset="-122"/>
              </a:defRPr>
            </a:lvl1pPr>
          </a:lstStyle>
          <a:p>
            <a:pPr algn="ctr"/>
            <a:r>
              <a:rPr lang="zh-CN" altLang="en-US" dirty="0">
                <a:latin typeface="微软雅黑" panose="020B0503020204020204" pitchFamily="34" charset="-122"/>
                <a:ea typeface="微软雅黑" panose="020B0503020204020204" pitchFamily="34" charset="-122"/>
              </a:rPr>
              <a:t>设计模式实现</a:t>
            </a:r>
            <a:endParaRPr lang="zh-CN" altLang="en-US" dirty="0">
              <a:latin typeface="微软雅黑" panose="020B0503020204020204" pitchFamily="34" charset="-122"/>
              <a:ea typeface="微软雅黑" panose="020B0503020204020204" pitchFamily="34" charset="-122"/>
            </a:endParaRPr>
          </a:p>
        </p:txBody>
      </p:sp>
      <p:sp>
        <p:nvSpPr>
          <p:cNvPr id="47" name="文本框 2"/>
          <p:cNvSpPr txBox="1"/>
          <p:nvPr/>
        </p:nvSpPr>
        <p:spPr>
          <a:xfrm>
            <a:off x="5026669" y="2477273"/>
            <a:ext cx="3710305" cy="553085"/>
          </a:xfrm>
          <a:prstGeom prst="rect">
            <a:avLst/>
          </a:prstGeom>
          <a:solidFill>
            <a:schemeClr val="tx2">
              <a:lumMod val="50000"/>
            </a:schemeClr>
          </a:solidFill>
          <a:ln w="19050">
            <a:noFill/>
          </a:ln>
          <a:effectLst/>
        </p:spPr>
        <p:txBody>
          <a:bodyPr wrap="square" rtlCol="0">
            <a:spAutoFit/>
          </a:bodyPr>
          <a:lstStyle/>
          <a:p>
            <a:pPr algn="ctr"/>
            <a:r>
              <a:rPr lang="zh-CN" altLang="en-US" sz="3000" dirty="0">
                <a:solidFill>
                  <a:schemeClr val="bg1"/>
                </a:solidFill>
                <a:latin typeface="微软雅黑" panose="020B0503020204020204" pitchFamily="34" charset="-122"/>
                <a:ea typeface="微软雅黑" panose="020B0503020204020204" pitchFamily="34" charset="-122"/>
              </a:rPr>
              <a:t>题材综述</a:t>
            </a:r>
            <a:endParaRPr lang="zh-CN" altLang="en-US" sz="3000" dirty="0">
              <a:solidFill>
                <a:schemeClr val="bg1"/>
              </a:solidFill>
              <a:latin typeface="微软雅黑" panose="020B0503020204020204" pitchFamily="34" charset="-122"/>
              <a:ea typeface="微软雅黑" panose="020B0503020204020204" pitchFamily="34" charset="-122"/>
            </a:endParaRPr>
          </a:p>
        </p:txBody>
      </p:sp>
      <p:sp>
        <p:nvSpPr>
          <p:cNvPr id="48" name="文本框 9"/>
          <p:cNvSpPr txBox="1"/>
          <p:nvPr/>
        </p:nvSpPr>
        <p:spPr>
          <a:xfrm>
            <a:off x="4107154" y="3464942"/>
            <a:ext cx="685876" cy="553085"/>
          </a:xfrm>
          <a:prstGeom prst="rect">
            <a:avLst/>
          </a:prstGeom>
          <a:solidFill>
            <a:schemeClr val="accent1">
              <a:lumMod val="75000"/>
            </a:schemeClr>
          </a:solidFill>
          <a:ln w="19050">
            <a:noFill/>
          </a:ln>
          <a:effectLst/>
        </p:spPr>
        <p:txBody>
          <a:bodyPr wrap="square" rtlCol="0">
            <a:spAutoFit/>
          </a:bodyPr>
          <a:lstStyle>
            <a:defPPr>
              <a:defRPr lang="zh-CN"/>
            </a:defPPr>
            <a:lvl1pPr>
              <a:defRPr sz="3000">
                <a:solidFill>
                  <a:schemeClr val="bg1"/>
                </a:solidFill>
                <a:latin typeface="张海山锐线体简" panose="02000000000000000000" pitchFamily="2" charset="-122"/>
                <a:ea typeface="张海山锐线体简" panose="02000000000000000000" pitchFamily="2" charset="-122"/>
              </a:defRPr>
            </a:lvl1pPr>
          </a:lstStyle>
          <a:p>
            <a:pPr algn="ctr"/>
            <a:r>
              <a:rPr lang="zh-CN" altLang="en-US" dirty="0">
                <a:latin typeface="微软雅黑" panose="020B0503020204020204" pitchFamily="34" charset="-122"/>
                <a:ea typeface="微软雅黑" panose="020B0503020204020204" pitchFamily="34" charset="-122"/>
              </a:rPr>
              <a:t>02</a:t>
            </a:r>
            <a:endParaRPr lang="zh-CN" altLang="en-US" dirty="0">
              <a:latin typeface="微软雅黑" panose="020B0503020204020204" pitchFamily="34" charset="-122"/>
              <a:ea typeface="微软雅黑" panose="020B0503020204020204" pitchFamily="34" charset="-122"/>
            </a:endParaRPr>
          </a:p>
        </p:txBody>
      </p:sp>
      <p:sp>
        <p:nvSpPr>
          <p:cNvPr id="49" name="文本框 10"/>
          <p:cNvSpPr txBox="1"/>
          <p:nvPr/>
        </p:nvSpPr>
        <p:spPr>
          <a:xfrm>
            <a:off x="4107374" y="4452566"/>
            <a:ext cx="687150" cy="553085"/>
          </a:xfrm>
          <a:prstGeom prst="rect">
            <a:avLst/>
          </a:prstGeom>
          <a:solidFill>
            <a:schemeClr val="accent1">
              <a:lumMod val="75000"/>
            </a:schemeClr>
          </a:solidFill>
          <a:ln w="19050">
            <a:noFill/>
          </a:ln>
          <a:effectLst/>
        </p:spPr>
        <p:txBody>
          <a:bodyPr wrap="square" rtlCol="0">
            <a:spAutoFit/>
          </a:bodyPr>
          <a:lstStyle>
            <a:defPPr>
              <a:defRPr lang="zh-CN"/>
            </a:defPPr>
            <a:lvl1pPr>
              <a:defRPr sz="3000">
                <a:solidFill>
                  <a:schemeClr val="bg1"/>
                </a:solidFill>
                <a:latin typeface="张海山锐线体简" panose="02000000000000000000" pitchFamily="2" charset="-122"/>
                <a:ea typeface="张海山锐线体简" panose="02000000000000000000" pitchFamily="2" charset="-122"/>
              </a:defRPr>
            </a:lvl1pPr>
          </a:lstStyle>
          <a:p>
            <a:pPr algn="ctr"/>
            <a:r>
              <a:rPr lang="zh-CN" altLang="en-US" dirty="0">
                <a:latin typeface="微软雅黑" panose="020B0503020204020204" pitchFamily="34" charset="-122"/>
                <a:ea typeface="微软雅黑" panose="020B0503020204020204" pitchFamily="34" charset="-122"/>
              </a:rPr>
              <a:t>03</a:t>
            </a:r>
            <a:endParaRPr lang="zh-CN" altLang="en-US" dirty="0">
              <a:latin typeface="微软雅黑" panose="020B0503020204020204" pitchFamily="34" charset="-122"/>
              <a:ea typeface="微软雅黑" panose="020B0503020204020204" pitchFamily="34" charset="-122"/>
            </a:endParaRPr>
          </a:p>
        </p:txBody>
      </p:sp>
      <p:sp>
        <p:nvSpPr>
          <p:cNvPr id="51" name="文本框 2"/>
          <p:cNvSpPr txBox="1"/>
          <p:nvPr/>
        </p:nvSpPr>
        <p:spPr>
          <a:xfrm>
            <a:off x="4107154" y="2477318"/>
            <a:ext cx="685876" cy="553085"/>
          </a:xfrm>
          <a:prstGeom prst="rect">
            <a:avLst/>
          </a:prstGeom>
          <a:solidFill>
            <a:schemeClr val="accent1">
              <a:lumMod val="75000"/>
            </a:schemeClr>
          </a:solidFill>
          <a:ln w="19050">
            <a:noFill/>
          </a:ln>
          <a:effectLst/>
        </p:spPr>
        <p:txBody>
          <a:bodyPr wrap="square" rtlCol="0">
            <a:spAutoFit/>
          </a:bodyPr>
          <a:lstStyle/>
          <a:p>
            <a:pPr algn="ctr"/>
            <a:r>
              <a:rPr lang="zh-CN" altLang="en-US" sz="3000" dirty="0">
                <a:solidFill>
                  <a:schemeClr val="bg1"/>
                </a:solidFill>
                <a:latin typeface="微软雅黑" panose="020B0503020204020204" pitchFamily="34" charset="-122"/>
                <a:ea typeface="微软雅黑" panose="020B0503020204020204" pitchFamily="34" charset="-122"/>
              </a:rPr>
              <a:t>01</a:t>
            </a:r>
            <a:endParaRPr lang="zh-CN" altLang="en-US" sz="3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prstClr val="white"/>
              </a:solidFill>
            </a:endParaRPr>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prstClr val="white"/>
              </a:solidFill>
            </a:endParaRPr>
          </a:p>
        </p:txBody>
      </p:sp>
      <p:sp>
        <p:nvSpPr>
          <p:cNvPr id="8" name="灯片编号占位符 7"/>
          <p:cNvSpPr>
            <a:spLocks noGrp="1"/>
          </p:cNvSpPr>
          <p:nvPr>
            <p:ph type="sldNum" sz="quarter" idx="12"/>
          </p:nvPr>
        </p:nvSpPr>
        <p:spPr>
          <a:xfrm>
            <a:off x="9539605" y="471170"/>
            <a:ext cx="1939290" cy="365125"/>
          </a:xfrm>
        </p:spPr>
        <p:txBody>
          <a:bodyPr/>
          <a:lstStyle/>
          <a:p>
            <a:fld id="{650F322C-EF84-415F-8BB2-B0D14E2AAE85}" type="slidenum">
              <a:rPr lang="zh-CN" altLang="en-US" sz="1800" smtClean="0">
                <a:solidFill>
                  <a:prstClr val="black"/>
                </a:solidFill>
              </a:rPr>
            </a:fld>
            <a:endParaRPr lang="zh-CN" altLang="en-US" sz="1800" dirty="0">
              <a:solidFill>
                <a:prstClr val="black"/>
              </a:solidFill>
            </a:endParaRPr>
          </a:p>
        </p:txBody>
      </p:sp>
      <p:sp>
        <p:nvSpPr>
          <p:cNvPr id="9" name="文本框 8"/>
          <p:cNvSpPr txBox="1"/>
          <p:nvPr/>
        </p:nvSpPr>
        <p:spPr>
          <a:xfrm>
            <a:off x="-420204" y="0"/>
            <a:ext cx="1954381" cy="6858000"/>
          </a:xfrm>
          <a:prstGeom prst="rect">
            <a:avLst/>
          </a:prstGeom>
          <a:noFill/>
        </p:spPr>
        <p:txBody>
          <a:bodyPr vert="vert" wrap="square" rtlCol="0">
            <a:spAutoFit/>
          </a:bodyPr>
          <a:lstStyle/>
          <a:p>
            <a:r>
              <a:rPr lang="en-US" altLang="zh-CN" sz="11500" dirty="0" smtClean="0">
                <a:solidFill>
                  <a:srgbClr val="E7E6E6"/>
                </a:solidFill>
                <a:latin typeface="Yu Gothic UI Semibold" panose="020B0700000000000000" pitchFamily="34" charset="-128"/>
                <a:ea typeface="Yu Gothic UI Semibold" panose="020B0700000000000000" pitchFamily="34" charset="-128"/>
              </a:rPr>
              <a:t>Animal</a:t>
            </a:r>
            <a:endParaRPr lang="zh-CN" altLang="en-US" sz="2800" dirty="0">
              <a:solidFill>
                <a:srgbClr val="E7E6E6"/>
              </a:solidFill>
              <a:latin typeface="Yu Gothic UI Semibold" panose="020B0700000000000000" pitchFamily="34" charset="-128"/>
              <a:ea typeface="Yu Gothic UI Semibold" panose="020B0700000000000000" pitchFamily="34" charset="-128"/>
            </a:endParaRPr>
          </a:p>
        </p:txBody>
      </p:sp>
      <p:sp>
        <p:nvSpPr>
          <p:cNvPr id="10" name="标题 9"/>
          <p:cNvSpPr>
            <a:spLocks noGrp="1"/>
          </p:cNvSpPr>
          <p:nvPr>
            <p:ph type="ctrTitle"/>
          </p:nvPr>
        </p:nvSpPr>
        <p:spPr>
          <a:xfrm>
            <a:off x="1534176" y="471454"/>
            <a:ext cx="3289283" cy="429177"/>
          </a:xfrm>
        </p:spPr>
        <p:txBody>
          <a:bodyPr>
            <a:noAutofit/>
          </a:bodyPr>
          <a:lstStyle/>
          <a:p>
            <a:pPr algn="l"/>
            <a:r>
              <a:rPr lang="en-US" altLang="zh-CN" sz="2800" dirty="0" smtClean="0"/>
              <a:t>Abstract Factory</a:t>
            </a:r>
            <a:endParaRPr lang="zh-CN" altLang="en-US" sz="4400" dirty="0"/>
          </a:p>
        </p:txBody>
      </p:sp>
      <p:grpSp>
        <p:nvGrpSpPr>
          <p:cNvPr id="16" name="组合 15"/>
          <p:cNvGrpSpPr/>
          <p:nvPr/>
        </p:nvGrpSpPr>
        <p:grpSpPr>
          <a:xfrm>
            <a:off x="4538396" y="2702853"/>
            <a:ext cx="1800000" cy="3240000"/>
            <a:chOff x="5408695" y="3242782"/>
            <a:chExt cx="1800000" cy="3240000"/>
          </a:xfrm>
        </p:grpSpPr>
        <p:sp>
          <p:nvSpPr>
            <p:cNvPr id="14" name="矩形 13"/>
            <p:cNvSpPr/>
            <p:nvPr/>
          </p:nvSpPr>
          <p:spPr>
            <a:xfrm rot="5400000" flipV="1">
              <a:off x="6303295" y="2466922"/>
              <a:ext cx="10800"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prstClr val="white"/>
                </a:solidFill>
              </a:endParaRPr>
            </a:p>
          </p:txBody>
        </p:sp>
        <p:sp>
          <p:nvSpPr>
            <p:cNvPr id="15" name="矩形 14"/>
            <p:cNvSpPr/>
            <p:nvPr/>
          </p:nvSpPr>
          <p:spPr>
            <a:xfrm flipV="1">
              <a:off x="7071778" y="3242782"/>
              <a:ext cx="10800"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ndParaRPr>
            </a:p>
          </p:txBody>
        </p:sp>
      </p:grpSp>
      <p:sp>
        <p:nvSpPr>
          <p:cNvPr id="27" name="文本框 26"/>
          <p:cNvSpPr txBox="1"/>
          <p:nvPr/>
        </p:nvSpPr>
        <p:spPr>
          <a:xfrm>
            <a:off x="1036560" y="2983546"/>
            <a:ext cx="1001026" cy="261610"/>
          </a:xfrm>
          <a:prstGeom prst="rect">
            <a:avLst/>
          </a:prstGeom>
          <a:solidFill>
            <a:schemeClr val="bg2">
              <a:lumMod val="75000"/>
            </a:schemeClr>
          </a:solidFill>
        </p:spPr>
        <p:txBody>
          <a:bodyPr wrap="square" rtlCol="0">
            <a:spAutoFit/>
          </a:bodyPr>
          <a:lstStyle/>
          <a:p>
            <a:r>
              <a:rPr lang="en-US" altLang="zh-CN" sz="1100" dirty="0" err="1" smtClean="0">
                <a:solidFill>
                  <a:prstClr val="white"/>
                </a:solidFill>
              </a:rPr>
              <a:t>pigFactory</a:t>
            </a:r>
            <a:endParaRPr lang="zh-CN" altLang="en-US" sz="1100" dirty="0">
              <a:solidFill>
                <a:prstClr val="white"/>
              </a:solidFill>
            </a:endParaRPr>
          </a:p>
        </p:txBody>
      </p:sp>
      <p:grpSp>
        <p:nvGrpSpPr>
          <p:cNvPr id="30" name="组合 29"/>
          <p:cNvGrpSpPr/>
          <p:nvPr/>
        </p:nvGrpSpPr>
        <p:grpSpPr>
          <a:xfrm rot="16200000">
            <a:off x="6347046" y="78109"/>
            <a:ext cx="1800000" cy="3240000"/>
            <a:chOff x="5408695" y="2653886"/>
            <a:chExt cx="1800000" cy="3240000"/>
          </a:xfrm>
        </p:grpSpPr>
        <p:sp>
          <p:nvSpPr>
            <p:cNvPr id="31" name="矩形 30"/>
            <p:cNvSpPr/>
            <p:nvPr/>
          </p:nvSpPr>
          <p:spPr>
            <a:xfrm rot="5400000" flipV="1">
              <a:off x="6303295" y="2337382"/>
              <a:ext cx="10800"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prstClr val="white"/>
                </a:solidFill>
              </a:endParaRPr>
            </a:p>
          </p:txBody>
        </p:sp>
        <p:sp>
          <p:nvSpPr>
            <p:cNvPr id="32" name="矩形 31"/>
            <p:cNvSpPr/>
            <p:nvPr/>
          </p:nvSpPr>
          <p:spPr>
            <a:xfrm flipV="1">
              <a:off x="7027917" y="2653886"/>
              <a:ext cx="10800"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ndParaRPr>
            </a:p>
          </p:txBody>
        </p:sp>
      </p:grpSp>
      <p:sp>
        <p:nvSpPr>
          <p:cNvPr id="3" name="文本框 2"/>
          <p:cNvSpPr txBox="1"/>
          <p:nvPr/>
        </p:nvSpPr>
        <p:spPr>
          <a:xfrm>
            <a:off x="3992933" y="1060955"/>
            <a:ext cx="1379619" cy="369332"/>
          </a:xfrm>
          <a:prstGeom prst="rect">
            <a:avLst/>
          </a:prstGeom>
          <a:solidFill>
            <a:schemeClr val="bg2">
              <a:lumMod val="75000"/>
            </a:schemeClr>
          </a:solidFill>
        </p:spPr>
        <p:txBody>
          <a:bodyPr wrap="square" rtlCol="0">
            <a:spAutoFit/>
          </a:bodyPr>
          <a:lstStyle/>
          <a:p>
            <a:r>
              <a:rPr lang="zh-CN" altLang="en-US" dirty="0" smtClean="0">
                <a:solidFill>
                  <a:prstClr val="white"/>
                </a:solidFill>
              </a:rPr>
              <a:t>相关结构</a:t>
            </a:r>
            <a:endParaRPr lang="zh-CN" altLang="en-US" dirty="0">
              <a:solidFill>
                <a:prstClr val="white"/>
              </a:solidFill>
            </a:endParaRPr>
          </a:p>
        </p:txBody>
      </p:sp>
      <p:pic>
        <p:nvPicPr>
          <p:cNvPr id="4098" name="Picture 2" descr="C:\Users\Administrator\Desktop\Animals\AbstractFactory_animal.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61758" y="1161672"/>
            <a:ext cx="5189221" cy="5358461"/>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902" y="1099744"/>
            <a:ext cx="1960505" cy="891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4177" y="2060154"/>
            <a:ext cx="2800896" cy="642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文本框 26"/>
          <p:cNvSpPr txBox="1"/>
          <p:nvPr/>
        </p:nvSpPr>
        <p:spPr>
          <a:xfrm>
            <a:off x="3557685" y="4542664"/>
            <a:ext cx="1125058" cy="261610"/>
          </a:xfrm>
          <a:prstGeom prst="rect">
            <a:avLst/>
          </a:prstGeom>
          <a:solidFill>
            <a:schemeClr val="bg2">
              <a:lumMod val="75000"/>
            </a:schemeClr>
          </a:solidFill>
        </p:spPr>
        <p:txBody>
          <a:bodyPr wrap="square" rtlCol="0">
            <a:spAutoFit/>
          </a:bodyPr>
          <a:lstStyle/>
          <a:p>
            <a:r>
              <a:rPr lang="en-US" altLang="zh-CN" sz="1100" dirty="0" err="1" smtClean="0">
                <a:solidFill>
                  <a:prstClr val="white"/>
                </a:solidFill>
              </a:rPr>
              <a:t>chickenFactory</a:t>
            </a:r>
            <a:endParaRPr lang="zh-CN" altLang="en-US" sz="1100" dirty="0">
              <a:solidFill>
                <a:prstClr val="white"/>
              </a:solidFill>
            </a:endParaRPr>
          </a:p>
        </p:txBody>
      </p:sp>
      <p:sp>
        <p:nvSpPr>
          <p:cNvPr id="25" name="文本框 26"/>
          <p:cNvSpPr txBox="1"/>
          <p:nvPr/>
        </p:nvSpPr>
        <p:spPr>
          <a:xfrm>
            <a:off x="1036560" y="4542664"/>
            <a:ext cx="1001026" cy="261610"/>
          </a:xfrm>
          <a:prstGeom prst="rect">
            <a:avLst/>
          </a:prstGeom>
          <a:solidFill>
            <a:schemeClr val="bg2">
              <a:lumMod val="75000"/>
            </a:schemeClr>
          </a:solidFill>
        </p:spPr>
        <p:txBody>
          <a:bodyPr wrap="square" rtlCol="0">
            <a:spAutoFit/>
          </a:bodyPr>
          <a:lstStyle/>
          <a:p>
            <a:r>
              <a:rPr lang="en-US" altLang="zh-CN" sz="1100" dirty="0" err="1" smtClean="0">
                <a:solidFill>
                  <a:prstClr val="white"/>
                </a:solidFill>
              </a:rPr>
              <a:t>sheepFactory</a:t>
            </a:r>
            <a:endParaRPr lang="zh-CN" altLang="en-US" sz="1100" dirty="0">
              <a:solidFill>
                <a:prstClr val="white"/>
              </a:solidFill>
            </a:endParaRPr>
          </a:p>
        </p:txBody>
      </p:sp>
      <p:sp>
        <p:nvSpPr>
          <p:cNvPr id="26" name="文本框 26"/>
          <p:cNvSpPr txBox="1"/>
          <p:nvPr/>
        </p:nvSpPr>
        <p:spPr>
          <a:xfrm>
            <a:off x="3537370" y="2983546"/>
            <a:ext cx="1001026" cy="261610"/>
          </a:xfrm>
          <a:prstGeom prst="rect">
            <a:avLst/>
          </a:prstGeom>
          <a:solidFill>
            <a:schemeClr val="bg2">
              <a:lumMod val="75000"/>
            </a:schemeClr>
          </a:solidFill>
        </p:spPr>
        <p:txBody>
          <a:bodyPr wrap="square" rtlCol="0">
            <a:spAutoFit/>
          </a:bodyPr>
          <a:lstStyle/>
          <a:p>
            <a:r>
              <a:rPr lang="en-US" altLang="zh-CN" sz="1100" dirty="0" err="1" smtClean="0">
                <a:solidFill>
                  <a:prstClr val="white"/>
                </a:solidFill>
              </a:rPr>
              <a:t>fishFactory</a:t>
            </a:r>
            <a:endParaRPr lang="zh-CN" altLang="en-US" sz="1100" dirty="0">
              <a:solidFill>
                <a:prstClr val="white"/>
              </a:solidFill>
            </a:endParaRPr>
          </a:p>
        </p:txBody>
      </p:sp>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6560" y="3245645"/>
            <a:ext cx="2521125" cy="1077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4331" y="3245646"/>
            <a:ext cx="2256824" cy="11739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349" y="4804274"/>
            <a:ext cx="2566035" cy="1490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4"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57685" y="4804275"/>
            <a:ext cx="2510329" cy="1619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a:xfrm>
            <a:off x="9933305" y="471170"/>
            <a:ext cx="1545590" cy="365125"/>
          </a:xfrm>
        </p:spPr>
        <p:txBody>
          <a:bodyPr/>
          <a:lstStyle/>
          <a:p>
            <a:fld id="{650F322C-EF84-415F-8BB2-B0D14E2AAE85}" type="slidenum">
              <a:rPr lang="zh-CN" altLang="en-US" sz="1800" smtClean="0">
                <a:solidFill>
                  <a:schemeClr val="tx1"/>
                </a:solidFill>
              </a:rPr>
            </a:fld>
            <a:endParaRPr lang="zh-CN" altLang="en-US" sz="1800" dirty="0">
              <a:solidFill>
                <a:schemeClr val="tx1"/>
              </a:solidFill>
            </a:endParaRPr>
          </a:p>
        </p:txBody>
      </p:sp>
      <p:sp>
        <p:nvSpPr>
          <p:cNvPr id="9" name="文本框 8"/>
          <p:cNvSpPr txBox="1"/>
          <p:nvPr/>
        </p:nvSpPr>
        <p:spPr>
          <a:xfrm>
            <a:off x="-420204" y="0"/>
            <a:ext cx="1954381" cy="6858000"/>
          </a:xfrm>
          <a:prstGeom prst="rect">
            <a:avLst/>
          </a:prstGeom>
          <a:noFill/>
        </p:spPr>
        <p:txBody>
          <a:bodyPr vert="vert" wrap="square" rtlCol="0">
            <a:spAutoFit/>
          </a:bodyPr>
          <a:lstStyle/>
          <a:p>
            <a:r>
              <a:rPr lang="en-US" altLang="zh-CN" sz="11500" dirty="0" smtClean="0">
                <a:solidFill>
                  <a:schemeClr val="bg2"/>
                </a:solidFill>
                <a:latin typeface="Yu Gothic UI Semibold" panose="020B0700000000000000" pitchFamily="34" charset="-128"/>
                <a:ea typeface="Yu Gothic UI Semibold" panose="020B0700000000000000" pitchFamily="34" charset="-128"/>
              </a:rPr>
              <a:t>Animal</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sp>
        <p:nvSpPr>
          <p:cNvPr id="10" name="标题 9"/>
          <p:cNvSpPr>
            <a:spLocks noGrp="1"/>
          </p:cNvSpPr>
          <p:nvPr>
            <p:ph type="ctrTitle"/>
          </p:nvPr>
        </p:nvSpPr>
        <p:spPr>
          <a:xfrm>
            <a:off x="1534177" y="471454"/>
            <a:ext cx="2169268" cy="429177"/>
          </a:xfrm>
        </p:spPr>
        <p:txBody>
          <a:bodyPr>
            <a:noAutofit/>
          </a:bodyPr>
          <a:lstStyle/>
          <a:p>
            <a:pPr algn="l"/>
            <a:r>
              <a:rPr lang="en-US" altLang="zh-CN" sz="2800" dirty="0" smtClean="0"/>
              <a:t>Bridge</a:t>
            </a:r>
            <a:endParaRPr lang="zh-CN" altLang="en-US" sz="4400" dirty="0"/>
          </a:p>
        </p:txBody>
      </p:sp>
      <p:sp>
        <p:nvSpPr>
          <p:cNvPr id="3" name="文本框 2"/>
          <p:cNvSpPr txBox="1"/>
          <p:nvPr/>
        </p:nvSpPr>
        <p:spPr>
          <a:xfrm>
            <a:off x="4973078" y="1059174"/>
            <a:ext cx="1379619" cy="369332"/>
          </a:xfrm>
          <a:prstGeom prst="rect">
            <a:avLst/>
          </a:prstGeom>
          <a:solidFill>
            <a:schemeClr val="bg2">
              <a:lumMod val="75000"/>
            </a:schemeClr>
          </a:solidFill>
        </p:spPr>
        <p:txBody>
          <a:bodyPr wrap="square" rtlCol="0">
            <a:spAutoFit/>
          </a:bodyPr>
          <a:lstStyle/>
          <a:p>
            <a:r>
              <a:rPr lang="zh-CN" altLang="en-US" dirty="0" smtClean="0">
                <a:solidFill>
                  <a:schemeClr val="bg1"/>
                </a:solidFill>
              </a:rPr>
              <a:t>相关结构</a:t>
            </a:r>
            <a:endParaRPr lang="zh-CN" altLang="en-US" dirty="0">
              <a:solidFill>
                <a:schemeClr val="bg1"/>
              </a:solidFill>
            </a:endParaRPr>
          </a:p>
        </p:txBody>
      </p:sp>
      <p:grpSp>
        <p:nvGrpSpPr>
          <p:cNvPr id="16" name="组合 15"/>
          <p:cNvGrpSpPr/>
          <p:nvPr/>
        </p:nvGrpSpPr>
        <p:grpSpPr>
          <a:xfrm>
            <a:off x="5579064" y="2664715"/>
            <a:ext cx="1800000" cy="3240000"/>
            <a:chOff x="5408695" y="3111086"/>
            <a:chExt cx="1800000" cy="3240000"/>
          </a:xfrm>
        </p:grpSpPr>
        <p:sp>
          <p:nvSpPr>
            <p:cNvPr id="14" name="矩形 13"/>
            <p:cNvSpPr/>
            <p:nvPr/>
          </p:nvSpPr>
          <p:spPr>
            <a:xfrm rot="5400000" flipV="1">
              <a:off x="6303295" y="2337382"/>
              <a:ext cx="10800"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 name="矩形 14"/>
            <p:cNvSpPr/>
            <p:nvPr/>
          </p:nvSpPr>
          <p:spPr>
            <a:xfrm flipV="1">
              <a:off x="7102235" y="3111086"/>
              <a:ext cx="10800"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sp>
        <p:nvSpPr>
          <p:cNvPr id="27" name="文本框 26"/>
          <p:cNvSpPr txBox="1"/>
          <p:nvPr/>
        </p:nvSpPr>
        <p:spPr>
          <a:xfrm>
            <a:off x="8108229" y="998377"/>
            <a:ext cx="1001026" cy="261610"/>
          </a:xfrm>
          <a:prstGeom prst="rect">
            <a:avLst/>
          </a:prstGeom>
          <a:solidFill>
            <a:schemeClr val="bg2">
              <a:lumMod val="75000"/>
            </a:schemeClr>
          </a:solidFill>
        </p:spPr>
        <p:txBody>
          <a:bodyPr wrap="square" rtlCol="0">
            <a:spAutoFit/>
          </a:bodyPr>
          <a:lstStyle/>
          <a:p>
            <a:r>
              <a:rPr lang="en-US" altLang="zh-CN" sz="1100" dirty="0" err="1" smtClean="0">
                <a:solidFill>
                  <a:schemeClr val="bg1"/>
                </a:solidFill>
              </a:rPr>
              <a:t>FlyAction</a:t>
            </a:r>
            <a:endParaRPr lang="zh-CN" altLang="en-US" sz="1100" dirty="0">
              <a:solidFill>
                <a:schemeClr val="bg1"/>
              </a:solidFill>
            </a:endParaRPr>
          </a:p>
        </p:txBody>
      </p:sp>
      <p:sp>
        <p:nvSpPr>
          <p:cNvPr id="28" name="文本框 27"/>
          <p:cNvSpPr txBox="1"/>
          <p:nvPr/>
        </p:nvSpPr>
        <p:spPr>
          <a:xfrm>
            <a:off x="8108229" y="2728492"/>
            <a:ext cx="1286502" cy="261610"/>
          </a:xfrm>
          <a:prstGeom prst="rect">
            <a:avLst/>
          </a:prstGeom>
          <a:solidFill>
            <a:schemeClr val="bg2">
              <a:lumMod val="75000"/>
            </a:schemeClr>
          </a:solidFill>
        </p:spPr>
        <p:txBody>
          <a:bodyPr wrap="square" rtlCol="0">
            <a:spAutoFit/>
          </a:bodyPr>
          <a:lstStyle/>
          <a:p>
            <a:r>
              <a:rPr lang="en-US" altLang="zh-CN" sz="1100" dirty="0" err="1" smtClean="0">
                <a:solidFill>
                  <a:schemeClr val="bg1"/>
                </a:solidFill>
              </a:rPr>
              <a:t>RunAction</a:t>
            </a:r>
            <a:endParaRPr lang="zh-CN" altLang="en-US" sz="1400" dirty="0">
              <a:solidFill>
                <a:schemeClr val="bg1"/>
              </a:solidFill>
            </a:endParaRPr>
          </a:p>
        </p:txBody>
      </p:sp>
      <p:sp>
        <p:nvSpPr>
          <p:cNvPr id="29" name="文本框 28"/>
          <p:cNvSpPr txBox="1"/>
          <p:nvPr/>
        </p:nvSpPr>
        <p:spPr>
          <a:xfrm>
            <a:off x="8108229" y="4406687"/>
            <a:ext cx="915165" cy="261610"/>
          </a:xfrm>
          <a:prstGeom prst="rect">
            <a:avLst/>
          </a:prstGeom>
          <a:solidFill>
            <a:schemeClr val="bg2">
              <a:lumMod val="75000"/>
            </a:schemeClr>
          </a:solidFill>
        </p:spPr>
        <p:txBody>
          <a:bodyPr wrap="square" rtlCol="0">
            <a:spAutoFit/>
          </a:bodyPr>
          <a:lstStyle/>
          <a:p>
            <a:r>
              <a:rPr lang="en-US" altLang="zh-CN" sz="1100" dirty="0" err="1" smtClean="0">
                <a:solidFill>
                  <a:schemeClr val="bg1"/>
                </a:solidFill>
              </a:rPr>
              <a:t>SwimAction</a:t>
            </a:r>
            <a:endParaRPr lang="zh-CN" altLang="en-US" sz="1400" dirty="0">
              <a:solidFill>
                <a:schemeClr val="bg1"/>
              </a:solidFill>
            </a:endParaRPr>
          </a:p>
        </p:txBody>
      </p:sp>
      <p:grpSp>
        <p:nvGrpSpPr>
          <p:cNvPr id="30" name="组合 29"/>
          <p:cNvGrpSpPr/>
          <p:nvPr/>
        </p:nvGrpSpPr>
        <p:grpSpPr>
          <a:xfrm rot="16200000">
            <a:off x="7412717" y="-61545"/>
            <a:ext cx="1800000" cy="3240000"/>
            <a:chOff x="5408695" y="2653886"/>
            <a:chExt cx="1800000" cy="3240000"/>
          </a:xfrm>
        </p:grpSpPr>
        <p:sp>
          <p:nvSpPr>
            <p:cNvPr id="31" name="矩形 30"/>
            <p:cNvSpPr/>
            <p:nvPr/>
          </p:nvSpPr>
          <p:spPr>
            <a:xfrm rot="5400000" flipV="1">
              <a:off x="6303295" y="2337382"/>
              <a:ext cx="10800"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2" name="矩形 31"/>
            <p:cNvSpPr/>
            <p:nvPr/>
          </p:nvSpPr>
          <p:spPr>
            <a:xfrm flipV="1">
              <a:off x="7027917" y="2653886"/>
              <a:ext cx="10800"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pic>
        <p:nvPicPr>
          <p:cNvPr id="1027" name="Picture 3" descr="C:\Users\Administrator\Desktop\Animals\Bridge_animal.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8325" y="2664715"/>
            <a:ext cx="4421659" cy="38938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5655" y="962852"/>
            <a:ext cx="2571750"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5655" y="1655065"/>
            <a:ext cx="3676650"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8877" y="1255390"/>
            <a:ext cx="2377889" cy="14510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8229" y="2959882"/>
            <a:ext cx="2359720" cy="1401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8229" y="4668297"/>
            <a:ext cx="2241563" cy="14695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a:xfrm>
            <a:off x="10160635" y="471170"/>
            <a:ext cx="1318260" cy="365125"/>
          </a:xfrm>
        </p:spPr>
        <p:txBody>
          <a:bodyPr/>
          <a:lstStyle/>
          <a:p>
            <a:fld id="{650F322C-EF84-415F-8BB2-B0D14E2AAE85}" type="slidenum">
              <a:rPr lang="zh-CN" altLang="en-US" sz="1800" smtClean="0">
                <a:solidFill>
                  <a:schemeClr val="tx1"/>
                </a:solidFill>
              </a:rPr>
            </a:fld>
            <a:endParaRPr lang="zh-CN" altLang="en-US" sz="1800" dirty="0">
              <a:solidFill>
                <a:schemeClr val="tx1"/>
              </a:solidFill>
            </a:endParaRPr>
          </a:p>
        </p:txBody>
      </p:sp>
      <p:sp>
        <p:nvSpPr>
          <p:cNvPr id="9" name="文本框 8"/>
          <p:cNvSpPr txBox="1"/>
          <p:nvPr/>
        </p:nvSpPr>
        <p:spPr>
          <a:xfrm>
            <a:off x="-420204" y="0"/>
            <a:ext cx="1954381" cy="6858000"/>
          </a:xfrm>
          <a:prstGeom prst="rect">
            <a:avLst/>
          </a:prstGeom>
          <a:noFill/>
        </p:spPr>
        <p:txBody>
          <a:bodyPr vert="vert" wrap="square" rtlCol="0">
            <a:spAutoFit/>
          </a:bodyPr>
          <a:lstStyle/>
          <a:p>
            <a:r>
              <a:rPr lang="en-US" altLang="zh-CN" sz="11500" dirty="0" smtClean="0">
                <a:solidFill>
                  <a:schemeClr val="bg2"/>
                </a:solidFill>
                <a:latin typeface="Yu Gothic UI Semibold" panose="020B0700000000000000" pitchFamily="34" charset="-128"/>
                <a:ea typeface="Yu Gothic UI Semibold" panose="020B0700000000000000" pitchFamily="34" charset="-128"/>
              </a:rPr>
              <a:t>Animal</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sp>
        <p:nvSpPr>
          <p:cNvPr id="10" name="标题 9"/>
          <p:cNvSpPr>
            <a:spLocks noGrp="1"/>
          </p:cNvSpPr>
          <p:nvPr>
            <p:ph type="ctrTitle"/>
          </p:nvPr>
        </p:nvSpPr>
        <p:spPr>
          <a:xfrm>
            <a:off x="1534177" y="471454"/>
            <a:ext cx="2169268" cy="429177"/>
          </a:xfrm>
        </p:spPr>
        <p:txBody>
          <a:bodyPr>
            <a:noAutofit/>
          </a:bodyPr>
          <a:lstStyle/>
          <a:p>
            <a:pPr algn="l"/>
            <a:r>
              <a:rPr lang="en-US" altLang="zh-CN" sz="2800" dirty="0" smtClean="0"/>
              <a:t>Strategy</a:t>
            </a:r>
            <a:endParaRPr lang="zh-CN" altLang="en-US" sz="4400" dirty="0"/>
          </a:p>
        </p:txBody>
      </p:sp>
      <p:sp>
        <p:nvSpPr>
          <p:cNvPr id="3" name="文本框 2"/>
          <p:cNvSpPr txBox="1"/>
          <p:nvPr/>
        </p:nvSpPr>
        <p:spPr>
          <a:xfrm>
            <a:off x="5239238" y="1075321"/>
            <a:ext cx="1208805" cy="369332"/>
          </a:xfrm>
          <a:prstGeom prst="rect">
            <a:avLst/>
          </a:prstGeom>
          <a:solidFill>
            <a:schemeClr val="bg2">
              <a:lumMod val="75000"/>
            </a:schemeClr>
          </a:solidFill>
        </p:spPr>
        <p:txBody>
          <a:bodyPr wrap="square" rtlCol="0">
            <a:spAutoFit/>
          </a:bodyPr>
          <a:lstStyle/>
          <a:p>
            <a:r>
              <a:rPr lang="zh-CN" altLang="en-US" dirty="0" smtClean="0">
                <a:solidFill>
                  <a:schemeClr val="bg1"/>
                </a:solidFill>
              </a:rPr>
              <a:t>相关结构</a:t>
            </a:r>
            <a:endParaRPr lang="zh-CN" altLang="en-US" dirty="0">
              <a:solidFill>
                <a:schemeClr val="bg1"/>
              </a:solidFill>
            </a:endParaRPr>
          </a:p>
        </p:txBody>
      </p:sp>
      <p:grpSp>
        <p:nvGrpSpPr>
          <p:cNvPr id="16" name="组合 15"/>
          <p:cNvGrpSpPr/>
          <p:nvPr/>
        </p:nvGrpSpPr>
        <p:grpSpPr>
          <a:xfrm>
            <a:off x="5723844" y="3203780"/>
            <a:ext cx="1800000" cy="3240000"/>
            <a:chOff x="5408695" y="3111086"/>
            <a:chExt cx="1800000" cy="3240000"/>
          </a:xfrm>
        </p:grpSpPr>
        <p:sp>
          <p:nvSpPr>
            <p:cNvPr id="14" name="矩形 13"/>
            <p:cNvSpPr/>
            <p:nvPr/>
          </p:nvSpPr>
          <p:spPr>
            <a:xfrm rot="5400000" flipV="1">
              <a:off x="6303295" y="2337382"/>
              <a:ext cx="10800"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 name="矩形 14"/>
            <p:cNvSpPr/>
            <p:nvPr/>
          </p:nvSpPr>
          <p:spPr>
            <a:xfrm flipV="1">
              <a:off x="7102235" y="3111086"/>
              <a:ext cx="10800"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grpSp>
        <p:nvGrpSpPr>
          <p:cNvPr id="30" name="组合 29"/>
          <p:cNvGrpSpPr/>
          <p:nvPr/>
        </p:nvGrpSpPr>
        <p:grpSpPr>
          <a:xfrm rot="16200000">
            <a:off x="7565117" y="-44925"/>
            <a:ext cx="1800000" cy="3240000"/>
            <a:chOff x="5408695" y="2653886"/>
            <a:chExt cx="1800000" cy="3240000"/>
          </a:xfrm>
        </p:grpSpPr>
        <p:sp>
          <p:nvSpPr>
            <p:cNvPr id="31" name="矩形 30"/>
            <p:cNvSpPr/>
            <p:nvPr/>
          </p:nvSpPr>
          <p:spPr>
            <a:xfrm rot="5400000" flipV="1">
              <a:off x="6303295" y="2337382"/>
              <a:ext cx="10800"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2" name="矩形 31"/>
            <p:cNvSpPr/>
            <p:nvPr/>
          </p:nvSpPr>
          <p:spPr>
            <a:xfrm flipV="1">
              <a:off x="7027917" y="2653886"/>
              <a:ext cx="10800"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sp>
        <p:nvSpPr>
          <p:cNvPr id="20" name="文本框 26"/>
          <p:cNvSpPr txBox="1"/>
          <p:nvPr/>
        </p:nvSpPr>
        <p:spPr>
          <a:xfrm>
            <a:off x="8189400" y="998377"/>
            <a:ext cx="1001026" cy="261610"/>
          </a:xfrm>
          <a:prstGeom prst="rect">
            <a:avLst/>
          </a:prstGeom>
          <a:solidFill>
            <a:schemeClr val="bg2">
              <a:lumMod val="75000"/>
            </a:schemeClr>
          </a:solidFill>
        </p:spPr>
        <p:txBody>
          <a:bodyPr wrap="square" rtlCol="0">
            <a:spAutoFit/>
          </a:bodyPr>
          <a:lstStyle/>
          <a:p>
            <a:r>
              <a:rPr lang="en-US" altLang="zh-CN" sz="1100" dirty="0" err="1" smtClean="0">
                <a:solidFill>
                  <a:schemeClr val="bg1"/>
                </a:solidFill>
              </a:rPr>
              <a:t>FlyAction</a:t>
            </a:r>
            <a:endParaRPr lang="zh-CN" altLang="en-US" sz="1100" dirty="0">
              <a:solidFill>
                <a:schemeClr val="bg1"/>
              </a:solidFill>
            </a:endParaRPr>
          </a:p>
        </p:txBody>
      </p:sp>
      <p:sp>
        <p:nvSpPr>
          <p:cNvPr id="21" name="文本框 27"/>
          <p:cNvSpPr txBox="1"/>
          <p:nvPr/>
        </p:nvSpPr>
        <p:spPr>
          <a:xfrm>
            <a:off x="8182483" y="2728492"/>
            <a:ext cx="1286502" cy="261610"/>
          </a:xfrm>
          <a:prstGeom prst="rect">
            <a:avLst/>
          </a:prstGeom>
          <a:solidFill>
            <a:schemeClr val="bg2">
              <a:lumMod val="75000"/>
            </a:schemeClr>
          </a:solidFill>
        </p:spPr>
        <p:txBody>
          <a:bodyPr wrap="square" rtlCol="0">
            <a:spAutoFit/>
          </a:bodyPr>
          <a:lstStyle/>
          <a:p>
            <a:r>
              <a:rPr lang="en-US" altLang="zh-CN" sz="1100" dirty="0" err="1" smtClean="0">
                <a:solidFill>
                  <a:schemeClr val="bg1"/>
                </a:solidFill>
              </a:rPr>
              <a:t>RunAction</a:t>
            </a:r>
            <a:endParaRPr lang="zh-CN" altLang="en-US" sz="1400" dirty="0">
              <a:solidFill>
                <a:schemeClr val="bg1"/>
              </a:solidFill>
            </a:endParaRPr>
          </a:p>
        </p:txBody>
      </p:sp>
      <p:sp>
        <p:nvSpPr>
          <p:cNvPr id="22" name="文本框 28"/>
          <p:cNvSpPr txBox="1"/>
          <p:nvPr/>
        </p:nvSpPr>
        <p:spPr>
          <a:xfrm>
            <a:off x="8189400" y="4406686"/>
            <a:ext cx="915165" cy="261610"/>
          </a:xfrm>
          <a:prstGeom prst="rect">
            <a:avLst/>
          </a:prstGeom>
          <a:solidFill>
            <a:schemeClr val="bg2">
              <a:lumMod val="75000"/>
            </a:schemeClr>
          </a:solidFill>
        </p:spPr>
        <p:txBody>
          <a:bodyPr wrap="square" rtlCol="0">
            <a:spAutoFit/>
          </a:bodyPr>
          <a:lstStyle/>
          <a:p>
            <a:r>
              <a:rPr lang="en-US" altLang="zh-CN" sz="1100" dirty="0" err="1" smtClean="0">
                <a:solidFill>
                  <a:schemeClr val="bg1"/>
                </a:solidFill>
              </a:rPr>
              <a:t>SwimAction</a:t>
            </a:r>
            <a:endParaRPr lang="zh-CN" altLang="en-US" sz="1400" dirty="0">
              <a:solidFill>
                <a:schemeClr val="bg1"/>
              </a:solidFill>
            </a:endParaRPr>
          </a:p>
        </p:txBody>
      </p:sp>
      <p:pic>
        <p:nvPicPr>
          <p:cNvPr id="23"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171231" y="1277469"/>
            <a:ext cx="2377889" cy="14510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9400" y="2990102"/>
            <a:ext cx="2359720" cy="1401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9400" y="4668297"/>
            <a:ext cx="2241563" cy="14695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1811" y="1034074"/>
            <a:ext cx="2564338" cy="2074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descr="C:\Users\Administrator\Desktop\Animals\Strategy_anima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9466" y="3324676"/>
            <a:ext cx="4390437" cy="29695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a:xfrm>
            <a:off x="10223500" y="471170"/>
            <a:ext cx="1255395" cy="365125"/>
          </a:xfrm>
        </p:spPr>
        <p:txBody>
          <a:bodyPr/>
          <a:lstStyle/>
          <a:p>
            <a:fld id="{650F322C-EF84-415F-8BB2-B0D14E2AAE85}" type="slidenum">
              <a:rPr lang="zh-CN" altLang="en-US" sz="1800" smtClean="0">
                <a:solidFill>
                  <a:schemeClr val="tx1"/>
                </a:solidFill>
              </a:rPr>
            </a:fld>
            <a:endParaRPr lang="zh-CN" altLang="en-US" sz="1800" dirty="0">
              <a:solidFill>
                <a:schemeClr val="tx1"/>
              </a:solidFill>
            </a:endParaRPr>
          </a:p>
        </p:txBody>
      </p:sp>
      <p:sp>
        <p:nvSpPr>
          <p:cNvPr id="9" name="文本框 8"/>
          <p:cNvSpPr txBox="1"/>
          <p:nvPr/>
        </p:nvSpPr>
        <p:spPr>
          <a:xfrm>
            <a:off x="-420204" y="0"/>
            <a:ext cx="1954381" cy="6858000"/>
          </a:xfrm>
          <a:prstGeom prst="rect">
            <a:avLst/>
          </a:prstGeom>
          <a:noFill/>
        </p:spPr>
        <p:txBody>
          <a:bodyPr vert="vert" wrap="square" rtlCol="0">
            <a:spAutoFit/>
          </a:bodyPr>
          <a:lstStyle/>
          <a:p>
            <a:r>
              <a:rPr lang="en-US" altLang="zh-CN" sz="11500" dirty="0" smtClean="0">
                <a:solidFill>
                  <a:schemeClr val="bg2"/>
                </a:solidFill>
                <a:latin typeface="Yu Gothic UI Semibold" panose="020B0700000000000000" pitchFamily="34" charset="-128"/>
                <a:ea typeface="Yu Gothic UI Semibold" panose="020B0700000000000000" pitchFamily="34" charset="-128"/>
              </a:rPr>
              <a:t>Animal</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sp>
        <p:nvSpPr>
          <p:cNvPr id="10" name="标题 9"/>
          <p:cNvSpPr>
            <a:spLocks noGrp="1"/>
          </p:cNvSpPr>
          <p:nvPr>
            <p:ph type="ctrTitle"/>
          </p:nvPr>
        </p:nvSpPr>
        <p:spPr>
          <a:xfrm>
            <a:off x="1534177" y="471454"/>
            <a:ext cx="2169268" cy="429177"/>
          </a:xfrm>
        </p:spPr>
        <p:txBody>
          <a:bodyPr>
            <a:noAutofit/>
          </a:bodyPr>
          <a:lstStyle/>
          <a:p>
            <a:pPr algn="l"/>
            <a:r>
              <a:rPr lang="en-US" altLang="zh-CN" sz="2800" dirty="0" smtClean="0"/>
              <a:t>Template</a:t>
            </a:r>
            <a:endParaRPr lang="zh-CN" altLang="en-US" sz="4400" dirty="0"/>
          </a:p>
        </p:txBody>
      </p:sp>
      <p:grpSp>
        <p:nvGrpSpPr>
          <p:cNvPr id="16" name="组合 15"/>
          <p:cNvGrpSpPr/>
          <p:nvPr/>
        </p:nvGrpSpPr>
        <p:grpSpPr>
          <a:xfrm>
            <a:off x="5319984" y="2917491"/>
            <a:ext cx="1800000" cy="3240000"/>
            <a:chOff x="5408695" y="3111086"/>
            <a:chExt cx="1800000" cy="3240000"/>
          </a:xfrm>
        </p:grpSpPr>
        <p:sp>
          <p:nvSpPr>
            <p:cNvPr id="14" name="矩形 13"/>
            <p:cNvSpPr/>
            <p:nvPr/>
          </p:nvSpPr>
          <p:spPr>
            <a:xfrm rot="5400000" flipV="1">
              <a:off x="6303295" y="2337382"/>
              <a:ext cx="10800"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 name="矩形 14"/>
            <p:cNvSpPr/>
            <p:nvPr/>
          </p:nvSpPr>
          <p:spPr>
            <a:xfrm flipV="1">
              <a:off x="7102235" y="3111086"/>
              <a:ext cx="10800"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sp>
        <p:nvSpPr>
          <p:cNvPr id="27" name="文本框 26"/>
          <p:cNvSpPr txBox="1"/>
          <p:nvPr/>
        </p:nvSpPr>
        <p:spPr>
          <a:xfrm>
            <a:off x="7329156" y="1259987"/>
            <a:ext cx="1001026" cy="261610"/>
          </a:xfrm>
          <a:prstGeom prst="rect">
            <a:avLst/>
          </a:prstGeom>
          <a:solidFill>
            <a:schemeClr val="bg2">
              <a:lumMod val="75000"/>
            </a:schemeClr>
          </a:solidFill>
        </p:spPr>
        <p:txBody>
          <a:bodyPr wrap="square" rtlCol="0">
            <a:spAutoFit/>
          </a:bodyPr>
          <a:lstStyle/>
          <a:p>
            <a:r>
              <a:rPr lang="en-US" altLang="zh-CN" sz="1100" dirty="0" smtClean="0">
                <a:solidFill>
                  <a:schemeClr val="bg1"/>
                </a:solidFill>
              </a:rPr>
              <a:t>c1sleep</a:t>
            </a:r>
            <a:endParaRPr lang="zh-CN" altLang="en-US" sz="1100" dirty="0">
              <a:solidFill>
                <a:schemeClr val="bg1"/>
              </a:solidFill>
            </a:endParaRPr>
          </a:p>
        </p:txBody>
      </p:sp>
      <p:sp>
        <p:nvSpPr>
          <p:cNvPr id="28" name="文本框 27"/>
          <p:cNvSpPr txBox="1"/>
          <p:nvPr/>
        </p:nvSpPr>
        <p:spPr>
          <a:xfrm>
            <a:off x="7329157" y="3885169"/>
            <a:ext cx="1001026" cy="261610"/>
          </a:xfrm>
          <a:prstGeom prst="rect">
            <a:avLst/>
          </a:prstGeom>
          <a:solidFill>
            <a:schemeClr val="bg2">
              <a:lumMod val="75000"/>
            </a:schemeClr>
          </a:solidFill>
        </p:spPr>
        <p:txBody>
          <a:bodyPr wrap="square" rtlCol="0">
            <a:spAutoFit/>
          </a:bodyPr>
          <a:lstStyle/>
          <a:p>
            <a:r>
              <a:rPr lang="en-US" altLang="zh-CN" sz="1100" dirty="0" smtClean="0">
                <a:solidFill>
                  <a:schemeClr val="bg1"/>
                </a:solidFill>
              </a:rPr>
              <a:t>c2sleep</a:t>
            </a:r>
            <a:endParaRPr lang="zh-CN" altLang="en-US" sz="1400" dirty="0">
              <a:solidFill>
                <a:schemeClr val="bg1"/>
              </a:solidFill>
            </a:endParaRPr>
          </a:p>
        </p:txBody>
      </p:sp>
      <p:grpSp>
        <p:nvGrpSpPr>
          <p:cNvPr id="30" name="组合 29"/>
          <p:cNvGrpSpPr/>
          <p:nvPr/>
        </p:nvGrpSpPr>
        <p:grpSpPr>
          <a:xfrm rot="16200000">
            <a:off x="7168877" y="96986"/>
            <a:ext cx="1800000" cy="3240000"/>
            <a:chOff x="5408695" y="2653886"/>
            <a:chExt cx="1800000" cy="3240000"/>
          </a:xfrm>
        </p:grpSpPr>
        <p:sp>
          <p:nvSpPr>
            <p:cNvPr id="31" name="矩形 30"/>
            <p:cNvSpPr/>
            <p:nvPr/>
          </p:nvSpPr>
          <p:spPr>
            <a:xfrm rot="5400000" flipV="1">
              <a:off x="6303295" y="2337382"/>
              <a:ext cx="10800"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2" name="矩形 31"/>
            <p:cNvSpPr/>
            <p:nvPr/>
          </p:nvSpPr>
          <p:spPr>
            <a:xfrm flipV="1">
              <a:off x="7027917" y="2653886"/>
              <a:ext cx="10800"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pic>
        <p:nvPicPr>
          <p:cNvPr id="3074" name="Picture 2" descr="C:\Users\Administrator\Desktop\Animals\Template_animal .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49549" y="3914426"/>
            <a:ext cx="5338747" cy="1974864"/>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960" y="1350945"/>
            <a:ext cx="4327357" cy="1870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本框 2"/>
          <p:cNvSpPr txBox="1"/>
          <p:nvPr/>
        </p:nvSpPr>
        <p:spPr>
          <a:xfrm>
            <a:off x="4380814" y="1175324"/>
            <a:ext cx="1379619" cy="369332"/>
          </a:xfrm>
          <a:prstGeom prst="rect">
            <a:avLst/>
          </a:prstGeom>
          <a:solidFill>
            <a:schemeClr val="bg2">
              <a:lumMod val="75000"/>
            </a:schemeClr>
          </a:solidFill>
        </p:spPr>
        <p:txBody>
          <a:bodyPr wrap="square" rtlCol="0">
            <a:spAutoFit/>
          </a:bodyPr>
          <a:lstStyle/>
          <a:p>
            <a:r>
              <a:rPr lang="zh-CN" altLang="en-US" dirty="0" smtClean="0">
                <a:solidFill>
                  <a:schemeClr val="bg1"/>
                </a:solidFill>
              </a:rPr>
              <a:t>相关结构</a:t>
            </a:r>
            <a:endParaRPr lang="zh-CN" altLang="en-US" dirty="0">
              <a:solidFill>
                <a:schemeClr val="bg1"/>
              </a:solidFill>
            </a:endParaRP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9156" y="1513530"/>
            <a:ext cx="3583205" cy="1338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9157" y="4233496"/>
            <a:ext cx="3218421" cy="13367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0814" y="1620771"/>
            <a:ext cx="2571750"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17903" y="2582474"/>
            <a:ext cx="9144000" cy="1019749"/>
          </a:xfrm>
        </p:spPr>
        <p:txBody>
          <a:bodyPr>
            <a:normAutofit fontScale="90000"/>
          </a:bodyPr>
          <a:lstStyle/>
          <a:p>
            <a:r>
              <a:rPr lang="en-US" altLang="zh-CN" sz="6600" dirty="0">
                <a:latin typeface="微软雅黑" panose="020B0503020204020204" pitchFamily="34" charset="-122"/>
                <a:ea typeface="微软雅黑" panose="020B0503020204020204" pitchFamily="34" charset="-122"/>
              </a:rPr>
              <a:t>Plant</a:t>
            </a:r>
            <a:endParaRPr lang="zh-CN" altLang="en-US" sz="66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59923" y="116732"/>
            <a:ext cx="2169268" cy="719847"/>
          </a:xfrm>
          <a:prstGeom prst="rect">
            <a:avLst/>
          </a:prstGeom>
          <a:noFill/>
        </p:spPr>
        <p:txBody>
          <a:bodyPr wrap="square" rtlCol="0">
            <a:spAutoFit/>
          </a:bodyPr>
          <a:lstStyle/>
          <a:p>
            <a:endParaRPr lang="zh-CN" altLang="en-US" dirty="0"/>
          </a:p>
        </p:txBody>
      </p:sp>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 name="文本框 6"/>
          <p:cNvSpPr txBox="1"/>
          <p:nvPr/>
        </p:nvSpPr>
        <p:spPr>
          <a:xfrm>
            <a:off x="2792227" y="3692842"/>
            <a:ext cx="6595352" cy="338554"/>
          </a:xfrm>
          <a:prstGeom prst="rect">
            <a:avLst/>
          </a:prstGeom>
          <a:noFill/>
        </p:spPr>
        <p:txBody>
          <a:bodyPr wrap="square" rtlCol="0">
            <a:spAutoFit/>
          </a:bodyPr>
          <a:lstStyle/>
          <a:p>
            <a:r>
              <a:rPr lang="en-US" altLang="zh-CN" sz="1600" dirty="0">
                <a:solidFill>
                  <a:schemeClr val="tx1">
                    <a:lumMod val="50000"/>
                    <a:lumOff val="50000"/>
                  </a:schemeClr>
                </a:solidFill>
              </a:rPr>
              <a:t>Abstract Factory; Composite; Mediator; State; Strategy; Template Method</a:t>
            </a:r>
            <a:endParaRPr lang="zh-CN" altLang="en-US" sz="1600" dirty="0">
              <a:solidFill>
                <a:schemeClr val="tx1">
                  <a:lumMod val="50000"/>
                  <a:lumOff val="50000"/>
                </a:schemeClr>
              </a:solidFill>
            </a:endParaRPr>
          </a:p>
        </p:txBody>
      </p:sp>
      <p:sp>
        <p:nvSpPr>
          <p:cNvPr id="8" name="灯片编号占位符 7"/>
          <p:cNvSpPr>
            <a:spLocks noGrp="1"/>
          </p:cNvSpPr>
          <p:nvPr>
            <p:ph type="sldNum" sz="quarter" idx="12"/>
          </p:nvPr>
        </p:nvSpPr>
        <p:spPr>
          <a:xfrm>
            <a:off x="8735827" y="471454"/>
            <a:ext cx="2743200" cy="365125"/>
          </a:xfrm>
        </p:spPr>
        <p:txBody>
          <a:bodyPr/>
          <a:lstStyle/>
          <a:p>
            <a:fld id="{650F322C-EF84-415F-8BB2-B0D14E2AAE85}" type="slidenum">
              <a:rPr lang="zh-CN" altLang="en-US" sz="1800" smtClean="0">
                <a:solidFill>
                  <a:schemeClr val="tx1"/>
                </a:solidFill>
              </a:rPr>
            </a:fld>
            <a:endParaRPr lang="zh-CN" altLang="en-US" sz="1800" dirty="0">
              <a:solidFill>
                <a:schemeClr val="tx1"/>
              </a:solidFill>
            </a:endParaRPr>
          </a:p>
        </p:txBody>
      </p:sp>
      <p:sp>
        <p:nvSpPr>
          <p:cNvPr id="9" name="文本框 8"/>
          <p:cNvSpPr txBox="1"/>
          <p:nvPr/>
        </p:nvSpPr>
        <p:spPr>
          <a:xfrm>
            <a:off x="-292388" y="0"/>
            <a:ext cx="1954381"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rPr>
              <a:t>111111101</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grpSp>
        <p:nvGrpSpPr>
          <p:cNvPr id="3" name="组合 2"/>
          <p:cNvGrpSpPr/>
          <p:nvPr/>
        </p:nvGrpSpPr>
        <p:grpSpPr>
          <a:xfrm>
            <a:off x="3040009" y="227187"/>
            <a:ext cx="6110515" cy="492545"/>
            <a:chOff x="384045" y="375961"/>
            <a:chExt cx="6110515" cy="492545"/>
          </a:xfrm>
        </p:grpSpPr>
        <p:sp>
          <p:nvSpPr>
            <p:cNvPr id="32" name="9"/>
            <p:cNvSpPr txBox="1"/>
            <p:nvPr/>
          </p:nvSpPr>
          <p:spPr>
            <a:xfrm>
              <a:off x="1443225" y="375961"/>
              <a:ext cx="3981450" cy="492125"/>
            </a:xfrm>
            <a:prstGeom prst="rect">
              <a:avLst/>
            </a:prstGeom>
            <a:noFill/>
          </p:spPr>
          <p:txBody>
            <a:bodyPr wrap="square" lIns="0" tIns="0" rIns="0" bIns="0" rtlCol="0">
              <a:spAutoFit/>
            </a:bodyPr>
            <a:p>
              <a:pPr marL="0" lvl="1" algn="ctr"/>
              <a:r>
                <a:rPr lang="zh-CN" altLang="en-US" sz="3200" dirty="0">
                  <a:solidFill>
                    <a:schemeClr val="tx2">
                      <a:lumMod val="50000"/>
                    </a:schemeClr>
                  </a:solidFill>
                  <a:latin typeface="微软雅黑" panose="020B0503020204020204" pitchFamily="34" charset="-122"/>
                  <a:ea typeface="微软雅黑" panose="020B0503020204020204" pitchFamily="34" charset="-122"/>
                </a:rPr>
                <a:t>设计模式实现</a:t>
              </a:r>
              <a:r>
                <a:rPr lang="en-US" altLang="zh-CN" sz="3200" dirty="0">
                  <a:solidFill>
                    <a:schemeClr val="tx2">
                      <a:lumMod val="50000"/>
                    </a:schemeClr>
                  </a:solidFill>
                  <a:latin typeface="微软雅黑" panose="020B0503020204020204" pitchFamily="34" charset="-122"/>
                  <a:ea typeface="微软雅黑" panose="020B0503020204020204" pitchFamily="34" charset="-122"/>
                </a:rPr>
                <a:t>-Plant</a:t>
              </a:r>
              <a:endParaRPr lang="en-US" altLang="zh-CN" sz="3200" dirty="0">
                <a:solidFill>
                  <a:schemeClr val="tx2">
                    <a:lumMod val="50000"/>
                  </a:schemeClr>
                </a:solidFill>
                <a:latin typeface="微软雅黑" panose="020B0503020204020204" pitchFamily="34" charset="-122"/>
                <a:ea typeface="微软雅黑" panose="020B0503020204020204" pitchFamily="34" charset="-122"/>
              </a:endParaRPr>
            </a:p>
          </p:txBody>
        </p:sp>
        <p:cxnSp>
          <p:nvCxnSpPr>
            <p:cNvPr id="10" name="品 11"/>
            <p:cNvCxnSpPr/>
            <p:nvPr>
              <p:custDataLst>
                <p:tags r:id="rId1"/>
              </p:custDataLst>
            </p:nvPr>
          </p:nvCxnSpPr>
          <p:spPr>
            <a:xfrm>
              <a:off x="384045" y="868506"/>
              <a:ext cx="6110515" cy="0"/>
            </a:xfrm>
            <a:prstGeom prst="line">
              <a:avLst/>
            </a:prstGeom>
            <a:noFill/>
            <a:ln w="38100" cap="flat" cmpd="sng" algn="ctr">
              <a:solidFill>
                <a:schemeClr val="accent1">
                  <a:lumMod val="75000"/>
                </a:schemeClr>
              </a:solidFill>
              <a:prstDash val="solid"/>
              <a:miter lim="800000"/>
            </a:ln>
            <a:effectLst/>
          </p:spPr>
        </p:cxn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9923" y="116732"/>
            <a:ext cx="2169268" cy="719847"/>
          </a:xfrm>
          <a:prstGeom prst="rect">
            <a:avLst/>
          </a:prstGeom>
          <a:noFill/>
        </p:spPr>
        <p:txBody>
          <a:bodyPr wrap="square" rtlCol="0">
            <a:spAutoFit/>
          </a:bodyPr>
          <a:lstStyle/>
          <a:p>
            <a:endParaRPr lang="zh-CN" altLang="en-US" dirty="0"/>
          </a:p>
        </p:txBody>
      </p:sp>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a:xfrm>
            <a:off x="8735827" y="471454"/>
            <a:ext cx="2743200" cy="365125"/>
          </a:xfrm>
        </p:spPr>
        <p:txBody>
          <a:bodyPr/>
          <a:lstStyle/>
          <a:p>
            <a:fld id="{650F322C-EF84-415F-8BB2-B0D14E2AAE85}" type="slidenum">
              <a:rPr lang="zh-CN" altLang="en-US" sz="1800" smtClean="0">
                <a:solidFill>
                  <a:schemeClr val="tx1"/>
                </a:solidFill>
              </a:rPr>
            </a:fld>
            <a:endParaRPr lang="zh-CN" altLang="en-US" sz="1800" dirty="0">
              <a:solidFill>
                <a:schemeClr val="tx1"/>
              </a:solidFill>
            </a:endParaRPr>
          </a:p>
        </p:txBody>
      </p:sp>
      <p:sp>
        <p:nvSpPr>
          <p:cNvPr id="9" name="文本框 8"/>
          <p:cNvSpPr txBox="1"/>
          <p:nvPr/>
        </p:nvSpPr>
        <p:spPr>
          <a:xfrm>
            <a:off x="-420204" y="0"/>
            <a:ext cx="1954381"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rPr>
              <a:t>Plant</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sp>
        <p:nvSpPr>
          <p:cNvPr id="10" name="标题 9"/>
          <p:cNvSpPr>
            <a:spLocks noGrp="1"/>
          </p:cNvSpPr>
          <p:nvPr>
            <p:ph type="ctrTitle"/>
          </p:nvPr>
        </p:nvSpPr>
        <p:spPr>
          <a:xfrm>
            <a:off x="1534177" y="471454"/>
            <a:ext cx="2169268" cy="429177"/>
          </a:xfrm>
        </p:spPr>
        <p:txBody>
          <a:bodyPr>
            <a:normAutofit/>
          </a:bodyPr>
          <a:lstStyle/>
          <a:p>
            <a:r>
              <a:rPr lang="zh-CN" altLang="en-US" sz="2400" dirty="0"/>
              <a:t>设计模式一览</a:t>
            </a:r>
            <a:endParaRPr lang="zh-CN" altLang="en-US" sz="4000" dirty="0"/>
          </a:p>
        </p:txBody>
      </p:sp>
      <p:graphicFrame>
        <p:nvGraphicFramePr>
          <p:cNvPr id="11" name="表格 10"/>
          <p:cNvGraphicFramePr>
            <a:graphicFrameLocks noGrp="1"/>
          </p:cNvGraphicFramePr>
          <p:nvPr/>
        </p:nvGraphicFramePr>
        <p:xfrm>
          <a:off x="1773937" y="1365123"/>
          <a:ext cx="8650222" cy="4467165"/>
        </p:xfrm>
        <a:graphic>
          <a:graphicData uri="http://schemas.openxmlformats.org/drawingml/2006/table">
            <a:tbl>
              <a:tblPr/>
              <a:tblGrid>
                <a:gridCol w="1353646"/>
                <a:gridCol w="1648057"/>
                <a:gridCol w="2447486"/>
                <a:gridCol w="3201033"/>
              </a:tblGrid>
              <a:tr h="352820">
                <a:tc>
                  <a:txBody>
                    <a:bodyPr/>
                    <a:lstStyle/>
                    <a:p>
                      <a:pPr algn="l"/>
                      <a:r>
                        <a:rPr lang="en-US" sz="1200" b="1" dirty="0">
                          <a:effectLst/>
                        </a:rPr>
                        <a:t>Design Pattern</a:t>
                      </a:r>
                      <a:endParaRPr lang="en-US" sz="1200" b="1"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endParaRPr lang="en-US" sz="1200" b="1"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en-US" sz="1200" b="1" dirty="0">
                          <a:effectLst/>
                        </a:rPr>
                        <a:t>Related </a:t>
                      </a:r>
                      <a:r>
                        <a:rPr lang="en-US" altLang="zh-CN" sz="1200" b="1" dirty="0">
                          <a:effectLst/>
                        </a:rPr>
                        <a:t>Function</a:t>
                      </a:r>
                      <a:endParaRPr lang="en-US" sz="1200" b="1"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655237">
                <a:tc>
                  <a:txBody>
                    <a:bodyPr/>
                    <a:lstStyle/>
                    <a:p>
                      <a:pPr algn="l"/>
                      <a:r>
                        <a:rPr lang="en-US" sz="1200">
                          <a:effectLst/>
                        </a:rPr>
                        <a:t>Abstract Factory</a:t>
                      </a:r>
                      <a:endParaRPr lang="en-US" sz="120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900" b="0" i="0" kern="1200" dirty="0">
                          <a:solidFill>
                            <a:schemeClr val="tx1"/>
                          </a:solidFill>
                          <a:effectLst/>
                          <a:latin typeface="+mn-lt"/>
                          <a:ea typeface="+mn-ea"/>
                          <a:cs typeface="+mn-cs"/>
                        </a:rPr>
                        <a:t>提供了一个创建一系列相关或相互依赖对象的接口，而无需指定它们具体的类</a:t>
                      </a:r>
                      <a:endParaRPr lang="en-US" sz="9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en-US" sz="1200" dirty="0" err="1">
                          <a:effectLst/>
                        </a:rPr>
                        <a:t>getRice</a:t>
                      </a:r>
                      <a:r>
                        <a:rPr lang="en-US" sz="1200" dirty="0">
                          <a:effectLst/>
                        </a:rPr>
                        <a:t>, </a:t>
                      </a:r>
                      <a:r>
                        <a:rPr lang="en-US" sz="1200" dirty="0" err="1">
                          <a:effectLst/>
                        </a:rPr>
                        <a:t>getCorn</a:t>
                      </a:r>
                      <a:r>
                        <a:rPr lang="en-US" sz="1200" dirty="0">
                          <a:effectLst/>
                        </a:rPr>
                        <a:t>, </a:t>
                      </a:r>
                      <a:r>
                        <a:rPr lang="en-US" sz="1200" dirty="0" err="1">
                          <a:effectLst/>
                        </a:rPr>
                        <a:t>getPasture</a:t>
                      </a:r>
                      <a:endParaRPr lang="en-US" sz="12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1100" b="0" i="0" kern="1200" dirty="0">
                          <a:solidFill>
                            <a:schemeClr val="tx1"/>
                          </a:solidFill>
                          <a:effectLst/>
                          <a:latin typeface="+mn-lt"/>
                          <a:ea typeface="+mn-ea"/>
                          <a:cs typeface="+mn-cs"/>
                        </a:rPr>
                        <a:t>该模式具体运用在植株的种植过程中，三个函数分别调用三种作物实类的构造函数，对应三种植物的种植行为</a:t>
                      </a:r>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633240">
                <a:tc>
                  <a:txBody>
                    <a:bodyPr/>
                    <a:lstStyle/>
                    <a:p>
                      <a:pPr algn="l"/>
                      <a:r>
                        <a:rPr lang="en-US" sz="1200" dirty="0">
                          <a:effectLst/>
                        </a:rPr>
                        <a:t>Composite</a:t>
                      </a:r>
                      <a:endParaRPr lang="en-US" sz="12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l"/>
                      <a:r>
                        <a:rPr lang="zh-CN" altLang="en-US" sz="900" b="0" i="0" kern="1200" dirty="0">
                          <a:solidFill>
                            <a:schemeClr val="tx1"/>
                          </a:solidFill>
                          <a:effectLst/>
                          <a:latin typeface="+mn-lt"/>
                          <a:ea typeface="+mn-ea"/>
                          <a:cs typeface="+mn-cs"/>
                        </a:rPr>
                        <a:t>将对象组合成树形结构，以此来表示对象的“部分</a:t>
                      </a:r>
                      <a:r>
                        <a:rPr lang="en-US" altLang="zh-CN" sz="900" b="0" i="0" kern="1200" dirty="0">
                          <a:solidFill>
                            <a:schemeClr val="tx1"/>
                          </a:solidFill>
                          <a:effectLst/>
                          <a:latin typeface="+mn-lt"/>
                          <a:ea typeface="+mn-ea"/>
                          <a:cs typeface="+mn-cs"/>
                        </a:rPr>
                        <a:t>-</a:t>
                      </a:r>
                      <a:r>
                        <a:rPr lang="zh-CN" altLang="en-US" sz="900" b="0" i="0" kern="1200" dirty="0">
                          <a:solidFill>
                            <a:schemeClr val="tx1"/>
                          </a:solidFill>
                          <a:effectLst/>
                          <a:latin typeface="+mn-lt"/>
                          <a:ea typeface="+mn-ea"/>
                          <a:cs typeface="+mn-cs"/>
                        </a:rPr>
                        <a:t>整体”的层次结构</a:t>
                      </a:r>
                      <a:endParaRPr lang="en-US" sz="9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l"/>
                      <a:r>
                        <a:rPr lang="en-US" sz="1200">
                          <a:effectLst/>
                        </a:rPr>
                        <a:t>pollinate</a:t>
                      </a:r>
                      <a:endParaRPr lang="en-US" sz="120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l"/>
                      <a:r>
                        <a:rPr lang="zh-CN" altLang="en-US" sz="1100" b="0" i="0" kern="1200" dirty="0">
                          <a:solidFill>
                            <a:schemeClr val="tx1"/>
                          </a:solidFill>
                          <a:effectLst/>
                          <a:latin typeface="+mn-lt"/>
                          <a:ea typeface="+mn-ea"/>
                          <a:cs typeface="+mn-cs"/>
                        </a:rPr>
                        <a:t>该模式被用于植株的生殖器官建模中，雄蕊类</a:t>
                      </a:r>
                      <a:r>
                        <a:rPr lang="en-US" altLang="zh-CN" sz="1100" b="0" i="0" kern="1200" dirty="0">
                          <a:solidFill>
                            <a:schemeClr val="tx1"/>
                          </a:solidFill>
                          <a:effectLst/>
                          <a:latin typeface="+mn-lt"/>
                          <a:ea typeface="+mn-ea"/>
                          <a:cs typeface="+mn-cs"/>
                        </a:rPr>
                        <a:t>Stamen</a:t>
                      </a:r>
                      <a:r>
                        <a:rPr lang="zh-CN" altLang="en-US" sz="1100" b="0" i="0" kern="1200" dirty="0">
                          <a:solidFill>
                            <a:schemeClr val="tx1"/>
                          </a:solidFill>
                          <a:effectLst/>
                          <a:latin typeface="+mn-lt"/>
                          <a:ea typeface="+mn-ea"/>
                          <a:cs typeface="+mn-cs"/>
                        </a:rPr>
                        <a:t>，雌蕊类</a:t>
                      </a:r>
                      <a:r>
                        <a:rPr lang="en-US" altLang="zh-CN" sz="1100" b="0" i="0" kern="1200" dirty="0">
                          <a:solidFill>
                            <a:schemeClr val="tx1"/>
                          </a:solidFill>
                          <a:effectLst/>
                          <a:latin typeface="+mn-lt"/>
                          <a:ea typeface="+mn-ea"/>
                          <a:cs typeface="+mn-cs"/>
                        </a:rPr>
                        <a:t>Pistil</a:t>
                      </a:r>
                      <a:r>
                        <a:rPr lang="zh-CN" altLang="en-US" sz="1100" b="0" i="0" kern="1200" dirty="0">
                          <a:solidFill>
                            <a:schemeClr val="tx1"/>
                          </a:solidFill>
                          <a:effectLst/>
                          <a:latin typeface="+mn-lt"/>
                          <a:ea typeface="+mn-ea"/>
                          <a:cs typeface="+mn-cs"/>
                        </a:rPr>
                        <a:t>，花类</a:t>
                      </a:r>
                      <a:r>
                        <a:rPr lang="en-US" altLang="zh-CN" sz="1100" b="0" i="0" kern="1200" dirty="0">
                          <a:solidFill>
                            <a:schemeClr val="tx1"/>
                          </a:solidFill>
                          <a:effectLst/>
                          <a:latin typeface="+mn-lt"/>
                          <a:ea typeface="+mn-ea"/>
                          <a:cs typeface="+mn-cs"/>
                        </a:rPr>
                        <a:t>Flower</a:t>
                      </a:r>
                      <a:r>
                        <a:rPr lang="zh-CN" altLang="en-US" sz="1100" b="0" i="0" kern="1200" dirty="0">
                          <a:solidFill>
                            <a:schemeClr val="tx1"/>
                          </a:solidFill>
                          <a:effectLst/>
                          <a:latin typeface="+mn-lt"/>
                          <a:ea typeface="+mn-ea"/>
                          <a:cs typeface="+mn-cs"/>
                        </a:rPr>
                        <a:t>均继承自基类</a:t>
                      </a:r>
                      <a:r>
                        <a:rPr lang="en-US" altLang="zh-CN" sz="1100" b="0" i="0" kern="1200" dirty="0" err="1">
                          <a:solidFill>
                            <a:schemeClr val="tx1"/>
                          </a:solidFill>
                          <a:effectLst/>
                          <a:latin typeface="+mn-lt"/>
                          <a:ea typeface="+mn-ea"/>
                          <a:cs typeface="+mn-cs"/>
                        </a:rPr>
                        <a:t>ReproductiveOrgan</a:t>
                      </a:r>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r>
              <a:tr h="821100">
                <a:tc>
                  <a:txBody>
                    <a:bodyPr/>
                    <a:lstStyle/>
                    <a:p>
                      <a:pPr algn="l"/>
                      <a:r>
                        <a:rPr lang="en-US" sz="1200">
                          <a:effectLst/>
                        </a:rPr>
                        <a:t>Mediator</a:t>
                      </a:r>
                      <a:endParaRPr lang="en-US" sz="120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900" b="0" i="0" kern="1200" dirty="0">
                          <a:solidFill>
                            <a:schemeClr val="tx1"/>
                          </a:solidFill>
                          <a:effectLst/>
                          <a:latin typeface="+mn-lt"/>
                          <a:ea typeface="+mn-ea"/>
                          <a:cs typeface="+mn-cs"/>
                        </a:rPr>
                        <a:t>解耦多个同事对象之间的复杂交互关系</a:t>
                      </a:r>
                      <a:endParaRPr lang="en-US" sz="9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en-US" sz="1200" dirty="0" err="1">
                          <a:effectLst/>
                        </a:rPr>
                        <a:t>stamenAffectPistil</a:t>
                      </a:r>
                      <a:r>
                        <a:rPr lang="en-US" sz="1200" dirty="0">
                          <a:effectLst/>
                        </a:rPr>
                        <a:t>, </a:t>
                      </a:r>
                      <a:r>
                        <a:rPr lang="en-US" sz="1200" dirty="0" err="1">
                          <a:effectLst/>
                        </a:rPr>
                        <a:t>pistilAffectS</a:t>
                      </a:r>
                      <a:r>
                        <a:rPr lang="en-US" altLang="zh-CN" sz="1200" dirty="0" err="1">
                          <a:effectLst/>
                        </a:rPr>
                        <a:t>tamen</a:t>
                      </a:r>
                      <a:endParaRPr lang="en-US" sz="12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1100" b="0" i="0" kern="1200" dirty="0">
                          <a:solidFill>
                            <a:schemeClr val="tx1"/>
                          </a:solidFill>
                          <a:effectLst/>
                          <a:latin typeface="+mn-lt"/>
                          <a:ea typeface="+mn-ea"/>
                          <a:cs typeface="+mn-cs"/>
                        </a:rPr>
                        <a:t>该模式被运用于植物自然传粉这一行为体系中，在该过程中，雌蕊类</a:t>
                      </a:r>
                      <a:r>
                        <a:rPr lang="en-US" altLang="zh-CN" sz="1100" b="0" i="0" kern="1200" dirty="0">
                          <a:solidFill>
                            <a:schemeClr val="tx1"/>
                          </a:solidFill>
                          <a:effectLst/>
                          <a:latin typeface="+mn-lt"/>
                          <a:ea typeface="+mn-ea"/>
                          <a:cs typeface="+mn-cs"/>
                        </a:rPr>
                        <a:t>Pistil</a:t>
                      </a:r>
                      <a:r>
                        <a:rPr lang="zh-CN" altLang="en-US" sz="1100" b="0" i="0" kern="1200" dirty="0">
                          <a:solidFill>
                            <a:schemeClr val="tx1"/>
                          </a:solidFill>
                          <a:effectLst/>
                          <a:latin typeface="+mn-lt"/>
                          <a:ea typeface="+mn-ea"/>
                          <a:cs typeface="+mn-cs"/>
                        </a:rPr>
                        <a:t>与雄蕊类</a:t>
                      </a:r>
                      <a:r>
                        <a:rPr lang="en-US" altLang="zh-CN" sz="1100" b="0" i="0" kern="1200" dirty="0">
                          <a:solidFill>
                            <a:schemeClr val="tx1"/>
                          </a:solidFill>
                          <a:effectLst/>
                          <a:latin typeface="+mn-lt"/>
                          <a:ea typeface="+mn-ea"/>
                          <a:cs typeface="+mn-cs"/>
                        </a:rPr>
                        <a:t>Stamen</a:t>
                      </a:r>
                      <a:r>
                        <a:rPr lang="zh-CN" altLang="en-US" sz="1100" b="0" i="0" kern="1200" dirty="0">
                          <a:solidFill>
                            <a:schemeClr val="tx1"/>
                          </a:solidFill>
                          <a:effectLst/>
                          <a:latin typeface="+mn-lt"/>
                          <a:ea typeface="+mn-ea"/>
                          <a:cs typeface="+mn-cs"/>
                        </a:rPr>
                        <a:t>将会直接与中介者类</a:t>
                      </a:r>
                      <a:r>
                        <a:rPr lang="en-US" altLang="zh-CN" sz="1100" b="0" i="0" kern="1200" dirty="0">
                          <a:solidFill>
                            <a:schemeClr val="tx1"/>
                          </a:solidFill>
                          <a:effectLst/>
                          <a:latin typeface="+mn-lt"/>
                          <a:ea typeface="+mn-ea"/>
                          <a:cs typeface="+mn-cs"/>
                        </a:rPr>
                        <a:t>PollinationMediator</a:t>
                      </a:r>
                      <a:r>
                        <a:rPr lang="zh-CN" altLang="en-US" sz="1100" b="0" i="0" kern="1200" dirty="0">
                          <a:solidFill>
                            <a:schemeClr val="tx1"/>
                          </a:solidFill>
                          <a:effectLst/>
                          <a:latin typeface="+mn-lt"/>
                          <a:ea typeface="+mn-ea"/>
                          <a:cs typeface="+mn-cs"/>
                        </a:rPr>
                        <a:t>进行交互</a:t>
                      </a:r>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633240">
                <a:tc>
                  <a:txBody>
                    <a:bodyPr/>
                    <a:lstStyle/>
                    <a:p>
                      <a:pPr algn="l"/>
                      <a:r>
                        <a:rPr lang="en-US" sz="1200">
                          <a:effectLst/>
                        </a:rPr>
                        <a:t>State</a:t>
                      </a:r>
                      <a:endParaRPr lang="en-US" sz="120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l"/>
                      <a:r>
                        <a:rPr lang="zh-CN" altLang="en-US" sz="900" b="0" i="0" kern="1200" dirty="0">
                          <a:solidFill>
                            <a:schemeClr val="tx1"/>
                          </a:solidFill>
                          <a:effectLst/>
                          <a:latin typeface="+mn-lt"/>
                          <a:ea typeface="+mn-ea"/>
                          <a:cs typeface="+mn-cs"/>
                        </a:rPr>
                        <a:t>允许对象在内部状态发生改变时改变它自身的行为</a:t>
                      </a:r>
                      <a:endParaRPr lang="en-US" sz="9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l"/>
                      <a:r>
                        <a:rPr lang="en-US" sz="1200" dirty="0" err="1">
                          <a:effectLst/>
                        </a:rPr>
                        <a:t>moveToNext</a:t>
                      </a:r>
                      <a:endParaRPr lang="en-US" sz="12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l"/>
                      <a:r>
                        <a:rPr lang="zh-CN" altLang="en-US" sz="1100" b="0" i="0" kern="1200" dirty="0">
                          <a:solidFill>
                            <a:schemeClr val="tx1"/>
                          </a:solidFill>
                          <a:effectLst/>
                          <a:latin typeface="+mn-lt"/>
                          <a:ea typeface="+mn-ea"/>
                          <a:cs typeface="+mn-cs"/>
                        </a:rPr>
                        <a:t>植物具有四种不同的生长状态：</a:t>
                      </a:r>
                      <a:r>
                        <a:rPr lang="en-US" altLang="zh-CN" sz="1100" b="0" i="0" kern="1200" dirty="0">
                          <a:solidFill>
                            <a:schemeClr val="tx1"/>
                          </a:solidFill>
                          <a:effectLst/>
                          <a:latin typeface="+mn-lt"/>
                          <a:ea typeface="+mn-ea"/>
                          <a:cs typeface="+mn-cs"/>
                        </a:rPr>
                        <a:t>G;</a:t>
                      </a:r>
                      <a:r>
                        <a:rPr lang="zh-CN" altLang="en-US" sz="1100" b="0" i="0" kern="1200" dirty="0">
                          <a:solidFill>
                            <a:schemeClr val="tx1"/>
                          </a:solidFill>
                          <a:effectLst/>
                          <a:latin typeface="+mn-lt"/>
                          <a:ea typeface="+mn-ea"/>
                          <a:cs typeface="+mn-cs"/>
                        </a:rPr>
                        <a:t> </a:t>
                      </a:r>
                      <a:r>
                        <a:rPr lang="en-US" altLang="zh-CN" sz="1100" b="0" i="0" kern="1200" dirty="0">
                          <a:solidFill>
                            <a:schemeClr val="tx1"/>
                          </a:solidFill>
                          <a:effectLst/>
                          <a:latin typeface="+mn-lt"/>
                          <a:ea typeface="+mn-ea"/>
                          <a:cs typeface="+mn-cs"/>
                        </a:rPr>
                        <a:t>M; M; D</a:t>
                      </a:r>
                      <a:r>
                        <a:rPr lang="zh-CN" altLang="en-US" sz="1100" b="0" i="0" kern="1200" dirty="0">
                          <a:solidFill>
                            <a:schemeClr val="tx1"/>
                          </a:solidFill>
                          <a:effectLst/>
                          <a:latin typeface="+mn-lt"/>
                          <a:ea typeface="+mn-ea"/>
                          <a:cs typeface="+mn-cs"/>
                        </a:rPr>
                        <a:t>。生长状态将会直接决定成长动作</a:t>
                      </a:r>
                      <a:r>
                        <a:rPr lang="en-US" altLang="zh-CN" sz="1100" b="0" i="0" kern="1200" dirty="0" err="1">
                          <a:solidFill>
                            <a:schemeClr val="tx1"/>
                          </a:solidFill>
                          <a:effectLst/>
                          <a:latin typeface="+mn-lt"/>
                          <a:ea typeface="+mn-ea"/>
                          <a:cs typeface="+mn-cs"/>
                        </a:rPr>
                        <a:t>moveToNext</a:t>
                      </a:r>
                      <a:r>
                        <a:rPr lang="en-US" altLang="zh-CN" sz="1100" b="0" i="0" kern="1200" dirty="0">
                          <a:solidFill>
                            <a:schemeClr val="tx1"/>
                          </a:solidFill>
                          <a:effectLst/>
                          <a:latin typeface="+mn-lt"/>
                          <a:ea typeface="+mn-ea"/>
                          <a:cs typeface="+mn-cs"/>
                        </a:rPr>
                        <a:t>() </a:t>
                      </a:r>
                      <a:r>
                        <a:rPr lang="zh-CN" altLang="en-US" sz="1100" b="0" i="0" kern="1200" dirty="0">
                          <a:solidFill>
                            <a:schemeClr val="tx1"/>
                          </a:solidFill>
                          <a:effectLst/>
                          <a:latin typeface="+mn-lt"/>
                          <a:ea typeface="+mn-ea"/>
                          <a:cs typeface="+mn-cs"/>
                        </a:rPr>
                        <a:t>方法的具体实施行为。</a:t>
                      </a:r>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r>
              <a:tr h="806446">
                <a:tc>
                  <a:txBody>
                    <a:bodyPr/>
                    <a:lstStyle/>
                    <a:p>
                      <a:pPr algn="l"/>
                      <a:r>
                        <a:rPr lang="en-US" sz="1200" dirty="0">
                          <a:effectLst/>
                        </a:rPr>
                        <a:t>Strategy</a:t>
                      </a:r>
                      <a:endParaRPr lang="en-US" sz="12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900" b="0" i="0" kern="1200" dirty="0">
                          <a:solidFill>
                            <a:schemeClr val="tx1"/>
                          </a:solidFill>
                          <a:effectLst/>
                          <a:latin typeface="+mn-lt"/>
                          <a:ea typeface="+mn-ea"/>
                          <a:cs typeface="+mn-cs"/>
                        </a:rPr>
                        <a:t>定义并封装一系列算法，由具体对象根据场景选择不同的策略，从而调用到对应的不同算法</a:t>
                      </a:r>
                      <a:endParaRPr lang="en-US" sz="9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en-US" sz="1200" dirty="0" err="1">
                          <a:effectLst/>
                        </a:rPr>
                        <a:t>SpontaneousPollination</a:t>
                      </a:r>
                      <a:r>
                        <a:rPr lang="en-US" sz="1200" dirty="0">
                          <a:effectLst/>
                        </a:rPr>
                        <a:t>,</a:t>
                      </a:r>
                      <a:endParaRPr lang="en-US" sz="1200" dirty="0">
                        <a:effectLst/>
                      </a:endParaRPr>
                    </a:p>
                    <a:p>
                      <a:pPr algn="l"/>
                      <a:r>
                        <a:rPr lang="en-US" sz="1200" dirty="0">
                          <a:effectLst/>
                        </a:rPr>
                        <a:t> </a:t>
                      </a:r>
                      <a:r>
                        <a:rPr lang="en-US" sz="1200" dirty="0" err="1">
                          <a:effectLst/>
                        </a:rPr>
                        <a:t>ArtificialPlooination</a:t>
                      </a:r>
                      <a:endParaRPr lang="en-US" sz="12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1100" b="0" i="0" kern="1200" dirty="0">
                          <a:solidFill>
                            <a:schemeClr val="tx1"/>
                          </a:solidFill>
                          <a:effectLst/>
                          <a:latin typeface="+mn-lt"/>
                          <a:ea typeface="+mn-ea"/>
                          <a:cs typeface="+mn-cs"/>
                        </a:rPr>
                        <a:t>继承自</a:t>
                      </a:r>
                      <a:r>
                        <a:rPr lang="en-US" altLang="zh-CN" sz="1100" b="0" i="0" kern="1200" dirty="0">
                          <a:solidFill>
                            <a:schemeClr val="tx1"/>
                          </a:solidFill>
                          <a:effectLst/>
                          <a:latin typeface="+mn-lt"/>
                          <a:ea typeface="+mn-ea"/>
                          <a:cs typeface="+mn-cs"/>
                        </a:rPr>
                        <a:t>Mediator </a:t>
                      </a:r>
                      <a:r>
                        <a:rPr lang="zh-CN" altLang="en-US" sz="1100" b="0" i="0" kern="1200" dirty="0">
                          <a:solidFill>
                            <a:schemeClr val="tx1"/>
                          </a:solidFill>
                          <a:effectLst/>
                          <a:latin typeface="+mn-lt"/>
                          <a:ea typeface="+mn-ea"/>
                          <a:cs typeface="+mn-cs"/>
                        </a:rPr>
                        <a:t>的类</a:t>
                      </a:r>
                      <a:r>
                        <a:rPr lang="en-US" altLang="zh-CN" sz="1100" b="0" i="0" kern="1200" dirty="0">
                          <a:solidFill>
                            <a:schemeClr val="tx1"/>
                          </a:solidFill>
                          <a:effectLst/>
                          <a:latin typeface="+mn-lt"/>
                          <a:ea typeface="+mn-ea"/>
                          <a:cs typeface="+mn-cs"/>
                        </a:rPr>
                        <a:t>PollinationMediator</a:t>
                      </a:r>
                      <a:r>
                        <a:rPr lang="zh-CN" altLang="en-US" sz="1100" b="0" i="0" kern="1200" dirty="0">
                          <a:solidFill>
                            <a:schemeClr val="tx1"/>
                          </a:solidFill>
                          <a:effectLst/>
                          <a:latin typeface="+mn-lt"/>
                          <a:ea typeface="+mn-ea"/>
                          <a:cs typeface="+mn-cs"/>
                        </a:rPr>
                        <a:t>将会根据</a:t>
                      </a:r>
                      <a:r>
                        <a:rPr lang="en-US" altLang="zh-CN" sz="1100" b="0" i="0" kern="1200" dirty="0">
                          <a:solidFill>
                            <a:schemeClr val="tx1"/>
                          </a:solidFill>
                          <a:effectLst/>
                          <a:latin typeface="+mn-lt"/>
                          <a:ea typeface="+mn-ea"/>
                          <a:cs typeface="+mn-cs"/>
                        </a:rPr>
                        <a:t>action </a:t>
                      </a:r>
                      <a:r>
                        <a:rPr lang="zh-CN" altLang="en-US" sz="1100" b="0" i="0" kern="1200" dirty="0">
                          <a:solidFill>
                            <a:schemeClr val="tx1"/>
                          </a:solidFill>
                          <a:effectLst/>
                          <a:latin typeface="+mn-lt"/>
                          <a:ea typeface="+mn-ea"/>
                          <a:cs typeface="+mn-cs"/>
                        </a:rPr>
                        <a:t>的不同，选择不同的策略来为对应植株进行授粉操作</a:t>
                      </a:r>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551489">
                <a:tc>
                  <a:txBody>
                    <a:bodyPr/>
                    <a:lstStyle/>
                    <a:p>
                      <a:pPr algn="l"/>
                      <a:r>
                        <a:rPr lang="en-US" sz="1200" dirty="0">
                          <a:effectLst/>
                        </a:rPr>
                        <a:t>Template Method</a:t>
                      </a:r>
                      <a:endParaRPr lang="en-US" sz="12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l"/>
                      <a:r>
                        <a:rPr lang="zh-CN" altLang="en-US" sz="900" b="0" i="0" kern="1200" dirty="0">
                          <a:solidFill>
                            <a:schemeClr val="tx1"/>
                          </a:solidFill>
                          <a:effectLst/>
                          <a:latin typeface="+mn-lt"/>
                          <a:ea typeface="+mn-ea"/>
                          <a:cs typeface="+mn-cs"/>
                        </a:rPr>
                        <a:t>提供了一种在父类中定义处理流程，在子类中具体实现的处理方式</a:t>
                      </a:r>
                      <a:endParaRPr lang="en-US" sz="9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l"/>
                      <a:r>
                        <a:rPr lang="en-US" sz="1200" dirty="0">
                          <a:effectLst/>
                        </a:rPr>
                        <a:t>fertilized, harvested</a:t>
                      </a:r>
                      <a:endParaRPr lang="en-US" sz="12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l"/>
                      <a:r>
                        <a:rPr lang="zh-CN" altLang="en-US" sz="1100" b="0" i="0" kern="1200" dirty="0">
                          <a:solidFill>
                            <a:schemeClr val="tx1"/>
                          </a:solidFill>
                          <a:effectLst/>
                          <a:latin typeface="+mn-lt"/>
                          <a:ea typeface="+mn-ea"/>
                          <a:cs typeface="+mn-cs"/>
                        </a:rPr>
                        <a:t>继承自基类</a:t>
                      </a:r>
                      <a:r>
                        <a:rPr lang="en-US" altLang="zh-CN" sz="1100" b="0" i="0" kern="1200" dirty="0">
                          <a:solidFill>
                            <a:schemeClr val="tx1"/>
                          </a:solidFill>
                          <a:effectLst/>
                          <a:latin typeface="+mn-lt"/>
                          <a:ea typeface="+mn-ea"/>
                          <a:cs typeface="+mn-cs"/>
                        </a:rPr>
                        <a:t>Plant </a:t>
                      </a:r>
                      <a:r>
                        <a:rPr lang="zh-CN" altLang="en-US" sz="1100" b="0" i="0" kern="1200" dirty="0">
                          <a:solidFill>
                            <a:schemeClr val="tx1"/>
                          </a:solidFill>
                          <a:effectLst/>
                          <a:latin typeface="+mn-lt"/>
                          <a:ea typeface="+mn-ea"/>
                          <a:cs typeface="+mn-cs"/>
                        </a:rPr>
                        <a:t>的三个具体子类</a:t>
                      </a:r>
                      <a:r>
                        <a:rPr lang="en-US" altLang="zh-CN" sz="1100" b="0" i="0" kern="1200" dirty="0">
                          <a:solidFill>
                            <a:schemeClr val="tx1"/>
                          </a:solidFill>
                          <a:effectLst/>
                          <a:latin typeface="+mn-lt"/>
                          <a:ea typeface="+mn-ea"/>
                          <a:cs typeface="+mn-cs"/>
                        </a:rPr>
                        <a:t>Rice,</a:t>
                      </a:r>
                      <a:r>
                        <a:rPr lang="zh-CN" altLang="en-US" sz="1100" b="0" i="0" kern="1200" dirty="0">
                          <a:solidFill>
                            <a:schemeClr val="tx1"/>
                          </a:solidFill>
                          <a:effectLst/>
                          <a:latin typeface="+mn-lt"/>
                          <a:ea typeface="+mn-ea"/>
                          <a:cs typeface="+mn-cs"/>
                        </a:rPr>
                        <a:t> </a:t>
                      </a:r>
                      <a:r>
                        <a:rPr lang="en-US" altLang="zh-CN" sz="1100" b="0" i="0" kern="1200" dirty="0">
                          <a:solidFill>
                            <a:schemeClr val="tx1"/>
                          </a:solidFill>
                          <a:effectLst/>
                          <a:latin typeface="+mn-lt"/>
                          <a:ea typeface="+mn-ea"/>
                          <a:cs typeface="+mn-cs"/>
                        </a:rPr>
                        <a:t>Corn,</a:t>
                      </a:r>
                      <a:r>
                        <a:rPr lang="zh-CN" altLang="en-US" sz="1100" b="0" i="0" kern="1200" dirty="0">
                          <a:solidFill>
                            <a:schemeClr val="tx1"/>
                          </a:solidFill>
                          <a:effectLst/>
                          <a:latin typeface="+mn-lt"/>
                          <a:ea typeface="+mn-ea"/>
                          <a:cs typeface="+mn-cs"/>
                        </a:rPr>
                        <a:t> </a:t>
                      </a:r>
                      <a:r>
                        <a:rPr lang="en-US" altLang="zh-CN" sz="1100" b="0" i="0" kern="1200" dirty="0">
                          <a:solidFill>
                            <a:schemeClr val="tx1"/>
                          </a:solidFill>
                          <a:effectLst/>
                          <a:latin typeface="+mn-lt"/>
                          <a:ea typeface="+mn-ea"/>
                          <a:cs typeface="+mn-cs"/>
                        </a:rPr>
                        <a:t>Pasture</a:t>
                      </a:r>
                      <a:r>
                        <a:rPr lang="zh-CN" altLang="en-US" sz="1100" b="0" i="0" kern="1200" dirty="0">
                          <a:solidFill>
                            <a:schemeClr val="tx1"/>
                          </a:solidFill>
                          <a:effectLst/>
                          <a:latin typeface="+mn-lt"/>
                          <a:ea typeface="+mn-ea"/>
                          <a:cs typeface="+mn-cs"/>
                        </a:rPr>
                        <a:t>对父类的</a:t>
                      </a:r>
                      <a:r>
                        <a:rPr lang="en-US" altLang="zh-CN" sz="1100" b="0" i="0" kern="1200" dirty="0">
                          <a:solidFill>
                            <a:schemeClr val="tx1"/>
                          </a:solidFill>
                          <a:effectLst/>
                          <a:latin typeface="+mn-lt"/>
                          <a:ea typeface="+mn-ea"/>
                          <a:cs typeface="+mn-cs"/>
                        </a:rPr>
                        <a:t>fertilized</a:t>
                      </a:r>
                      <a:r>
                        <a:rPr lang="zh-CN" altLang="en-US" sz="1100" b="0" i="0" kern="1200" dirty="0">
                          <a:solidFill>
                            <a:schemeClr val="tx1"/>
                          </a:solidFill>
                          <a:effectLst/>
                          <a:latin typeface="+mn-lt"/>
                          <a:ea typeface="+mn-ea"/>
                          <a:cs typeface="+mn-cs"/>
                        </a:rPr>
                        <a:t>函数进行了重写，实现了不同植株间的不同施肥方式</a:t>
                      </a:r>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a:xfrm>
            <a:off x="10583545" y="471170"/>
            <a:ext cx="895350" cy="365125"/>
          </a:xfrm>
        </p:spPr>
        <p:txBody>
          <a:bodyPr/>
          <a:lstStyle/>
          <a:p>
            <a:fld id="{650F322C-EF84-415F-8BB2-B0D14E2AAE85}" type="slidenum">
              <a:rPr lang="zh-CN" altLang="en-US" sz="1800" smtClean="0">
                <a:solidFill>
                  <a:schemeClr val="tx1"/>
                </a:solidFill>
              </a:rPr>
            </a:fld>
            <a:endParaRPr lang="zh-CN" altLang="en-US" sz="1800" dirty="0">
              <a:solidFill>
                <a:schemeClr val="tx1"/>
              </a:solidFill>
            </a:endParaRPr>
          </a:p>
        </p:txBody>
      </p:sp>
      <p:sp>
        <p:nvSpPr>
          <p:cNvPr id="9" name="文本框 8"/>
          <p:cNvSpPr txBox="1"/>
          <p:nvPr/>
        </p:nvSpPr>
        <p:spPr>
          <a:xfrm>
            <a:off x="-420204" y="0"/>
            <a:ext cx="1954381"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rPr>
              <a:t>Plant</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sp>
        <p:nvSpPr>
          <p:cNvPr id="10" name="标题 9"/>
          <p:cNvSpPr>
            <a:spLocks noGrp="1"/>
          </p:cNvSpPr>
          <p:nvPr>
            <p:ph type="ctrTitle"/>
          </p:nvPr>
        </p:nvSpPr>
        <p:spPr>
          <a:xfrm>
            <a:off x="1534177" y="471454"/>
            <a:ext cx="2169268" cy="429177"/>
          </a:xfrm>
        </p:spPr>
        <p:txBody>
          <a:bodyPr>
            <a:noAutofit/>
          </a:bodyPr>
          <a:lstStyle/>
          <a:p>
            <a:pPr algn="l"/>
            <a:r>
              <a:rPr lang="en-US" altLang="zh-CN" sz="2800" dirty="0"/>
              <a:t>State</a:t>
            </a:r>
            <a:endParaRPr lang="zh-CN" altLang="en-US" sz="4400" dirty="0"/>
          </a:p>
        </p:txBody>
      </p:sp>
      <p:pic>
        <p:nvPicPr>
          <p:cNvPr id="2" name="图片 1"/>
          <p:cNvPicPr>
            <a:picLocks noChangeAspect="1"/>
          </p:cNvPicPr>
          <p:nvPr/>
        </p:nvPicPr>
        <p:blipFill rotWithShape="1">
          <a:blip r:embed="rId1"/>
          <a:srcRect l="13671"/>
          <a:stretch>
            <a:fillRect/>
          </a:stretch>
        </p:blipFill>
        <p:spPr>
          <a:xfrm>
            <a:off x="4378718" y="1894993"/>
            <a:ext cx="2394690" cy="1249788"/>
          </a:xfrm>
          <a:prstGeom prst="rect">
            <a:avLst/>
          </a:prstGeom>
        </p:spPr>
      </p:pic>
      <p:sp>
        <p:nvSpPr>
          <p:cNvPr id="3" name="文本框 2"/>
          <p:cNvSpPr txBox="1"/>
          <p:nvPr/>
        </p:nvSpPr>
        <p:spPr>
          <a:xfrm>
            <a:off x="4378718" y="1259987"/>
            <a:ext cx="1379619" cy="369332"/>
          </a:xfrm>
          <a:prstGeom prst="rect">
            <a:avLst/>
          </a:prstGeom>
          <a:solidFill>
            <a:schemeClr val="bg2">
              <a:lumMod val="75000"/>
            </a:schemeClr>
          </a:solidFill>
        </p:spPr>
        <p:txBody>
          <a:bodyPr wrap="square" rtlCol="0">
            <a:spAutoFit/>
          </a:bodyPr>
          <a:lstStyle/>
          <a:p>
            <a:r>
              <a:rPr lang="zh-CN" altLang="en-US" dirty="0">
                <a:solidFill>
                  <a:schemeClr val="bg1"/>
                </a:solidFill>
              </a:rPr>
              <a:t>相关类结构</a:t>
            </a:r>
            <a:endParaRPr lang="zh-CN" altLang="en-US" dirty="0">
              <a:solidFill>
                <a:schemeClr val="bg1"/>
              </a:solidFill>
            </a:endParaRPr>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4177" y="3515154"/>
            <a:ext cx="5387832" cy="2617253"/>
          </a:xfrm>
          <a:prstGeom prst="rect">
            <a:avLst/>
          </a:prstGeom>
        </p:spPr>
      </p:pic>
      <p:grpSp>
        <p:nvGrpSpPr>
          <p:cNvPr id="16" name="组合 15"/>
          <p:cNvGrpSpPr/>
          <p:nvPr/>
        </p:nvGrpSpPr>
        <p:grpSpPr>
          <a:xfrm>
            <a:off x="5319984" y="3203780"/>
            <a:ext cx="1800000" cy="3240000"/>
            <a:chOff x="5408695" y="3111086"/>
            <a:chExt cx="1800000" cy="3240000"/>
          </a:xfrm>
        </p:grpSpPr>
        <p:sp>
          <p:nvSpPr>
            <p:cNvPr id="14" name="矩形 13"/>
            <p:cNvSpPr/>
            <p:nvPr/>
          </p:nvSpPr>
          <p:spPr>
            <a:xfrm rot="5400000" flipV="1">
              <a:off x="6303295" y="2337382"/>
              <a:ext cx="10800"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 name="矩形 14"/>
            <p:cNvSpPr/>
            <p:nvPr/>
          </p:nvSpPr>
          <p:spPr>
            <a:xfrm flipV="1">
              <a:off x="7102235" y="3111086"/>
              <a:ext cx="10800"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pic>
        <p:nvPicPr>
          <p:cNvPr id="17" name="图片 16"/>
          <p:cNvPicPr>
            <a:picLocks noChangeAspect="1"/>
          </p:cNvPicPr>
          <p:nvPr/>
        </p:nvPicPr>
        <p:blipFill>
          <a:blip r:embed="rId3"/>
          <a:stretch>
            <a:fillRect/>
          </a:stretch>
        </p:blipFill>
        <p:spPr>
          <a:xfrm>
            <a:off x="1534177" y="1259987"/>
            <a:ext cx="2711872" cy="1996078"/>
          </a:xfrm>
          <a:prstGeom prst="rect">
            <a:avLst/>
          </a:prstGeom>
        </p:spPr>
      </p:pic>
      <p:pic>
        <p:nvPicPr>
          <p:cNvPr id="21" name="图片 20"/>
          <p:cNvPicPr>
            <a:picLocks noChangeAspect="1"/>
          </p:cNvPicPr>
          <p:nvPr/>
        </p:nvPicPr>
        <p:blipFill>
          <a:blip r:embed="rId4"/>
          <a:stretch>
            <a:fillRect/>
          </a:stretch>
        </p:blipFill>
        <p:spPr>
          <a:xfrm>
            <a:off x="7311704" y="1268961"/>
            <a:ext cx="3926695" cy="1140965"/>
          </a:xfrm>
          <a:prstGeom prst="rect">
            <a:avLst/>
          </a:prstGeom>
        </p:spPr>
      </p:pic>
      <p:pic>
        <p:nvPicPr>
          <p:cNvPr id="22" name="图片 21"/>
          <p:cNvPicPr>
            <a:picLocks noChangeAspect="1"/>
          </p:cNvPicPr>
          <p:nvPr/>
        </p:nvPicPr>
        <p:blipFill>
          <a:blip r:embed="rId5"/>
          <a:stretch>
            <a:fillRect/>
          </a:stretch>
        </p:blipFill>
        <p:spPr>
          <a:xfrm>
            <a:off x="7310988" y="2673821"/>
            <a:ext cx="3926695" cy="971877"/>
          </a:xfrm>
          <a:prstGeom prst="rect">
            <a:avLst/>
          </a:prstGeom>
        </p:spPr>
      </p:pic>
      <p:pic>
        <p:nvPicPr>
          <p:cNvPr id="23" name="图片 22"/>
          <p:cNvPicPr>
            <a:picLocks noChangeAspect="1"/>
          </p:cNvPicPr>
          <p:nvPr/>
        </p:nvPicPr>
        <p:blipFill>
          <a:blip r:embed="rId6"/>
          <a:stretch>
            <a:fillRect/>
          </a:stretch>
        </p:blipFill>
        <p:spPr>
          <a:xfrm>
            <a:off x="7310989" y="3909593"/>
            <a:ext cx="3926695" cy="1153041"/>
          </a:xfrm>
          <a:prstGeom prst="rect">
            <a:avLst/>
          </a:prstGeom>
        </p:spPr>
      </p:pic>
      <p:pic>
        <p:nvPicPr>
          <p:cNvPr id="24" name="图片 23"/>
          <p:cNvPicPr>
            <a:picLocks noChangeAspect="1"/>
          </p:cNvPicPr>
          <p:nvPr/>
        </p:nvPicPr>
        <p:blipFill>
          <a:blip r:embed="rId7"/>
          <a:stretch>
            <a:fillRect/>
          </a:stretch>
        </p:blipFill>
        <p:spPr>
          <a:xfrm>
            <a:off x="7310272" y="5311391"/>
            <a:ext cx="3927411" cy="1132389"/>
          </a:xfrm>
          <a:prstGeom prst="rect">
            <a:avLst/>
          </a:prstGeom>
        </p:spPr>
      </p:pic>
      <p:sp>
        <p:nvSpPr>
          <p:cNvPr id="26" name="文本框 25"/>
          <p:cNvSpPr txBox="1"/>
          <p:nvPr/>
        </p:nvSpPr>
        <p:spPr>
          <a:xfrm>
            <a:off x="7310271" y="5009568"/>
            <a:ext cx="850901" cy="261610"/>
          </a:xfrm>
          <a:prstGeom prst="rect">
            <a:avLst/>
          </a:prstGeom>
          <a:solidFill>
            <a:schemeClr val="bg2">
              <a:lumMod val="75000"/>
            </a:schemeClr>
          </a:solidFill>
        </p:spPr>
        <p:txBody>
          <a:bodyPr wrap="square" rtlCol="0">
            <a:spAutoFit/>
          </a:bodyPr>
          <a:lstStyle/>
          <a:p>
            <a:r>
              <a:rPr lang="en-US" altLang="zh-CN" sz="1100" dirty="0">
                <a:solidFill>
                  <a:schemeClr val="bg1"/>
                </a:solidFill>
              </a:rPr>
              <a:t>DeadState</a:t>
            </a:r>
            <a:endParaRPr lang="zh-CN" altLang="en-US" sz="1400" dirty="0">
              <a:solidFill>
                <a:schemeClr val="bg1"/>
              </a:solidFill>
            </a:endParaRPr>
          </a:p>
        </p:txBody>
      </p:sp>
      <p:sp>
        <p:nvSpPr>
          <p:cNvPr id="27" name="文本框 26"/>
          <p:cNvSpPr txBox="1"/>
          <p:nvPr/>
        </p:nvSpPr>
        <p:spPr>
          <a:xfrm>
            <a:off x="7310988" y="989449"/>
            <a:ext cx="1001026" cy="261610"/>
          </a:xfrm>
          <a:prstGeom prst="rect">
            <a:avLst/>
          </a:prstGeom>
          <a:solidFill>
            <a:schemeClr val="bg2">
              <a:lumMod val="75000"/>
            </a:schemeClr>
          </a:solidFill>
        </p:spPr>
        <p:txBody>
          <a:bodyPr wrap="square" rtlCol="0">
            <a:spAutoFit/>
          </a:bodyPr>
          <a:lstStyle/>
          <a:p>
            <a:r>
              <a:rPr lang="en-US" altLang="zh-CN" sz="1100" dirty="0">
                <a:solidFill>
                  <a:schemeClr val="bg1"/>
                </a:solidFill>
              </a:rPr>
              <a:t>GrowingState</a:t>
            </a:r>
            <a:endParaRPr lang="zh-CN" altLang="en-US" sz="1400" dirty="0">
              <a:solidFill>
                <a:schemeClr val="bg1"/>
              </a:solidFill>
            </a:endParaRPr>
          </a:p>
        </p:txBody>
      </p:sp>
      <p:sp>
        <p:nvSpPr>
          <p:cNvPr id="28" name="文本框 27"/>
          <p:cNvSpPr txBox="1"/>
          <p:nvPr/>
        </p:nvSpPr>
        <p:spPr>
          <a:xfrm>
            <a:off x="7310987" y="2403105"/>
            <a:ext cx="1286502" cy="261610"/>
          </a:xfrm>
          <a:prstGeom prst="rect">
            <a:avLst/>
          </a:prstGeom>
          <a:solidFill>
            <a:schemeClr val="bg2">
              <a:lumMod val="75000"/>
            </a:schemeClr>
          </a:solidFill>
        </p:spPr>
        <p:txBody>
          <a:bodyPr wrap="square" rtlCol="0">
            <a:spAutoFit/>
          </a:bodyPr>
          <a:lstStyle/>
          <a:p>
            <a:r>
              <a:rPr lang="en-US" altLang="zh-CN" sz="1100" dirty="0">
                <a:solidFill>
                  <a:schemeClr val="bg1"/>
                </a:solidFill>
              </a:rPr>
              <a:t>HarverstableState</a:t>
            </a:r>
            <a:endParaRPr lang="zh-CN" altLang="en-US" sz="1400" dirty="0">
              <a:solidFill>
                <a:schemeClr val="bg1"/>
              </a:solidFill>
            </a:endParaRPr>
          </a:p>
        </p:txBody>
      </p:sp>
      <p:sp>
        <p:nvSpPr>
          <p:cNvPr id="29" name="文本框 28"/>
          <p:cNvSpPr txBox="1"/>
          <p:nvPr/>
        </p:nvSpPr>
        <p:spPr>
          <a:xfrm>
            <a:off x="7310987" y="3639010"/>
            <a:ext cx="915165" cy="261610"/>
          </a:xfrm>
          <a:prstGeom prst="rect">
            <a:avLst/>
          </a:prstGeom>
          <a:solidFill>
            <a:schemeClr val="bg2">
              <a:lumMod val="75000"/>
            </a:schemeClr>
          </a:solidFill>
        </p:spPr>
        <p:txBody>
          <a:bodyPr wrap="square" rtlCol="0">
            <a:spAutoFit/>
          </a:bodyPr>
          <a:lstStyle/>
          <a:p>
            <a:r>
              <a:rPr lang="en-US" altLang="zh-CN" sz="1100" dirty="0">
                <a:solidFill>
                  <a:schemeClr val="bg1"/>
                </a:solidFill>
              </a:rPr>
              <a:t>MatureState</a:t>
            </a:r>
            <a:endParaRPr lang="zh-CN" altLang="en-US" sz="1400" dirty="0">
              <a:solidFill>
                <a:schemeClr val="bg1"/>
              </a:solidFill>
            </a:endParaRPr>
          </a:p>
        </p:txBody>
      </p:sp>
      <p:grpSp>
        <p:nvGrpSpPr>
          <p:cNvPr id="30" name="组合 29"/>
          <p:cNvGrpSpPr/>
          <p:nvPr/>
        </p:nvGrpSpPr>
        <p:grpSpPr>
          <a:xfrm rot="16200000">
            <a:off x="7168877" y="-98265"/>
            <a:ext cx="1800000" cy="3240000"/>
            <a:chOff x="5408695" y="2653886"/>
            <a:chExt cx="1800000" cy="3240000"/>
          </a:xfrm>
        </p:grpSpPr>
        <p:sp>
          <p:nvSpPr>
            <p:cNvPr id="31" name="矩形 30"/>
            <p:cNvSpPr/>
            <p:nvPr/>
          </p:nvSpPr>
          <p:spPr>
            <a:xfrm rot="5400000" flipV="1">
              <a:off x="6303295" y="2337382"/>
              <a:ext cx="10800"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2" name="矩形 31"/>
            <p:cNvSpPr/>
            <p:nvPr/>
          </p:nvSpPr>
          <p:spPr>
            <a:xfrm flipV="1">
              <a:off x="7027917" y="2653886"/>
              <a:ext cx="10800"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23904" y="3521760"/>
            <a:ext cx="5360440" cy="2756206"/>
          </a:xfrm>
          <a:prstGeom prst="rect">
            <a:avLst/>
          </a:prstGeom>
        </p:spPr>
      </p:pic>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a:xfrm>
            <a:off x="10334625" y="471170"/>
            <a:ext cx="1144270" cy="365125"/>
          </a:xfrm>
        </p:spPr>
        <p:txBody>
          <a:bodyPr/>
          <a:lstStyle/>
          <a:p>
            <a:fld id="{650F322C-EF84-415F-8BB2-B0D14E2AAE85}" type="slidenum">
              <a:rPr lang="zh-CN" altLang="en-US" sz="1800" smtClean="0">
                <a:solidFill>
                  <a:schemeClr val="tx1"/>
                </a:solidFill>
              </a:rPr>
            </a:fld>
            <a:endParaRPr lang="zh-CN" altLang="en-US" sz="1800" dirty="0">
              <a:solidFill>
                <a:schemeClr val="tx1"/>
              </a:solidFill>
            </a:endParaRPr>
          </a:p>
        </p:txBody>
      </p:sp>
      <p:sp>
        <p:nvSpPr>
          <p:cNvPr id="9" name="文本框 8"/>
          <p:cNvSpPr txBox="1"/>
          <p:nvPr/>
        </p:nvSpPr>
        <p:spPr>
          <a:xfrm>
            <a:off x="-420204" y="0"/>
            <a:ext cx="1954381"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rPr>
              <a:t>Plant</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sp>
        <p:nvSpPr>
          <p:cNvPr id="10" name="标题 9"/>
          <p:cNvSpPr>
            <a:spLocks noGrp="1"/>
          </p:cNvSpPr>
          <p:nvPr>
            <p:ph type="ctrTitle"/>
          </p:nvPr>
        </p:nvSpPr>
        <p:spPr>
          <a:xfrm>
            <a:off x="1534177" y="471454"/>
            <a:ext cx="2169268" cy="429177"/>
          </a:xfrm>
        </p:spPr>
        <p:txBody>
          <a:bodyPr>
            <a:noAutofit/>
          </a:bodyPr>
          <a:lstStyle/>
          <a:p>
            <a:pPr algn="l"/>
            <a:r>
              <a:rPr lang="en-US" altLang="zh-CN" sz="2800" dirty="0"/>
              <a:t>Mediator</a:t>
            </a:r>
            <a:endParaRPr lang="zh-CN" altLang="en-US" sz="4400" dirty="0"/>
          </a:p>
        </p:txBody>
      </p:sp>
      <p:sp>
        <p:nvSpPr>
          <p:cNvPr id="3" name="文本框 2"/>
          <p:cNvSpPr txBox="1"/>
          <p:nvPr/>
        </p:nvSpPr>
        <p:spPr>
          <a:xfrm>
            <a:off x="4378718" y="1259987"/>
            <a:ext cx="1379619" cy="369332"/>
          </a:xfrm>
          <a:prstGeom prst="rect">
            <a:avLst/>
          </a:prstGeom>
          <a:solidFill>
            <a:schemeClr val="bg2">
              <a:lumMod val="75000"/>
            </a:schemeClr>
          </a:solidFill>
        </p:spPr>
        <p:txBody>
          <a:bodyPr wrap="square" rtlCol="0">
            <a:spAutoFit/>
          </a:bodyPr>
          <a:lstStyle/>
          <a:p>
            <a:r>
              <a:rPr lang="zh-CN" altLang="en-US" dirty="0">
                <a:solidFill>
                  <a:schemeClr val="bg1"/>
                </a:solidFill>
              </a:rPr>
              <a:t>相关类结构</a:t>
            </a:r>
            <a:endParaRPr lang="zh-CN" altLang="en-US" dirty="0">
              <a:solidFill>
                <a:schemeClr val="bg1"/>
              </a:solidFill>
            </a:endParaRPr>
          </a:p>
        </p:txBody>
      </p:sp>
      <p:grpSp>
        <p:nvGrpSpPr>
          <p:cNvPr id="16" name="组合 15"/>
          <p:cNvGrpSpPr/>
          <p:nvPr/>
        </p:nvGrpSpPr>
        <p:grpSpPr>
          <a:xfrm>
            <a:off x="5319984" y="3203780"/>
            <a:ext cx="1800000" cy="3240000"/>
            <a:chOff x="5408695" y="3111086"/>
            <a:chExt cx="1800000" cy="3240000"/>
          </a:xfrm>
        </p:grpSpPr>
        <p:sp>
          <p:nvSpPr>
            <p:cNvPr id="14" name="矩形 13"/>
            <p:cNvSpPr/>
            <p:nvPr/>
          </p:nvSpPr>
          <p:spPr>
            <a:xfrm rot="5400000" flipV="1">
              <a:off x="6303295" y="2337382"/>
              <a:ext cx="10800"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 name="矩形 14"/>
            <p:cNvSpPr/>
            <p:nvPr/>
          </p:nvSpPr>
          <p:spPr>
            <a:xfrm flipV="1">
              <a:off x="7102235" y="3111086"/>
              <a:ext cx="10800"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grpSp>
        <p:nvGrpSpPr>
          <p:cNvPr id="30" name="组合 29"/>
          <p:cNvGrpSpPr/>
          <p:nvPr/>
        </p:nvGrpSpPr>
        <p:grpSpPr>
          <a:xfrm rot="16200000">
            <a:off x="7168877" y="-98265"/>
            <a:ext cx="1800000" cy="3240000"/>
            <a:chOff x="5408695" y="2653886"/>
            <a:chExt cx="1800000" cy="3240000"/>
          </a:xfrm>
        </p:grpSpPr>
        <p:sp>
          <p:nvSpPr>
            <p:cNvPr id="31" name="矩形 30"/>
            <p:cNvSpPr/>
            <p:nvPr/>
          </p:nvSpPr>
          <p:spPr>
            <a:xfrm rot="5400000" flipV="1">
              <a:off x="6303295" y="2337382"/>
              <a:ext cx="10800"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2" name="矩形 31"/>
            <p:cNvSpPr/>
            <p:nvPr/>
          </p:nvSpPr>
          <p:spPr>
            <a:xfrm flipV="1">
              <a:off x="7027917" y="2653886"/>
              <a:ext cx="10800"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pic>
        <p:nvPicPr>
          <p:cNvPr id="4" name="图片 3"/>
          <p:cNvPicPr>
            <a:picLocks noChangeAspect="1"/>
          </p:cNvPicPr>
          <p:nvPr/>
        </p:nvPicPr>
        <p:blipFill rotWithShape="1">
          <a:blip r:embed="rId2"/>
          <a:srcRect l="14328" b="3592"/>
          <a:stretch>
            <a:fillRect/>
          </a:stretch>
        </p:blipFill>
        <p:spPr>
          <a:xfrm>
            <a:off x="1534177" y="1277909"/>
            <a:ext cx="2278558" cy="1800000"/>
          </a:xfrm>
          <a:prstGeom prst="rect">
            <a:avLst/>
          </a:prstGeom>
        </p:spPr>
      </p:pic>
      <p:pic>
        <p:nvPicPr>
          <p:cNvPr id="7" name="图片 6"/>
          <p:cNvPicPr>
            <a:picLocks noChangeAspect="1"/>
          </p:cNvPicPr>
          <p:nvPr/>
        </p:nvPicPr>
        <p:blipFill rotWithShape="1">
          <a:blip r:embed="rId3"/>
          <a:srcRect l="7055" r="16968"/>
          <a:stretch>
            <a:fillRect/>
          </a:stretch>
        </p:blipFill>
        <p:spPr>
          <a:xfrm>
            <a:off x="4075008" y="2066564"/>
            <a:ext cx="2373869" cy="1005927"/>
          </a:xfrm>
          <a:prstGeom prst="rect">
            <a:avLst/>
          </a:prstGeom>
        </p:spPr>
      </p:pic>
      <p:pic>
        <p:nvPicPr>
          <p:cNvPr id="19" name="图片 18"/>
          <p:cNvPicPr>
            <a:picLocks noChangeAspect="1"/>
          </p:cNvPicPr>
          <p:nvPr/>
        </p:nvPicPr>
        <p:blipFill rotWithShape="1">
          <a:blip r:embed="rId4"/>
          <a:srcRect l="557"/>
          <a:stretch>
            <a:fillRect/>
          </a:stretch>
        </p:blipFill>
        <p:spPr>
          <a:xfrm>
            <a:off x="7301828" y="1259987"/>
            <a:ext cx="3859726" cy="5181523"/>
          </a:xfrm>
          <a:prstGeom prst="rect">
            <a:avLst/>
          </a:prstGeom>
        </p:spPr>
      </p:pic>
      <p:sp>
        <p:nvSpPr>
          <p:cNvPr id="27" name="文本框 26"/>
          <p:cNvSpPr txBox="1"/>
          <p:nvPr/>
        </p:nvSpPr>
        <p:spPr>
          <a:xfrm>
            <a:off x="7280228" y="995335"/>
            <a:ext cx="1431616" cy="261610"/>
          </a:xfrm>
          <a:prstGeom prst="rect">
            <a:avLst/>
          </a:prstGeom>
          <a:solidFill>
            <a:schemeClr val="bg2">
              <a:lumMod val="75000"/>
            </a:schemeClr>
          </a:solidFill>
        </p:spPr>
        <p:txBody>
          <a:bodyPr wrap="square" rtlCol="0">
            <a:spAutoFit/>
          </a:bodyPr>
          <a:lstStyle/>
          <a:p>
            <a:r>
              <a:rPr lang="en-US" altLang="zh-CN" sz="1100" dirty="0">
                <a:solidFill>
                  <a:schemeClr val="bg1"/>
                </a:solidFill>
              </a:rPr>
              <a:t>PollinationMediator</a:t>
            </a:r>
            <a:endParaRPr lang="zh-CN" altLang="en-US" sz="1400" dirty="0">
              <a:solidFill>
                <a:schemeClr val="bg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9923" y="116732"/>
            <a:ext cx="2169268" cy="719847"/>
          </a:xfrm>
          <a:prstGeom prst="rect">
            <a:avLst/>
          </a:prstGeom>
          <a:noFill/>
        </p:spPr>
        <p:txBody>
          <a:bodyPr wrap="square" rtlCol="0">
            <a:spAutoFit/>
          </a:bodyPr>
          <a:lstStyle/>
          <a:p>
            <a:endParaRPr lang="zh-CN" altLang="en-US" dirty="0"/>
          </a:p>
        </p:txBody>
      </p:sp>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a:xfrm>
            <a:off x="8735827" y="471454"/>
            <a:ext cx="2743200" cy="365125"/>
          </a:xfrm>
        </p:spPr>
        <p:txBody>
          <a:bodyPr/>
          <a:lstStyle/>
          <a:p>
            <a:fld id="{650F322C-EF84-415F-8BB2-B0D14E2AAE85}" type="slidenum">
              <a:rPr lang="zh-CN" altLang="en-US" sz="1800" smtClean="0">
                <a:solidFill>
                  <a:schemeClr val="tx1"/>
                </a:solidFill>
              </a:rPr>
            </a:fld>
            <a:endParaRPr lang="zh-CN" altLang="en-US" sz="1800" dirty="0">
              <a:solidFill>
                <a:schemeClr val="tx1"/>
              </a:solidFill>
            </a:endParaRPr>
          </a:p>
        </p:txBody>
      </p:sp>
      <p:sp>
        <p:nvSpPr>
          <p:cNvPr id="9" name="文本框 8"/>
          <p:cNvSpPr txBox="1"/>
          <p:nvPr/>
        </p:nvSpPr>
        <p:spPr>
          <a:xfrm>
            <a:off x="-290632" y="6985"/>
            <a:ext cx="1952625"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sym typeface="+mn-ea"/>
              </a:rPr>
              <a:t>111111101</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grpSp>
        <p:nvGrpSpPr>
          <p:cNvPr id="13" name="组合 12"/>
          <p:cNvGrpSpPr/>
          <p:nvPr/>
        </p:nvGrpSpPr>
        <p:grpSpPr>
          <a:xfrm>
            <a:off x="2880677" y="1226917"/>
            <a:ext cx="6888480" cy="2179494"/>
            <a:chOff x="2714942" y="1895560"/>
            <a:chExt cx="6888480" cy="2179494"/>
          </a:xfrm>
        </p:grpSpPr>
        <p:sp>
          <p:nvSpPr>
            <p:cNvPr id="14" name="文本框 283"/>
            <p:cNvSpPr txBox="1"/>
            <p:nvPr/>
          </p:nvSpPr>
          <p:spPr>
            <a:xfrm>
              <a:off x="3222979" y="3025355"/>
              <a:ext cx="5872480" cy="953135"/>
            </a:xfrm>
            <a:prstGeom prst="rect">
              <a:avLst/>
            </a:prstGeom>
            <a:noFill/>
          </p:spPr>
          <p:txBody>
            <a:bodyPr wrap="none" rtlCol="0">
              <a:spAutoFit/>
            </a:bodyPr>
            <a:p>
              <a:pPr algn="ctr"/>
              <a:r>
                <a:rPr lang="zh-CN" altLang="en-US" sz="5600" b="1" dirty="0">
                  <a:solidFill>
                    <a:schemeClr val="accent1">
                      <a:lumMod val="40000"/>
                      <a:lumOff val="60000"/>
                    </a:schemeClr>
                  </a:solidFill>
                  <a:latin typeface="微软雅黑" panose="020B0503020204020204" pitchFamily="34" charset="-122"/>
                  <a:ea typeface="微软雅黑" panose="020B0503020204020204" pitchFamily="34" charset="-122"/>
                </a:rPr>
                <a:t>谢谢您的观看指导</a:t>
              </a:r>
              <a:endParaRPr lang="zh-CN" altLang="en-US" sz="5600" b="1" dirty="0">
                <a:solidFill>
                  <a:schemeClr val="accent1">
                    <a:lumMod val="40000"/>
                    <a:lumOff val="60000"/>
                  </a:schemeClr>
                </a:solidFill>
                <a:latin typeface="微软雅黑" panose="020B0503020204020204" pitchFamily="34" charset="-122"/>
                <a:ea typeface="微软雅黑" panose="020B0503020204020204" pitchFamily="34" charset="-122"/>
              </a:endParaRPr>
            </a:p>
          </p:txBody>
        </p:sp>
        <p:grpSp>
          <p:nvGrpSpPr>
            <p:cNvPr id="22" name="组合 21"/>
            <p:cNvGrpSpPr/>
            <p:nvPr/>
          </p:nvGrpSpPr>
          <p:grpSpPr>
            <a:xfrm>
              <a:off x="2997200" y="2919354"/>
              <a:ext cx="6291943" cy="1155700"/>
              <a:chOff x="2959100" y="2919354"/>
              <a:chExt cx="6291943" cy="1155700"/>
            </a:xfrm>
          </p:grpSpPr>
          <p:cxnSp>
            <p:nvCxnSpPr>
              <p:cNvPr id="24" name="直接连接符 23"/>
              <p:cNvCxnSpPr/>
              <p:nvPr/>
            </p:nvCxnSpPr>
            <p:spPr>
              <a:xfrm>
                <a:off x="2959100" y="2919354"/>
                <a:ext cx="629194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959100" y="4075054"/>
                <a:ext cx="629194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23" name="文本框 283"/>
            <p:cNvSpPr txBox="1"/>
            <p:nvPr/>
          </p:nvSpPr>
          <p:spPr>
            <a:xfrm>
              <a:off x="2714942" y="1895560"/>
              <a:ext cx="6888480" cy="829945"/>
            </a:xfrm>
            <a:prstGeom prst="rect">
              <a:avLst/>
            </a:prstGeom>
            <a:noFill/>
          </p:spPr>
          <p:txBody>
            <a:bodyPr wrap="none" rtlCol="0">
              <a:spAutoFit/>
            </a:bodyPr>
            <a:p>
              <a:pPr algn="ctr"/>
              <a:r>
                <a:rPr lang="zh-CN" altLang="en-US" sz="4800" b="1" dirty="0">
                  <a:latin typeface="微软雅黑" panose="020B0503020204020204" pitchFamily="34" charset="-122"/>
                  <a:ea typeface="微软雅黑" panose="020B0503020204020204" pitchFamily="34" charset="-122"/>
                  <a:sym typeface="+mn-ea"/>
                </a:rPr>
                <a:t>软件架构与设计模式答辩</a:t>
              </a:r>
              <a:endParaRPr lang="zh-CN" altLang="en-US" sz="4800" b="1" dirty="0">
                <a:latin typeface="微软雅黑" panose="020B0503020204020204" pitchFamily="34" charset="-122"/>
                <a:ea typeface="微软雅黑" panose="020B0503020204020204" pitchFamily="34" charset="-122"/>
                <a:sym typeface="+mn-ea"/>
              </a:endParaRPr>
            </a:p>
          </p:txBody>
        </p:sp>
      </p:grpSp>
      <p:sp>
        <p:nvSpPr>
          <p:cNvPr id="2" name="文本框 1"/>
          <p:cNvSpPr txBox="1"/>
          <p:nvPr/>
        </p:nvSpPr>
        <p:spPr>
          <a:xfrm>
            <a:off x="3027177" y="3760152"/>
            <a:ext cx="6595352" cy="2306955"/>
          </a:xfrm>
          <a:prstGeom prst="rect">
            <a:avLst/>
          </a:prstGeom>
          <a:noFill/>
        </p:spPr>
        <p:txBody>
          <a:bodyPr wrap="square" rtlCol="0">
            <a:spAutoFit/>
          </a:bodyPr>
          <a:p>
            <a:pPr algn="ctr"/>
            <a:r>
              <a:rPr lang="en-US" altLang="zh-CN" sz="1600" b="1" dirty="0">
                <a:solidFill>
                  <a:schemeClr val="tx1">
                    <a:lumMod val="50000"/>
                    <a:lumOff val="50000"/>
                  </a:schemeClr>
                </a:solidFill>
              </a:rPr>
              <a:t>   组名：111111101      //(509)~2~</a:t>
            </a:r>
            <a:endParaRPr lang="en-US" altLang="zh-CN" sz="1600" b="1" dirty="0">
              <a:solidFill>
                <a:schemeClr val="tx1">
                  <a:lumMod val="50000"/>
                  <a:lumOff val="50000"/>
                </a:schemeClr>
              </a:solidFill>
            </a:endParaRPr>
          </a:p>
          <a:p>
            <a:pPr algn="ctr"/>
            <a:endParaRPr lang="en-US" altLang="zh-CN" sz="1600" b="1" dirty="0">
              <a:solidFill>
                <a:schemeClr val="tx1">
                  <a:lumMod val="50000"/>
                  <a:lumOff val="50000"/>
                </a:schemeClr>
              </a:solidFill>
            </a:endParaRPr>
          </a:p>
          <a:p>
            <a:pPr algn="ctr"/>
            <a:r>
              <a:rPr lang="en-US" altLang="zh-CN" sz="1600" b="1" dirty="0">
                <a:solidFill>
                  <a:schemeClr val="tx1">
                    <a:lumMod val="50000"/>
                    <a:lumOff val="50000"/>
                  </a:schemeClr>
                </a:solidFill>
              </a:rPr>
              <a:t>    主题：欢乐农场    编程语言：Java</a:t>
            </a:r>
            <a:endParaRPr lang="en-US" altLang="zh-CN" sz="1600" b="1" dirty="0">
              <a:solidFill>
                <a:schemeClr val="tx1">
                  <a:lumMod val="50000"/>
                  <a:lumOff val="50000"/>
                </a:schemeClr>
              </a:solidFill>
            </a:endParaRPr>
          </a:p>
          <a:p>
            <a:pPr algn="ctr"/>
            <a:endParaRPr lang="en-US" altLang="zh-CN" sz="1600" b="1" dirty="0">
              <a:solidFill>
                <a:schemeClr val="tx1">
                  <a:lumMod val="50000"/>
                  <a:lumOff val="50000"/>
                </a:schemeClr>
              </a:solidFill>
            </a:endParaRPr>
          </a:p>
          <a:p>
            <a:pPr algn="ctr"/>
            <a:r>
              <a:rPr lang="en-US" altLang="zh-CN" sz="1600" b="1" dirty="0">
                <a:solidFill>
                  <a:schemeClr val="tx1">
                    <a:lumMod val="50000"/>
                    <a:lumOff val="50000"/>
                  </a:schemeClr>
                </a:solidFill>
              </a:rPr>
              <a:t>         小组成员</a:t>
            </a:r>
            <a:r>
              <a:rPr lang="en-US" altLang="zh-CN" sz="1600" b="1" dirty="0">
                <a:solidFill>
                  <a:schemeClr val="tx1">
                    <a:lumMod val="50000"/>
                    <a:lumOff val="50000"/>
                  </a:schemeClr>
                </a:solidFill>
                <a:sym typeface="+mn-ea"/>
              </a:rPr>
              <a:t>： </a:t>
            </a:r>
            <a:r>
              <a:rPr lang="zh-CN" altLang="en-US" sz="1600" b="1" dirty="0">
                <a:solidFill>
                  <a:schemeClr val="tx1">
                    <a:lumMod val="50000"/>
                    <a:lumOff val="50000"/>
                  </a:schemeClr>
                </a:solidFill>
              </a:rPr>
              <a:t>梁峻浩 1650262  夏宇宁 1651290</a:t>
            </a:r>
            <a:endParaRPr lang="zh-CN" altLang="en-US" sz="1600" b="1" dirty="0">
              <a:solidFill>
                <a:schemeClr val="tx1">
                  <a:lumMod val="50000"/>
                  <a:lumOff val="50000"/>
                </a:schemeClr>
              </a:solidFill>
            </a:endParaRPr>
          </a:p>
          <a:p>
            <a:pPr algn="ctr"/>
            <a:r>
              <a:rPr lang="zh-CN" altLang="en-US" sz="1600" b="1" dirty="0">
                <a:solidFill>
                  <a:schemeClr val="tx1">
                    <a:lumMod val="50000"/>
                    <a:lumOff val="50000"/>
                  </a:schemeClr>
                </a:solidFill>
              </a:rPr>
              <a:t>  </a:t>
            </a:r>
            <a:endParaRPr lang="zh-CN" altLang="en-US" sz="1600" b="1" dirty="0">
              <a:solidFill>
                <a:schemeClr val="tx1">
                  <a:lumMod val="50000"/>
                  <a:lumOff val="50000"/>
                </a:schemeClr>
              </a:solidFill>
            </a:endParaRPr>
          </a:p>
          <a:p>
            <a:pPr algn="ctr"/>
            <a:r>
              <a:rPr lang="zh-CN" altLang="en-US" sz="1600" b="1" dirty="0">
                <a:solidFill>
                  <a:schemeClr val="tx1">
                    <a:lumMod val="50000"/>
                    <a:lumOff val="50000"/>
                  </a:schemeClr>
                </a:solidFill>
              </a:rPr>
              <a:t>齐旭晨 1652670  孙浩然 1652714  梁钧清 1652751 </a:t>
            </a:r>
            <a:endParaRPr lang="zh-CN" altLang="en-US" sz="1600" b="1" dirty="0">
              <a:solidFill>
                <a:schemeClr val="tx1">
                  <a:lumMod val="50000"/>
                  <a:lumOff val="50000"/>
                </a:schemeClr>
              </a:solidFill>
            </a:endParaRPr>
          </a:p>
          <a:p>
            <a:pPr algn="ctr"/>
            <a:endParaRPr lang="zh-CN" altLang="en-US" sz="1600" b="1" dirty="0">
              <a:solidFill>
                <a:schemeClr val="tx1">
                  <a:lumMod val="50000"/>
                  <a:lumOff val="50000"/>
                </a:schemeClr>
              </a:solidFill>
            </a:endParaRPr>
          </a:p>
          <a:p>
            <a:pPr algn="ctr"/>
            <a:r>
              <a:rPr lang="zh-CN" altLang="en-US" sz="1600" b="1" dirty="0">
                <a:solidFill>
                  <a:schemeClr val="tx1">
                    <a:lumMod val="50000"/>
                    <a:lumOff val="50000"/>
                  </a:schemeClr>
                </a:solidFill>
              </a:rPr>
              <a:t>袁文皓 1652752  滕敏钰 1652784  洪欣鹏 1652851 </a:t>
            </a:r>
            <a:endParaRPr lang="zh-CN" altLang="en-US" sz="1600" b="1" dirty="0">
              <a:solidFill>
                <a:schemeClr val="tx1">
                  <a:lumMod val="50000"/>
                  <a:lumOff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9923" y="116732"/>
            <a:ext cx="2169268" cy="719847"/>
          </a:xfrm>
          <a:prstGeom prst="rect">
            <a:avLst/>
          </a:prstGeom>
          <a:noFill/>
        </p:spPr>
        <p:txBody>
          <a:bodyPr wrap="square" rtlCol="0">
            <a:spAutoFit/>
          </a:bodyPr>
          <a:lstStyle/>
          <a:p>
            <a:endParaRPr lang="zh-CN" altLang="en-US" dirty="0"/>
          </a:p>
        </p:txBody>
      </p:sp>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a:xfrm>
            <a:off x="8735827" y="471454"/>
            <a:ext cx="2743200" cy="365125"/>
          </a:xfrm>
        </p:spPr>
        <p:txBody>
          <a:bodyPr/>
          <a:lstStyle/>
          <a:p>
            <a:fld id="{650F322C-EF84-415F-8BB2-B0D14E2AAE85}" type="slidenum">
              <a:rPr lang="zh-CN" altLang="en-US" sz="1800" smtClean="0">
                <a:solidFill>
                  <a:schemeClr val="tx1"/>
                </a:solidFill>
              </a:rPr>
            </a:fld>
            <a:endParaRPr lang="zh-CN" altLang="en-US" sz="1800" dirty="0">
              <a:solidFill>
                <a:schemeClr val="tx1"/>
              </a:solidFill>
            </a:endParaRPr>
          </a:p>
        </p:txBody>
      </p:sp>
      <p:sp>
        <p:nvSpPr>
          <p:cNvPr id="9" name="文本框 8"/>
          <p:cNvSpPr txBox="1"/>
          <p:nvPr/>
        </p:nvSpPr>
        <p:spPr>
          <a:xfrm>
            <a:off x="-290632" y="6985"/>
            <a:ext cx="1952625"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sym typeface="+mn-ea"/>
              </a:rPr>
              <a:t>111111101</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grpSp>
        <p:nvGrpSpPr>
          <p:cNvPr id="3" name="组合 2"/>
          <p:cNvGrpSpPr/>
          <p:nvPr/>
        </p:nvGrpSpPr>
        <p:grpSpPr>
          <a:xfrm>
            <a:off x="3040009" y="197342"/>
            <a:ext cx="6110515" cy="522390"/>
            <a:chOff x="384045" y="346116"/>
            <a:chExt cx="6110515" cy="522390"/>
          </a:xfrm>
        </p:grpSpPr>
        <p:sp>
          <p:nvSpPr>
            <p:cNvPr id="32" name="9"/>
            <p:cNvSpPr txBox="1"/>
            <p:nvPr/>
          </p:nvSpPr>
          <p:spPr>
            <a:xfrm>
              <a:off x="1594648" y="346116"/>
              <a:ext cx="3435256" cy="492125"/>
            </a:xfrm>
            <a:prstGeom prst="rect">
              <a:avLst/>
            </a:prstGeom>
            <a:noFill/>
          </p:spPr>
          <p:txBody>
            <a:bodyPr wrap="square" lIns="0" tIns="0" rIns="0" bIns="0" rtlCol="0">
              <a:spAutoFit/>
            </a:bodyPr>
            <a:p>
              <a:pPr marL="0" lvl="1" algn="ctr"/>
              <a:r>
                <a:rPr lang="zh-CN" altLang="en-US" sz="3200" dirty="0">
                  <a:solidFill>
                    <a:schemeClr val="tx2">
                      <a:lumMod val="50000"/>
                    </a:schemeClr>
                  </a:solidFill>
                  <a:latin typeface="微软雅黑" panose="020B0503020204020204" pitchFamily="34" charset="-122"/>
                  <a:ea typeface="微软雅黑" panose="020B0503020204020204" pitchFamily="34" charset="-122"/>
                </a:rPr>
                <a:t>题材综述</a:t>
              </a:r>
              <a:endParaRPr lang="zh-CN" altLang="en-US" sz="3200" dirty="0">
                <a:solidFill>
                  <a:schemeClr val="tx2">
                    <a:lumMod val="50000"/>
                  </a:schemeClr>
                </a:solidFill>
                <a:latin typeface="微软雅黑" panose="020B0503020204020204" pitchFamily="34" charset="-122"/>
                <a:ea typeface="微软雅黑" panose="020B0503020204020204" pitchFamily="34" charset="-122"/>
              </a:endParaRPr>
            </a:p>
          </p:txBody>
        </p:sp>
        <p:cxnSp>
          <p:nvCxnSpPr>
            <p:cNvPr id="10" name="品 11"/>
            <p:cNvCxnSpPr/>
            <p:nvPr>
              <p:custDataLst>
                <p:tags r:id="rId1"/>
              </p:custDataLst>
            </p:nvPr>
          </p:nvCxnSpPr>
          <p:spPr>
            <a:xfrm>
              <a:off x="384045" y="868506"/>
              <a:ext cx="6110515" cy="0"/>
            </a:xfrm>
            <a:prstGeom prst="line">
              <a:avLst/>
            </a:prstGeom>
            <a:noFill/>
            <a:ln w="38100" cap="flat" cmpd="sng" algn="ctr">
              <a:solidFill>
                <a:schemeClr val="accent1">
                  <a:lumMod val="75000"/>
                </a:schemeClr>
              </a:solidFill>
              <a:prstDash val="solid"/>
              <a:miter lim="800000"/>
            </a:ln>
            <a:effectLst/>
          </p:spPr>
        </p:cxnSp>
      </p:grpSp>
      <p:sp>
        <p:nvSpPr>
          <p:cNvPr id="12" name="文本框 11"/>
          <p:cNvSpPr txBox="1"/>
          <p:nvPr/>
        </p:nvSpPr>
        <p:spPr>
          <a:xfrm>
            <a:off x="1847850" y="1090930"/>
            <a:ext cx="9037320" cy="5077460"/>
          </a:xfrm>
          <a:prstGeom prst="rect">
            <a:avLst/>
          </a:prstGeom>
          <a:noFill/>
        </p:spPr>
        <p:txBody>
          <a:bodyPr wrap="square" rtlCol="0" anchor="t">
            <a:spAutoFit/>
          </a:bodyPr>
          <a:p>
            <a:r>
              <a:rPr lang="en-US" altLang="zh-CN"/>
              <a:t>       </a:t>
            </a:r>
            <a:r>
              <a:rPr lang="zh-CN" altLang="en-US"/>
              <a:t>本项目是</a:t>
            </a:r>
            <a:r>
              <a:rPr lang="zh-CN" altLang="en-US" b="1">
                <a:solidFill>
                  <a:schemeClr val="accent1">
                    <a:lumMod val="40000"/>
                    <a:lumOff val="60000"/>
                  </a:schemeClr>
                </a:solidFill>
              </a:rPr>
              <a:t>模拟欢乐农场项目</a:t>
            </a:r>
            <a:r>
              <a:rPr lang="zh-CN" altLang="en-US"/>
              <a:t>，是一种模拟经营的游戏。用户作为一个农场主，可以进行不同的操作以实现对农场的管理，在管理这个过程中，收获欢乐的同时也能够学习到如何经营一个农场，实现寓教于乐的效果。</a:t>
            </a:r>
            <a:endParaRPr lang="zh-CN" altLang="en-US"/>
          </a:p>
          <a:p>
            <a:endParaRPr lang="zh-CN" altLang="en-US"/>
          </a:p>
          <a:p>
            <a:r>
              <a:rPr lang="zh-CN" altLang="en-US"/>
              <a:t>       农场主可以对农场进行管理，</a:t>
            </a:r>
            <a:r>
              <a:rPr lang="zh-CN" altLang="en-US" b="1">
                <a:solidFill>
                  <a:schemeClr val="accent1">
                    <a:lumMod val="40000"/>
                    <a:lumOff val="60000"/>
                  </a:schemeClr>
                </a:solidFill>
              </a:rPr>
              <a:t>包括对农场的雇员、植物、动物以及商品进行管理</a:t>
            </a:r>
            <a:r>
              <a:rPr lang="zh-CN" altLang="en-US"/>
              <a:t>。在模拟经营的过程当中可以招募雇员来进行农场的劳作，当然在没有雇员的情况下，农场主也会进行劳作；还可以指派雇员进行喂养、施肥以及收割等工作。对于生产出来的农产品，农场主也可以选择出售。</a:t>
            </a:r>
            <a:endParaRPr lang="zh-CN" altLang="en-US"/>
          </a:p>
          <a:p>
            <a:endParaRPr lang="zh-CN" altLang="en-US"/>
          </a:p>
          <a:p>
            <a:r>
              <a:rPr lang="zh-CN" altLang="en-US"/>
              <a:t>       站在植物与动物的角度来说，我们尽可能地模拟出真实情况，</a:t>
            </a:r>
            <a:r>
              <a:rPr lang="zh-CN" altLang="en-US" b="1">
                <a:solidFill>
                  <a:schemeClr val="accent1">
                    <a:lumMod val="40000"/>
                    <a:lumOff val="60000"/>
                  </a:schemeClr>
                </a:solidFill>
              </a:rPr>
              <a:t>动物可以进食、睡觉以及洗澡，也会死亡</a:t>
            </a:r>
            <a:r>
              <a:rPr lang="zh-CN" altLang="en-US">
                <a:sym typeface="+mn-ea"/>
              </a:rPr>
              <a:t>，</a:t>
            </a:r>
            <a:r>
              <a:rPr lang="zh-CN" altLang="en-US"/>
              <a:t>在紧急情况下，看门狗也会发生狗吠。</a:t>
            </a:r>
            <a:r>
              <a:rPr lang="zh-CN" altLang="en-US" b="1">
                <a:solidFill>
                  <a:schemeClr val="accent1">
                    <a:lumMod val="40000"/>
                    <a:lumOff val="60000"/>
                  </a:schemeClr>
                </a:solidFill>
              </a:rPr>
              <a:t>植物会进行授粉，分为人工授粉与自然传粉</a:t>
            </a:r>
            <a:r>
              <a:rPr lang="zh-CN" altLang="en-US"/>
              <a:t>，在自然传粉中还细化了雌蕊雄蕊的部分，并且我们把植物分为四个成长阶段，在不同的成长阶段有不同的成长方法。</a:t>
            </a:r>
            <a:endParaRPr lang="zh-CN" altLang="en-US"/>
          </a:p>
          <a:p>
            <a:endParaRPr lang="zh-CN" altLang="en-US"/>
          </a:p>
          <a:p>
            <a:r>
              <a:rPr lang="zh-CN" altLang="en-US"/>
              <a:t>​       在这个模拟经营的过程当中，用户可以感受分配工作、动植物管理等体验，也可以感受到照顾动植物生长的乐趣，还能够通过自己的努力收获农作物并将之出售。从多方位感受这个游戏所能带来的体验，而动植物趋于真实性的模拟也能够</a:t>
            </a:r>
            <a:r>
              <a:rPr lang="zh-CN" altLang="en-US" b="1">
                <a:solidFill>
                  <a:schemeClr val="accent1">
                    <a:lumMod val="40000"/>
                    <a:lumOff val="60000"/>
                  </a:schemeClr>
                </a:solidFill>
              </a:rPr>
              <a:t>提供更好的用户体验</a:t>
            </a:r>
            <a:r>
              <a:rPr lang="zh-CN" altLang="en-US"/>
              <a:t>。</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9923" y="116732"/>
            <a:ext cx="2169268" cy="719847"/>
          </a:xfrm>
          <a:prstGeom prst="rect">
            <a:avLst/>
          </a:prstGeom>
          <a:noFill/>
        </p:spPr>
        <p:txBody>
          <a:bodyPr wrap="square" rtlCol="0">
            <a:spAutoFit/>
          </a:bodyPr>
          <a:lstStyle/>
          <a:p>
            <a:endParaRPr lang="zh-CN" altLang="en-US" dirty="0"/>
          </a:p>
        </p:txBody>
      </p:sp>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a:xfrm>
            <a:off x="8735827" y="471454"/>
            <a:ext cx="2743200" cy="365125"/>
          </a:xfrm>
        </p:spPr>
        <p:txBody>
          <a:bodyPr/>
          <a:lstStyle/>
          <a:p>
            <a:fld id="{650F322C-EF84-415F-8BB2-B0D14E2AAE85}" type="slidenum">
              <a:rPr lang="zh-CN" altLang="en-US" sz="1800" smtClean="0">
                <a:solidFill>
                  <a:schemeClr val="tx1"/>
                </a:solidFill>
              </a:rPr>
            </a:fld>
            <a:endParaRPr lang="zh-CN" altLang="en-US" sz="1800" dirty="0">
              <a:solidFill>
                <a:schemeClr val="tx1"/>
              </a:solidFill>
            </a:endParaRPr>
          </a:p>
        </p:txBody>
      </p:sp>
      <p:sp>
        <p:nvSpPr>
          <p:cNvPr id="9" name="文本框 8"/>
          <p:cNvSpPr txBox="1"/>
          <p:nvPr/>
        </p:nvSpPr>
        <p:spPr>
          <a:xfrm>
            <a:off x="-290632" y="6985"/>
            <a:ext cx="1952625"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sym typeface="+mn-ea"/>
              </a:rPr>
              <a:t>111111101</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grpSp>
        <p:nvGrpSpPr>
          <p:cNvPr id="3" name="组合 2"/>
          <p:cNvGrpSpPr/>
          <p:nvPr/>
        </p:nvGrpSpPr>
        <p:grpSpPr>
          <a:xfrm>
            <a:off x="3040009" y="197342"/>
            <a:ext cx="6110515" cy="522390"/>
            <a:chOff x="384045" y="346116"/>
            <a:chExt cx="6110515" cy="522390"/>
          </a:xfrm>
        </p:grpSpPr>
        <p:sp>
          <p:nvSpPr>
            <p:cNvPr id="32" name="9"/>
            <p:cNvSpPr txBox="1"/>
            <p:nvPr/>
          </p:nvSpPr>
          <p:spPr>
            <a:xfrm>
              <a:off x="1594648" y="346116"/>
              <a:ext cx="3435256" cy="492125"/>
            </a:xfrm>
            <a:prstGeom prst="rect">
              <a:avLst/>
            </a:prstGeom>
            <a:noFill/>
          </p:spPr>
          <p:txBody>
            <a:bodyPr wrap="square" lIns="0" tIns="0" rIns="0" bIns="0" rtlCol="0">
              <a:spAutoFit/>
            </a:bodyPr>
            <a:p>
              <a:pPr marL="0" lvl="1" algn="ctr"/>
              <a:r>
                <a:rPr lang="zh-CN" altLang="en-US" sz="3200" dirty="0">
                  <a:solidFill>
                    <a:schemeClr val="tx2">
                      <a:lumMod val="50000"/>
                    </a:schemeClr>
                  </a:solidFill>
                  <a:latin typeface="微软雅黑" panose="020B0503020204020204" pitchFamily="34" charset="-122"/>
                  <a:ea typeface="微软雅黑" panose="020B0503020204020204" pitchFamily="34" charset="-122"/>
                </a:rPr>
                <a:t>设计模式汇总</a:t>
              </a:r>
              <a:endParaRPr lang="zh-CN" altLang="en-US" sz="3200" dirty="0">
                <a:solidFill>
                  <a:schemeClr val="tx2">
                    <a:lumMod val="50000"/>
                  </a:schemeClr>
                </a:solidFill>
                <a:latin typeface="微软雅黑" panose="020B0503020204020204" pitchFamily="34" charset="-122"/>
                <a:ea typeface="微软雅黑" panose="020B0503020204020204" pitchFamily="34" charset="-122"/>
              </a:endParaRPr>
            </a:p>
          </p:txBody>
        </p:sp>
        <p:cxnSp>
          <p:nvCxnSpPr>
            <p:cNvPr id="10" name="品 11"/>
            <p:cNvCxnSpPr/>
            <p:nvPr>
              <p:custDataLst>
                <p:tags r:id="rId1"/>
              </p:custDataLst>
            </p:nvPr>
          </p:nvCxnSpPr>
          <p:spPr>
            <a:xfrm>
              <a:off x="384045" y="868506"/>
              <a:ext cx="6110515" cy="0"/>
            </a:xfrm>
            <a:prstGeom prst="line">
              <a:avLst/>
            </a:prstGeom>
            <a:noFill/>
            <a:ln w="38100" cap="flat" cmpd="sng" algn="ctr">
              <a:solidFill>
                <a:schemeClr val="accent1">
                  <a:lumMod val="75000"/>
                </a:schemeClr>
              </a:solidFill>
              <a:prstDash val="solid"/>
              <a:miter lim="800000"/>
            </a:ln>
            <a:effectLst/>
          </p:spPr>
        </p:cxnSp>
      </p:grpSp>
      <p:pic>
        <p:nvPicPr>
          <p:cNvPr id="7" name="图片 6"/>
          <p:cNvPicPr>
            <a:picLocks noChangeAspect="1"/>
          </p:cNvPicPr>
          <p:nvPr/>
        </p:nvPicPr>
        <p:blipFill>
          <a:blip r:embed="rId2"/>
          <a:srcRect l="18295" t="17927" r="35012" b="18883"/>
          <a:stretch>
            <a:fillRect/>
          </a:stretch>
        </p:blipFill>
        <p:spPr>
          <a:xfrm>
            <a:off x="462915" y="976630"/>
            <a:ext cx="5612130" cy="4270375"/>
          </a:xfrm>
          <a:prstGeom prst="rect">
            <a:avLst/>
          </a:prstGeom>
        </p:spPr>
      </p:pic>
      <p:pic>
        <p:nvPicPr>
          <p:cNvPr id="13" name="图片 12"/>
          <p:cNvPicPr>
            <a:picLocks noChangeAspect="1"/>
          </p:cNvPicPr>
          <p:nvPr/>
        </p:nvPicPr>
        <p:blipFill>
          <a:blip r:embed="rId3"/>
          <a:srcRect l="18295" t="15689" r="35110" b="26330"/>
          <a:stretch>
            <a:fillRect/>
          </a:stretch>
        </p:blipFill>
        <p:spPr>
          <a:xfrm>
            <a:off x="6191250" y="976630"/>
            <a:ext cx="5659120" cy="39592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17903" y="2582474"/>
            <a:ext cx="9144000" cy="1019749"/>
          </a:xfrm>
        </p:spPr>
        <p:txBody>
          <a:bodyPr>
            <a:normAutofit fontScale="90000"/>
          </a:bodyPr>
          <a:lstStyle/>
          <a:p>
            <a:r>
              <a:rPr lang="en-US" altLang="zh-CN" sz="6600" dirty="0">
                <a:latin typeface="微软雅黑" panose="020B0503020204020204" pitchFamily="34" charset="-122"/>
                <a:ea typeface="微软雅黑" panose="020B0503020204020204" pitchFamily="34" charset="-122"/>
              </a:rPr>
              <a:t>Item</a:t>
            </a:r>
            <a:endParaRPr lang="zh-CN" altLang="en-US" sz="66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59923" y="116732"/>
            <a:ext cx="2169268" cy="719847"/>
          </a:xfrm>
          <a:prstGeom prst="rect">
            <a:avLst/>
          </a:prstGeom>
          <a:noFill/>
        </p:spPr>
        <p:txBody>
          <a:bodyPr wrap="square" rtlCol="0">
            <a:spAutoFit/>
          </a:bodyPr>
          <a:lstStyle/>
          <a:p>
            <a:endParaRPr lang="zh-CN" altLang="en-US" dirty="0"/>
          </a:p>
        </p:txBody>
      </p:sp>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 name="文本框 6"/>
          <p:cNvSpPr txBox="1"/>
          <p:nvPr/>
        </p:nvSpPr>
        <p:spPr>
          <a:xfrm>
            <a:off x="2792227" y="3692842"/>
            <a:ext cx="6595352" cy="337185"/>
          </a:xfrm>
          <a:prstGeom prst="rect">
            <a:avLst/>
          </a:prstGeom>
          <a:noFill/>
        </p:spPr>
        <p:txBody>
          <a:bodyPr wrap="square" rtlCol="0">
            <a:spAutoFit/>
          </a:bodyPr>
          <a:lstStyle/>
          <a:p>
            <a:pPr algn="ctr"/>
            <a:r>
              <a:rPr lang="en-US" altLang="zh-CN" sz="1600" b="1" dirty="0">
                <a:solidFill>
                  <a:schemeClr val="tx1">
                    <a:lumMod val="50000"/>
                    <a:lumOff val="50000"/>
                  </a:schemeClr>
                </a:solidFill>
              </a:rPr>
              <a:t>Prototype; Singleton</a:t>
            </a:r>
            <a:r>
              <a:rPr lang="en-US" altLang="zh-CN" sz="1600" b="1" dirty="0">
                <a:solidFill>
                  <a:schemeClr val="tx1">
                    <a:lumMod val="50000"/>
                    <a:lumOff val="50000"/>
                  </a:schemeClr>
                </a:solidFill>
                <a:sym typeface="+mn-ea"/>
              </a:rPr>
              <a:t>; </a:t>
            </a:r>
            <a:r>
              <a:rPr lang="en-US" altLang="zh-CN" sz="1600" b="1" dirty="0">
                <a:solidFill>
                  <a:schemeClr val="tx1">
                    <a:lumMod val="50000"/>
                    <a:lumOff val="50000"/>
                  </a:schemeClr>
                </a:solidFill>
              </a:rPr>
              <a:t>Strategy</a:t>
            </a:r>
            <a:r>
              <a:rPr lang="en-US" altLang="zh-CN" sz="1600" b="1" dirty="0">
                <a:solidFill>
                  <a:schemeClr val="tx1">
                    <a:lumMod val="50000"/>
                    <a:lumOff val="50000"/>
                  </a:schemeClr>
                </a:solidFill>
                <a:sym typeface="+mn-ea"/>
              </a:rPr>
              <a:t>; Template; Factory; Builder</a:t>
            </a:r>
            <a:endParaRPr lang="zh-CN" altLang="en-US" sz="1600" b="1" dirty="0">
              <a:solidFill>
                <a:schemeClr val="tx1">
                  <a:lumMod val="50000"/>
                  <a:lumOff val="50000"/>
                </a:schemeClr>
              </a:solidFill>
            </a:endParaRPr>
          </a:p>
        </p:txBody>
      </p:sp>
      <p:sp>
        <p:nvSpPr>
          <p:cNvPr id="8" name="灯片编号占位符 7"/>
          <p:cNvSpPr>
            <a:spLocks noGrp="1"/>
          </p:cNvSpPr>
          <p:nvPr>
            <p:ph type="sldNum" sz="quarter" idx="12"/>
          </p:nvPr>
        </p:nvSpPr>
        <p:spPr>
          <a:xfrm>
            <a:off x="8735827" y="471454"/>
            <a:ext cx="2743200" cy="365125"/>
          </a:xfrm>
        </p:spPr>
        <p:txBody>
          <a:bodyPr/>
          <a:lstStyle/>
          <a:p>
            <a:fld id="{650F322C-EF84-415F-8BB2-B0D14E2AAE85}" type="slidenum">
              <a:rPr lang="zh-CN" altLang="en-US" sz="1800" smtClean="0">
                <a:solidFill>
                  <a:schemeClr val="tx1"/>
                </a:solidFill>
              </a:rPr>
            </a:fld>
            <a:endParaRPr lang="zh-CN" altLang="en-US" sz="1800" dirty="0">
              <a:solidFill>
                <a:schemeClr val="tx1"/>
              </a:solidFill>
            </a:endParaRPr>
          </a:p>
        </p:txBody>
      </p:sp>
      <p:sp>
        <p:nvSpPr>
          <p:cNvPr id="9" name="文本框 8"/>
          <p:cNvSpPr txBox="1"/>
          <p:nvPr/>
        </p:nvSpPr>
        <p:spPr>
          <a:xfrm>
            <a:off x="-290632" y="6985"/>
            <a:ext cx="1952625"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sym typeface="+mn-ea"/>
              </a:rPr>
              <a:t>111111101</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grpSp>
        <p:nvGrpSpPr>
          <p:cNvPr id="3" name="组合 2"/>
          <p:cNvGrpSpPr/>
          <p:nvPr/>
        </p:nvGrpSpPr>
        <p:grpSpPr>
          <a:xfrm>
            <a:off x="3040009" y="227187"/>
            <a:ext cx="6110515" cy="492545"/>
            <a:chOff x="384045" y="375961"/>
            <a:chExt cx="6110515" cy="492545"/>
          </a:xfrm>
        </p:grpSpPr>
        <p:sp>
          <p:nvSpPr>
            <p:cNvPr id="32" name="9"/>
            <p:cNvSpPr txBox="1"/>
            <p:nvPr/>
          </p:nvSpPr>
          <p:spPr>
            <a:xfrm>
              <a:off x="1443225" y="375961"/>
              <a:ext cx="3981450" cy="492125"/>
            </a:xfrm>
            <a:prstGeom prst="rect">
              <a:avLst/>
            </a:prstGeom>
            <a:noFill/>
          </p:spPr>
          <p:txBody>
            <a:bodyPr wrap="square" lIns="0" tIns="0" rIns="0" bIns="0" rtlCol="0">
              <a:spAutoFit/>
            </a:bodyPr>
            <a:p>
              <a:pPr marL="0" lvl="1" algn="ctr"/>
              <a:r>
                <a:rPr lang="zh-CN" altLang="en-US" sz="3200" dirty="0">
                  <a:solidFill>
                    <a:schemeClr val="tx2">
                      <a:lumMod val="50000"/>
                    </a:schemeClr>
                  </a:solidFill>
                  <a:latin typeface="微软雅黑" panose="020B0503020204020204" pitchFamily="34" charset="-122"/>
                  <a:ea typeface="微软雅黑" panose="020B0503020204020204" pitchFamily="34" charset="-122"/>
                </a:rPr>
                <a:t>设计模式实现</a:t>
              </a:r>
              <a:r>
                <a:rPr lang="en-US" altLang="zh-CN" sz="3200" dirty="0">
                  <a:solidFill>
                    <a:schemeClr val="tx2">
                      <a:lumMod val="50000"/>
                    </a:schemeClr>
                  </a:solidFill>
                  <a:latin typeface="微软雅黑" panose="020B0503020204020204" pitchFamily="34" charset="-122"/>
                  <a:ea typeface="微软雅黑" panose="020B0503020204020204" pitchFamily="34" charset="-122"/>
                </a:rPr>
                <a:t>-Item</a:t>
              </a:r>
              <a:endParaRPr lang="en-US" altLang="zh-CN" sz="3200" dirty="0">
                <a:solidFill>
                  <a:schemeClr val="tx2">
                    <a:lumMod val="50000"/>
                  </a:schemeClr>
                </a:solidFill>
                <a:latin typeface="微软雅黑" panose="020B0503020204020204" pitchFamily="34" charset="-122"/>
                <a:ea typeface="微软雅黑" panose="020B0503020204020204" pitchFamily="34" charset="-122"/>
              </a:endParaRPr>
            </a:p>
          </p:txBody>
        </p:sp>
        <p:cxnSp>
          <p:nvCxnSpPr>
            <p:cNvPr id="10" name="品 11"/>
            <p:cNvCxnSpPr/>
            <p:nvPr>
              <p:custDataLst>
                <p:tags r:id="rId1"/>
              </p:custDataLst>
            </p:nvPr>
          </p:nvCxnSpPr>
          <p:spPr>
            <a:xfrm>
              <a:off x="384045" y="868506"/>
              <a:ext cx="6110515" cy="0"/>
            </a:xfrm>
            <a:prstGeom prst="line">
              <a:avLst/>
            </a:prstGeom>
            <a:noFill/>
            <a:ln w="38100" cap="flat" cmpd="sng" algn="ctr">
              <a:solidFill>
                <a:schemeClr val="accent1">
                  <a:lumMod val="75000"/>
                </a:schemeClr>
              </a:solidFill>
              <a:prstDash val="solid"/>
              <a:miter lim="800000"/>
            </a:ln>
            <a:effectLst/>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50F322C-EF84-415F-8BB2-B0D14E2AAE85}" type="slidenum">
              <a:rPr lang="zh-CN" altLang="en-US" smtClean="0"/>
            </a:fld>
            <a:endParaRPr lang="zh-CN" altLang="en-US"/>
          </a:p>
        </p:txBody>
      </p:sp>
      <p:sp>
        <p:nvSpPr>
          <p:cNvPr id="5" name="文本框 8"/>
          <p:cNvSpPr txBox="1"/>
          <p:nvPr/>
        </p:nvSpPr>
        <p:spPr>
          <a:xfrm>
            <a:off x="-420204" y="0"/>
            <a:ext cx="1954381"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rPr>
              <a:t>Item</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sp>
        <p:nvSpPr>
          <p:cNvPr id="6" name="标题 9"/>
          <p:cNvSpPr txBox="1"/>
          <p:nvPr/>
        </p:nvSpPr>
        <p:spPr>
          <a:xfrm>
            <a:off x="1534177" y="310164"/>
            <a:ext cx="2169268" cy="42917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a:t>设计模式一览</a:t>
            </a:r>
            <a:endParaRPr lang="zh-CN" altLang="en-US" sz="4000" dirty="0"/>
          </a:p>
        </p:txBody>
      </p:sp>
      <p:graphicFrame>
        <p:nvGraphicFramePr>
          <p:cNvPr id="14" name="表格 13"/>
          <p:cNvGraphicFramePr>
            <a:graphicFrameLocks noGrp="1"/>
          </p:cNvGraphicFramePr>
          <p:nvPr/>
        </p:nvGraphicFramePr>
        <p:xfrm>
          <a:off x="1446547" y="900430"/>
          <a:ext cx="9796780" cy="5481320"/>
        </p:xfrm>
        <a:graphic>
          <a:graphicData uri="http://schemas.openxmlformats.org/drawingml/2006/table">
            <a:tbl>
              <a:tblPr/>
              <a:tblGrid>
                <a:gridCol w="1438692"/>
                <a:gridCol w="1751600"/>
                <a:gridCol w="2614295"/>
                <a:gridCol w="3992176"/>
              </a:tblGrid>
              <a:tr h="490855">
                <a:tc>
                  <a:txBody>
                    <a:bodyPr/>
                    <a:lstStyle/>
                    <a:p>
                      <a:pPr algn="l"/>
                      <a:r>
                        <a:rPr lang="en-US" sz="1200" b="1" dirty="0">
                          <a:effectLst/>
                        </a:rPr>
                        <a:t>Design Pattern</a:t>
                      </a:r>
                      <a:endParaRPr lang="en-US" sz="1200" b="1"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endParaRPr lang="en-US" sz="1200" b="1"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en-US" sz="1200" b="1" dirty="0">
                          <a:effectLst/>
                        </a:rPr>
                        <a:t>Related </a:t>
                      </a:r>
                      <a:r>
                        <a:rPr lang="en-US" altLang="zh-CN" sz="1200" b="1" dirty="0">
                          <a:effectLst/>
                        </a:rPr>
                        <a:t>Function</a:t>
                      </a:r>
                      <a:endParaRPr lang="en-US" sz="1200" b="1"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491123">
                <a:tc>
                  <a:txBody>
                    <a:bodyPr/>
                    <a:lstStyle/>
                    <a:p>
                      <a:pPr algn="l"/>
                      <a:r>
                        <a:rPr lang="en-US" sz="1200" b="0" dirty="0">
                          <a:effectLst/>
                        </a:rPr>
                        <a:t>Singleton</a:t>
                      </a:r>
                      <a:endParaRPr lang="en-US" sz="12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r>
                        <a:rPr lang="zh-CN" altLang="en-US" sz="900" b="0" dirty="0">
                          <a:effectLst/>
                        </a:rPr>
                        <a:t>涉及到一个单一的类，该类负责创建自己的对象，同时确保只有单个对象被创建。</a:t>
                      </a:r>
                      <a:endParaRPr lang="en-US" sz="9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r>
                        <a:rPr lang="en-US" sz="1200" b="0" dirty="0" err="1">
                          <a:effectLst/>
                        </a:rPr>
                        <a:t>FarmAddress</a:t>
                      </a:r>
                      <a:r>
                        <a:rPr lang="zh-CN" altLang="en-US" sz="1200" b="0" dirty="0">
                          <a:effectLst/>
                        </a:rPr>
                        <a:t>、</a:t>
                      </a:r>
                      <a:r>
                        <a:rPr lang="en-US" altLang="zh-CN" sz="1200" b="0" dirty="0" err="1">
                          <a:effectLst/>
                        </a:rPr>
                        <a:t>getTheAddress</a:t>
                      </a:r>
                      <a:endParaRPr lang="en-US" sz="12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r>
                        <a:rPr lang="zh-CN" altLang="en-US" sz="1100" b="0" i="0" kern="1200" dirty="0">
                          <a:solidFill>
                            <a:schemeClr val="tx1"/>
                          </a:solidFill>
                          <a:effectLst/>
                          <a:latin typeface="+mn-lt"/>
                          <a:ea typeface="+mn-ea"/>
                          <a:cs typeface="+mn-cs"/>
                        </a:rPr>
                        <a:t>该模式运用于唯一的农场地址上，提供了对农场地址的全局访问点。</a:t>
                      </a:r>
                      <a:r>
                        <a:rPr lang="en-US" altLang="zh-CN" sz="1100" b="0" i="0" kern="1200" dirty="0" err="1">
                          <a:solidFill>
                            <a:schemeClr val="tx1"/>
                          </a:solidFill>
                          <a:effectLst/>
                          <a:latin typeface="+mn-lt"/>
                          <a:ea typeface="+mn-ea"/>
                          <a:cs typeface="+mn-cs"/>
                        </a:rPr>
                        <a:t>FarmAddress</a:t>
                      </a:r>
                      <a:r>
                        <a:rPr lang="zh-CN" altLang="en-US" sz="1100" b="0" i="0" kern="1200" dirty="0">
                          <a:solidFill>
                            <a:schemeClr val="tx1"/>
                          </a:solidFill>
                          <a:effectLst/>
                          <a:latin typeface="+mn-lt"/>
                          <a:ea typeface="+mn-ea"/>
                          <a:cs typeface="+mn-cs"/>
                        </a:rPr>
                        <a:t>函数实现了对农场地址的分配，使用</a:t>
                      </a:r>
                      <a:r>
                        <a:rPr lang="en-US" altLang="zh-CN" sz="1100" b="0" i="0" kern="1200" dirty="0" err="1">
                          <a:solidFill>
                            <a:schemeClr val="tx1"/>
                          </a:solidFill>
                          <a:effectLst/>
                          <a:latin typeface="+mn-lt"/>
                          <a:ea typeface="+mn-ea"/>
                          <a:cs typeface="+mn-cs"/>
                        </a:rPr>
                        <a:t>getTheAddress</a:t>
                      </a:r>
                      <a:r>
                        <a:rPr lang="zh-CN" altLang="en-US" sz="1100" b="0" i="0" kern="1200" dirty="0">
                          <a:solidFill>
                            <a:schemeClr val="tx1"/>
                          </a:solidFill>
                          <a:effectLst/>
                          <a:latin typeface="+mn-lt"/>
                          <a:ea typeface="+mn-ea"/>
                          <a:cs typeface="+mn-cs"/>
                        </a:rPr>
                        <a:t>函数得到农场的地址。</a:t>
                      </a:r>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r>
              <a:tr h="732790">
                <a:tc>
                  <a:txBody>
                    <a:bodyPr/>
                    <a:lstStyle/>
                    <a:p>
                      <a:pPr algn="l"/>
                      <a:r>
                        <a:rPr lang="en-US" sz="1200" b="0" dirty="0">
                          <a:effectLst/>
                        </a:rPr>
                        <a:t>Strategy</a:t>
                      </a:r>
                      <a:endParaRPr lang="en-US" sz="12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900" b="0" i="0" kern="1200" dirty="0">
                          <a:solidFill>
                            <a:schemeClr val="tx1"/>
                          </a:solidFill>
                          <a:effectLst/>
                          <a:latin typeface="+mn-lt"/>
                          <a:ea typeface="+mn-ea"/>
                          <a:cs typeface="+mn-cs"/>
                        </a:rPr>
                        <a:t>定义并封装一系列算法，由具体对象根据场景选择不同的策略，从而调用到对应的不同算法。</a:t>
                      </a:r>
                      <a:endParaRPr lang="en-US" altLang="zh-CN" sz="900" b="0" i="0" kern="1200" dirty="0">
                        <a:solidFill>
                          <a:schemeClr val="tx1"/>
                        </a:solidFill>
                        <a:effectLst/>
                        <a:latin typeface="+mn-lt"/>
                        <a:ea typeface="+mn-ea"/>
                        <a:cs typeface="+mn-cs"/>
                      </a:endParaRPr>
                    </a:p>
                    <a:p>
                      <a:pPr algn="l"/>
                      <a:endParaRPr lang="en-US" sz="1200" b="1"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en-US" sz="1200" b="0" dirty="0" err="1">
                          <a:effectLst/>
                        </a:rPr>
                        <a:t>ExquisiteBuildStrat</a:t>
                      </a:r>
                      <a:r>
                        <a:rPr lang="zh-CN" altLang="en-US" sz="1200" b="0" dirty="0">
                          <a:effectLst/>
                        </a:rPr>
                        <a:t>、</a:t>
                      </a:r>
                      <a:r>
                        <a:rPr lang="en-US" altLang="zh-CN" sz="1200" b="0" dirty="0" err="1">
                          <a:effectLst/>
                        </a:rPr>
                        <a:t>LuxuryBuildStrat</a:t>
                      </a:r>
                      <a:r>
                        <a:rPr lang="zh-CN" altLang="en-US" sz="1200" b="0" dirty="0">
                          <a:effectLst/>
                        </a:rPr>
                        <a:t>、</a:t>
                      </a:r>
                      <a:endParaRPr lang="en-US" altLang="zh-CN" sz="1200" b="0" dirty="0">
                        <a:effectLst/>
                      </a:endParaRPr>
                    </a:p>
                    <a:p>
                      <a:pPr algn="l"/>
                      <a:r>
                        <a:rPr lang="en-US" sz="1200" b="0" dirty="0" err="1">
                          <a:effectLst/>
                        </a:rPr>
                        <a:t>SimpleBuildStrat</a:t>
                      </a:r>
                      <a:endParaRPr lang="en-US" sz="12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1100" b="0" i="0" kern="1200" dirty="0">
                          <a:solidFill>
                            <a:schemeClr val="tx1"/>
                          </a:solidFill>
                          <a:effectLst/>
                          <a:latin typeface="+mn-lt"/>
                          <a:ea typeface="+mn-ea"/>
                          <a:cs typeface="+mn-cs"/>
                        </a:rPr>
                        <a:t>对于有多种价值水平的房子，我们提供了包括</a:t>
                      </a:r>
                      <a:r>
                        <a:rPr lang="en-US" altLang="zh-CN" sz="1100" b="0" dirty="0" err="1">
                          <a:effectLst/>
                        </a:rPr>
                        <a:t>ExquisiteBuildStrat</a:t>
                      </a:r>
                      <a:r>
                        <a:rPr lang="zh-CN" altLang="en-US" sz="1100" b="0" dirty="0">
                          <a:effectLst/>
                        </a:rPr>
                        <a:t>，</a:t>
                      </a:r>
                      <a:r>
                        <a:rPr lang="en-US" altLang="zh-CN" sz="1100" b="0" dirty="0" err="1">
                          <a:effectLst/>
                        </a:rPr>
                        <a:t>LuxuryBuildStrat</a:t>
                      </a:r>
                      <a:r>
                        <a:rPr lang="zh-CN" altLang="en-US" sz="1100" b="0" i="0" kern="1200" dirty="0">
                          <a:solidFill>
                            <a:schemeClr val="tx1"/>
                          </a:solidFill>
                          <a:effectLst/>
                          <a:latin typeface="+mn-lt"/>
                          <a:ea typeface="+mn-ea"/>
                          <a:cs typeface="+mn-cs"/>
                        </a:rPr>
                        <a:t>，</a:t>
                      </a:r>
                      <a:r>
                        <a:rPr lang="en-US" altLang="zh-CN" sz="1100" b="0" dirty="0">
                          <a:effectLst/>
                        </a:rPr>
                        <a:t>SimpleBuildStrat</a:t>
                      </a:r>
                      <a:r>
                        <a:rPr lang="en-US" sz="1100" b="0" i="0" kern="1200" dirty="0">
                          <a:solidFill>
                            <a:schemeClr val="tx1"/>
                          </a:solidFill>
                          <a:effectLst/>
                          <a:latin typeface="+mn-lt"/>
                          <a:ea typeface="+mn-ea"/>
                          <a:cs typeface="+mn-cs"/>
                        </a:rPr>
                        <a:t>3</a:t>
                      </a:r>
                      <a:r>
                        <a:rPr lang="zh-CN" altLang="en-US" sz="1100" b="0" i="0" kern="1200" dirty="0">
                          <a:solidFill>
                            <a:schemeClr val="tx1"/>
                          </a:solidFill>
                          <a:effectLst/>
                          <a:latin typeface="+mn-lt"/>
                          <a:ea typeface="+mn-ea"/>
                          <a:cs typeface="+mn-cs"/>
                        </a:rPr>
                        <a:t>个实现了</a:t>
                      </a:r>
                      <a:r>
                        <a:rPr lang="en-US" altLang="zh-CN" sz="1100" b="0" i="0" kern="1200" dirty="0" err="1">
                          <a:solidFill>
                            <a:schemeClr val="tx1"/>
                          </a:solidFill>
                          <a:effectLst/>
                          <a:latin typeface="+mn-lt"/>
                          <a:ea typeface="+mn-ea"/>
                          <a:cs typeface="+mn-cs"/>
                        </a:rPr>
                        <a:t>BuildingStrategy</a:t>
                      </a:r>
                      <a:r>
                        <a:rPr lang="zh-CN" altLang="en-US" sz="1100" b="0" i="0" kern="1200" dirty="0">
                          <a:solidFill>
                            <a:schemeClr val="tx1"/>
                          </a:solidFill>
                          <a:effectLst/>
                          <a:latin typeface="+mn-lt"/>
                          <a:ea typeface="+mn-ea"/>
                          <a:cs typeface="+mn-cs"/>
                        </a:rPr>
                        <a:t>接口的行为类，可以通过</a:t>
                      </a:r>
                      <a:r>
                        <a:rPr lang="en-US" sz="1100" b="0" i="0" kern="1200" dirty="0" err="1">
                          <a:solidFill>
                            <a:schemeClr val="tx1"/>
                          </a:solidFill>
                          <a:effectLst/>
                          <a:latin typeface="+mn-lt"/>
                          <a:ea typeface="+mn-ea"/>
                          <a:cs typeface="+mn-cs"/>
                        </a:rPr>
                        <a:t>setBuildStrat</a:t>
                      </a:r>
                      <a:r>
                        <a:rPr lang="zh-CN" altLang="en-US" sz="1100" b="0" i="0" kern="1200" dirty="0">
                          <a:solidFill>
                            <a:schemeClr val="tx1"/>
                          </a:solidFill>
                          <a:effectLst/>
                          <a:latin typeface="+mn-lt"/>
                          <a:ea typeface="+mn-ea"/>
                          <a:cs typeface="+mn-cs"/>
                        </a:rPr>
                        <a:t>函数动态地进行不同价值水平房屋的建造选择。</a:t>
                      </a:r>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491123">
                <a:tc>
                  <a:txBody>
                    <a:bodyPr/>
                    <a:lstStyle/>
                    <a:p>
                      <a:pPr algn="l"/>
                      <a:r>
                        <a:rPr lang="en-US" sz="1200" b="0" dirty="0">
                          <a:effectLst/>
                        </a:rPr>
                        <a:t>Prototype </a:t>
                      </a:r>
                      <a:endParaRPr lang="en-US" sz="12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900" b="0" i="0" kern="1200" dirty="0">
                          <a:solidFill>
                            <a:schemeClr val="tx1"/>
                          </a:solidFill>
                          <a:effectLst/>
                          <a:latin typeface="+mn-lt"/>
                          <a:ea typeface="+mn-ea"/>
                          <a:cs typeface="+mn-cs"/>
                        </a:rPr>
                        <a:t>用于创建重复的对象，同时又能保证性能。</a:t>
                      </a:r>
                      <a:endParaRPr lang="zh-CN" altLang="en-US" sz="900" b="0" i="0" kern="1200" dirty="0">
                        <a:solidFill>
                          <a:schemeClr val="tx1"/>
                        </a:solidFill>
                        <a:effectLst/>
                        <a:latin typeface="+mn-lt"/>
                        <a:ea typeface="+mn-ea"/>
                        <a:cs typeface="+mn-cs"/>
                      </a:endParaRPr>
                    </a:p>
                    <a:p>
                      <a:pPr algn="l"/>
                      <a:endParaRPr lang="zh-CN" altLang="en-US" sz="9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r>
                        <a:rPr lang="en-US" altLang="zh-CN" sz="1200" b="0" dirty="0" err="1">
                          <a:effectLst/>
                        </a:rPr>
                        <a:t>ExquisiteBuilding</a:t>
                      </a:r>
                      <a:r>
                        <a:rPr lang="zh-CN" altLang="en-US" sz="1200" b="0" dirty="0">
                          <a:effectLst/>
                        </a:rPr>
                        <a:t>、</a:t>
                      </a:r>
                      <a:r>
                        <a:rPr lang="en-US" altLang="zh-CN" sz="1200" b="0" dirty="0" err="1">
                          <a:effectLst/>
                        </a:rPr>
                        <a:t>LuxuryBuilding</a:t>
                      </a:r>
                      <a:r>
                        <a:rPr lang="zh-CN" altLang="en-US" sz="1200" b="0" dirty="0">
                          <a:effectLst/>
                        </a:rPr>
                        <a:t>、</a:t>
                      </a:r>
                      <a:r>
                        <a:rPr lang="en-US" altLang="zh-CN" sz="1200" b="0" dirty="0" err="1">
                          <a:effectLst/>
                        </a:rPr>
                        <a:t>SimpleBuilding</a:t>
                      </a:r>
                      <a:endParaRPr lang="en-US" sz="12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r>
                        <a:rPr lang="zh-CN" altLang="en-US" sz="1100" b="0" i="0" kern="1200" dirty="0">
                          <a:solidFill>
                            <a:schemeClr val="tx1"/>
                          </a:solidFill>
                          <a:effectLst/>
                          <a:latin typeface="+mn-lt"/>
                          <a:ea typeface="+mn-ea"/>
                          <a:cs typeface="+mn-cs"/>
                        </a:rPr>
                        <a:t>将建造房屋的过程作为抽象的模板类，然后将</a:t>
                      </a:r>
                      <a:r>
                        <a:rPr lang="en-US" altLang="zh-CN" sz="1100" b="0" dirty="0" err="1">
                          <a:effectLst/>
                        </a:rPr>
                        <a:t>ExquisiteBuilding</a:t>
                      </a:r>
                      <a:r>
                        <a:rPr lang="zh-CN" altLang="en-US" sz="1100" b="0" i="0" kern="1200" dirty="0">
                          <a:solidFill>
                            <a:schemeClr val="tx1"/>
                          </a:solidFill>
                          <a:effectLst/>
                          <a:latin typeface="+mn-lt"/>
                          <a:ea typeface="+mn-ea"/>
                          <a:cs typeface="+mn-cs"/>
                        </a:rPr>
                        <a:t>，</a:t>
                      </a:r>
                      <a:r>
                        <a:rPr lang="en-US" altLang="zh-CN" sz="1100" b="0" dirty="0" err="1">
                          <a:effectLst/>
                        </a:rPr>
                        <a:t>LuxuryBuilding</a:t>
                      </a:r>
                      <a:r>
                        <a:rPr lang="zh-CN" altLang="en-US" sz="1100" b="0" dirty="0">
                          <a:effectLst/>
                        </a:rPr>
                        <a:t>，</a:t>
                      </a:r>
                      <a:r>
                        <a:rPr lang="en-US" altLang="zh-CN" sz="1100" b="0" dirty="0" err="1">
                          <a:effectLst/>
                        </a:rPr>
                        <a:t>SimpleBuilding</a:t>
                      </a:r>
                      <a:r>
                        <a:rPr lang="zh-CN" altLang="en-US" sz="1100" b="0" i="0" kern="1200" dirty="0">
                          <a:solidFill>
                            <a:schemeClr val="tx1"/>
                          </a:solidFill>
                          <a:effectLst/>
                          <a:latin typeface="+mn-lt"/>
                          <a:ea typeface="+mn-ea"/>
                          <a:cs typeface="+mn-cs"/>
                        </a:rPr>
                        <a:t>作为三种方法。</a:t>
                      </a:r>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r>
              <a:tr h="847090">
                <a:tc>
                  <a:txBody>
                    <a:bodyPr/>
                    <a:p>
                      <a:pPr algn="l">
                        <a:buNone/>
                      </a:pPr>
                      <a:r>
                        <a:rPr lang="en-US" altLang="en-US" sz="1200" b="0" dirty="0">
                          <a:solidFill>
                            <a:schemeClr val="tx1"/>
                          </a:solidFill>
                          <a:effectLst/>
                        </a:rPr>
                        <a:t>Template</a:t>
                      </a:r>
                      <a:endParaRPr lang="en-US" altLang="en-US" sz="1200" b="0" dirty="0">
                        <a:solidFill>
                          <a:schemeClr val="tx1"/>
                        </a:solidFill>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p>
                      <a:pPr algn="l">
                        <a:buNone/>
                      </a:pPr>
                      <a:r>
                        <a:rPr lang="zh-CN" altLang="en-US" sz="900" dirty="0">
                          <a:effectLst/>
                          <a:sym typeface="+mn-ea"/>
                        </a:rPr>
                        <a:t>定义一个模板结构，将具体内容延迟到子类去实现，主要作用是在不改变模板结构的前提下在子类中重新定义模板中的内容。</a:t>
                      </a:r>
                      <a:endParaRPr lang="zh-CN" altLang="en-US" sz="900" dirty="0">
                        <a:effectLst/>
                        <a:sym typeface="+mn-ea"/>
                      </a:endParaRPr>
                    </a:p>
                    <a:p>
                      <a:pPr algn="l">
                        <a:buNone/>
                      </a:pPr>
                      <a:endParaRPr lang="zh-CN" altLang="en-US" sz="9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p>
                      <a:pPr algn="l">
                        <a:buNone/>
                      </a:pPr>
                      <a:r>
                        <a:rPr lang="en-US" altLang="zh-CN" sz="1200" b="0" dirty="0" err="1">
                          <a:effectLst/>
                        </a:rPr>
                        <a:t>BuildingConstruction</a:t>
                      </a:r>
                      <a:r>
                        <a:rPr lang="zh-CN" altLang="en-US" sz="1200" b="0" dirty="0" err="1">
                          <a:effectLst/>
                        </a:rPr>
                        <a:t>、HouseConstruction、PlantFieldConstruction、StorageConstruction</a:t>
                      </a:r>
                      <a:endParaRPr lang="zh-CN" altLang="en-US" sz="1200" b="0" dirty="0" err="1">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p>
                      <a:pPr algn="l">
                        <a:buNone/>
                      </a:pPr>
                      <a:r>
                        <a:rPr lang="zh-CN" altLang="en-US" sz="1100" b="0" i="0" kern="1200" dirty="0">
                          <a:effectLst/>
                          <a:latin typeface="+mn-lt"/>
                          <a:ea typeface="+mn-ea"/>
                          <a:cs typeface="+mn-cs"/>
                        </a:rPr>
                        <a:t>创建抽象模板结构即建房的步骤，即LayFoundation()、ConstructBuilding()、ExteriorTrim()三个函数分别代表夯实地基、建造建筑、外围环境修葺，然后创建具体模板，分别重写ConstructBuilding()和ExteriorTrim()这两个函数，代表着建造House、AnimalFold、PlantField、Storage这四种建筑的三个步骤中后两个都是不同的，需要分别实现这两个函数的具体功能。</a:t>
                      </a:r>
                      <a:endParaRPr lang="zh-CN" altLang="en-US" sz="1100" b="0" i="0" kern="1200" dirty="0">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r>
              <a:tr h="1235710">
                <a:tc>
                  <a:txBody>
                    <a:bodyPr/>
                    <a:p>
                      <a:pPr algn="l">
                        <a:buNone/>
                      </a:pPr>
                      <a:r>
                        <a:rPr lang="en-US" altLang="en-US" sz="1200" b="0" dirty="0">
                          <a:effectLst/>
                        </a:rPr>
                        <a:t>Factory</a:t>
                      </a:r>
                      <a:endParaRPr lang="en-US" altLang="en-US" sz="12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p>
                      <a:pPr algn="l">
                        <a:buNone/>
                      </a:pPr>
                      <a:r>
                        <a:rPr lang="zh-CN" altLang="en-US" sz="900" dirty="0">
                          <a:effectLst/>
                        </a:rPr>
                        <a:t>父类负责定义创建对象的公共接口，而子类则负责生成具体的对象，目的是将类的实例化操作延迟到子类中完成。</a:t>
                      </a:r>
                      <a:endParaRPr lang="zh-CN" altLang="en-US" sz="9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p>
                      <a:pPr algn="l">
                        <a:buNone/>
                      </a:pPr>
                      <a:r>
                        <a:rPr lang="en-US" altLang="en-US" sz="1200" b="0" dirty="0">
                          <a:effectLst/>
                        </a:rPr>
                        <a:t>Fertilizer</a:t>
                      </a:r>
                      <a:r>
                        <a:rPr lang="zh-CN" altLang="en-US" sz="1200" b="0" dirty="0">
                          <a:effectLst/>
                        </a:rPr>
                        <a:t>、InorganicFertilizer、OrganicFertilizer、FertilizerAbstractFactory、InorganicFertilizerFactory、OrganicFertilizerFactory</a:t>
                      </a:r>
                      <a:endParaRPr lang="zh-CN" altLang="en-US" sz="12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p>
                      <a:pPr algn="l">
                        <a:buNone/>
                      </a:pPr>
                      <a:r>
                        <a:rPr lang="en-US" altLang="en-US" sz="1100" b="0" i="0" kern="1200" dirty="0">
                          <a:solidFill>
                            <a:schemeClr val="tx1"/>
                          </a:solidFill>
                          <a:effectLst/>
                          <a:latin typeface="+mn-lt"/>
                          <a:ea typeface="+mn-ea"/>
                          <a:cs typeface="+mn-cs"/>
                        </a:rPr>
                        <a:t>Fertilizer是抽象产品角色，定义产品的接口，而InorganicFertilizer类和OrganicFertilizer类是具体的产品角色，是实现产品接口的具体产品类，抽象工厂角色是FertilizerAbstractFactory类，用来声明工厂方法，返回Fertilizer，而真实的工厂是InorganicFertilizerFactory类和OrganicFertilizerFactory类，实现工厂方法，由客户调用，返回一个实例。</a:t>
                      </a:r>
                      <a:endParaRPr lang="en-US" alt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r>
              <a:tr h="897255">
                <a:tc>
                  <a:txBody>
                    <a:bodyPr/>
                    <a:p>
                      <a:pPr algn="l">
                        <a:buNone/>
                      </a:pPr>
                      <a:r>
                        <a:rPr lang="en-US" altLang="en-US" sz="1200" b="0" dirty="0">
                          <a:effectLst/>
                        </a:rPr>
                        <a:t>Builder</a:t>
                      </a:r>
                      <a:endParaRPr lang="en-US" altLang="en-US" sz="12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p>
                      <a:pPr algn="l">
                        <a:buNone/>
                      </a:pPr>
                      <a:r>
                        <a:rPr lang="zh-CN" altLang="en-US" sz="900" dirty="0">
                          <a:effectLst/>
                          <a:sym typeface="+mn-ea"/>
                        </a:rPr>
                        <a:t>使用多个简单的对象一步一步构建成一个复杂的对象，目的在于将一个复杂的构建与其表示相分离，使得同样的构建过程可以创建不同的表示。</a:t>
                      </a:r>
                      <a:endParaRPr lang="zh-CN" altLang="en-US" sz="9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p>
                      <a:pPr algn="l">
                        <a:buNone/>
                      </a:pPr>
                      <a:r>
                        <a:rPr lang="en-US" altLang="en-US" sz="1200" b="0" dirty="0">
                          <a:effectLst/>
                        </a:rPr>
                        <a:t>Builder</a:t>
                      </a:r>
                      <a:r>
                        <a:rPr lang="zh-CN" altLang="en-US" sz="1200" b="0" dirty="0">
                          <a:effectLst/>
                        </a:rPr>
                        <a:t>、</a:t>
                      </a:r>
                      <a:r>
                        <a:rPr lang="en-US" altLang="en-US" sz="1200" b="0" dirty="0">
                          <a:effectLst/>
                        </a:rPr>
                        <a:t>SetLength、SetWidth、SetHeight</a:t>
                      </a:r>
                      <a:r>
                        <a:rPr lang="zh-CN" altLang="en-US" sz="1200" b="0" dirty="0">
                          <a:effectLst/>
                        </a:rPr>
                        <a:t>、ConcreteBuilder</a:t>
                      </a:r>
                      <a:endParaRPr lang="zh-CN" altLang="en-US" sz="12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p>
                      <a:pPr algn="l">
                        <a:buNone/>
                      </a:pPr>
                      <a:r>
                        <a:rPr lang="en-US" altLang="en-US" sz="1100" b="0" i="0" kern="1200" dirty="0">
                          <a:solidFill>
                            <a:schemeClr val="tx1"/>
                          </a:solidFill>
                          <a:effectLst/>
                          <a:latin typeface="+mn-lt"/>
                          <a:ea typeface="+mn-ea"/>
                          <a:cs typeface="+mn-cs"/>
                        </a:rPr>
                        <a:t>对设定建造房屋的长度、宽度、高度三种尺寸时使用了Builder设计模式，首先定义设定尺寸的过程（Builder），分别是SetLength()、SetWidth()、SetHeight(，都声明为抽象方法，具体由子类实现，然后创建具体的建造者具体实现三个抽象函数。</a:t>
                      </a:r>
                      <a:endParaRPr lang="en-US" alt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prstClr val="white"/>
              </a:solidFill>
            </a:endParaRPr>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prstClr val="white"/>
              </a:solidFill>
            </a:endParaRPr>
          </a:p>
        </p:txBody>
      </p:sp>
      <p:sp>
        <p:nvSpPr>
          <p:cNvPr id="8" name="灯片编号占位符 7"/>
          <p:cNvSpPr>
            <a:spLocks noGrp="1"/>
          </p:cNvSpPr>
          <p:nvPr>
            <p:ph type="sldNum" sz="quarter" idx="12"/>
          </p:nvPr>
        </p:nvSpPr>
        <p:spPr>
          <a:xfrm>
            <a:off x="11142337" y="471454"/>
            <a:ext cx="336689" cy="365125"/>
          </a:xfrm>
        </p:spPr>
        <p:txBody>
          <a:bodyPr/>
          <a:lstStyle/>
          <a:p>
            <a:fld id="{650F322C-EF84-415F-8BB2-B0D14E2AAE85}" type="slidenum">
              <a:rPr lang="zh-CN" altLang="en-US" sz="1800" smtClean="0">
                <a:solidFill>
                  <a:prstClr val="black"/>
                </a:solidFill>
              </a:rPr>
            </a:fld>
            <a:endParaRPr lang="zh-CN" altLang="en-US" sz="1800" dirty="0">
              <a:solidFill>
                <a:prstClr val="black"/>
              </a:solidFill>
            </a:endParaRPr>
          </a:p>
        </p:txBody>
      </p:sp>
      <p:sp>
        <p:nvSpPr>
          <p:cNvPr id="9" name="文本框 8"/>
          <p:cNvSpPr txBox="1"/>
          <p:nvPr/>
        </p:nvSpPr>
        <p:spPr>
          <a:xfrm>
            <a:off x="-851091" y="0"/>
            <a:ext cx="2385268"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rPr>
              <a:t>Item</a:t>
            </a:r>
            <a:endParaRPr lang="zh-CN" altLang="en-US" sz="900" dirty="0">
              <a:solidFill>
                <a:schemeClr val="bg2"/>
              </a:solidFill>
              <a:latin typeface="Yu Gothic UI Semibold" panose="020B0700000000000000" pitchFamily="34" charset="-128"/>
              <a:ea typeface="Yu Gothic UI Semibold" panose="020B0700000000000000" pitchFamily="34" charset="-128"/>
            </a:endParaRPr>
          </a:p>
          <a:p>
            <a:endParaRPr lang="zh-CN" altLang="en-US" sz="2800" dirty="0">
              <a:solidFill>
                <a:srgbClr val="E7E6E6"/>
              </a:solidFill>
              <a:latin typeface="Yu Gothic UI Semibold" panose="020B0700000000000000" pitchFamily="34" charset="-128"/>
              <a:ea typeface="Yu Gothic UI Semibold" panose="020B0700000000000000" pitchFamily="34" charset="-128"/>
            </a:endParaRPr>
          </a:p>
        </p:txBody>
      </p:sp>
      <p:sp>
        <p:nvSpPr>
          <p:cNvPr id="10" name="标题 9"/>
          <p:cNvSpPr>
            <a:spLocks noGrp="1"/>
          </p:cNvSpPr>
          <p:nvPr>
            <p:ph type="ctrTitle"/>
          </p:nvPr>
        </p:nvSpPr>
        <p:spPr>
          <a:xfrm>
            <a:off x="1534176" y="407319"/>
            <a:ext cx="3289283" cy="429177"/>
          </a:xfrm>
        </p:spPr>
        <p:txBody>
          <a:bodyPr>
            <a:noAutofit/>
          </a:bodyPr>
          <a:lstStyle/>
          <a:p>
            <a:pPr algn="l"/>
            <a:r>
              <a:rPr lang="en-US" altLang="zh-CN" sz="2800" dirty="0"/>
              <a:t>Singleton</a:t>
            </a:r>
            <a:endParaRPr lang="zh-CN" altLang="en-US" sz="4400" dirty="0"/>
          </a:p>
        </p:txBody>
      </p:sp>
      <p:grpSp>
        <p:nvGrpSpPr>
          <p:cNvPr id="16" name="组合 15"/>
          <p:cNvGrpSpPr/>
          <p:nvPr/>
        </p:nvGrpSpPr>
        <p:grpSpPr>
          <a:xfrm>
            <a:off x="4703685" y="3339612"/>
            <a:ext cx="3781589" cy="3509243"/>
            <a:chOff x="5408694" y="3159298"/>
            <a:chExt cx="3781589" cy="3407696"/>
          </a:xfrm>
        </p:grpSpPr>
        <p:sp>
          <p:nvSpPr>
            <p:cNvPr id="14" name="矩形 13"/>
            <p:cNvSpPr/>
            <p:nvPr/>
          </p:nvSpPr>
          <p:spPr>
            <a:xfrm rot="5400000" flipH="1" flipV="1">
              <a:off x="7277291" y="1426492"/>
              <a:ext cx="44396" cy="3781589"/>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ndParaRPr>
            </a:p>
          </p:txBody>
        </p:sp>
        <p:sp>
          <p:nvSpPr>
            <p:cNvPr id="15" name="矩形 14"/>
            <p:cNvSpPr/>
            <p:nvPr/>
          </p:nvSpPr>
          <p:spPr>
            <a:xfrm flipV="1">
              <a:off x="8798700" y="3159298"/>
              <a:ext cx="45719" cy="3407696"/>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ndParaRPr>
            </a:p>
          </p:txBody>
        </p:sp>
      </p:grpSp>
      <p:sp>
        <p:nvSpPr>
          <p:cNvPr id="27" name="文本框 26"/>
          <p:cNvSpPr txBox="1"/>
          <p:nvPr/>
        </p:nvSpPr>
        <p:spPr>
          <a:xfrm>
            <a:off x="1472900" y="3547655"/>
            <a:ext cx="1001026" cy="261610"/>
          </a:xfrm>
          <a:prstGeom prst="rect">
            <a:avLst/>
          </a:prstGeom>
          <a:solidFill>
            <a:schemeClr val="bg2">
              <a:lumMod val="75000"/>
            </a:schemeClr>
          </a:solidFill>
        </p:spPr>
        <p:txBody>
          <a:bodyPr wrap="square" rtlCol="0">
            <a:spAutoFit/>
          </a:bodyPr>
          <a:lstStyle/>
          <a:p>
            <a:r>
              <a:rPr lang="en-US" altLang="zh-CN" sz="1100" dirty="0" err="1">
                <a:solidFill>
                  <a:prstClr val="white"/>
                </a:solidFill>
              </a:rPr>
              <a:t>FarmAddress</a:t>
            </a:r>
            <a:endParaRPr lang="zh-CN" altLang="en-US" sz="1100" dirty="0">
              <a:solidFill>
                <a:prstClr val="white"/>
              </a:solidFill>
            </a:endParaRPr>
          </a:p>
        </p:txBody>
      </p:sp>
      <p:grpSp>
        <p:nvGrpSpPr>
          <p:cNvPr id="30" name="组合 29"/>
          <p:cNvGrpSpPr/>
          <p:nvPr/>
        </p:nvGrpSpPr>
        <p:grpSpPr>
          <a:xfrm rot="16200000">
            <a:off x="5768901" y="641507"/>
            <a:ext cx="2956292" cy="3240000"/>
            <a:chOff x="4267152" y="2653886"/>
            <a:chExt cx="2956292" cy="3240000"/>
          </a:xfrm>
        </p:grpSpPr>
        <p:sp>
          <p:nvSpPr>
            <p:cNvPr id="31" name="矩形 30"/>
            <p:cNvSpPr/>
            <p:nvPr/>
          </p:nvSpPr>
          <p:spPr>
            <a:xfrm rot="5400000" flipV="1">
              <a:off x="5722438" y="2415738"/>
              <a:ext cx="45719" cy="2956292"/>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ndParaRPr>
            </a:p>
          </p:txBody>
        </p:sp>
        <p:sp>
          <p:nvSpPr>
            <p:cNvPr id="32" name="矩形 31"/>
            <p:cNvSpPr/>
            <p:nvPr/>
          </p:nvSpPr>
          <p:spPr>
            <a:xfrm flipV="1">
              <a:off x="6992999" y="2653886"/>
              <a:ext cx="45719"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ndParaRPr>
            </a:p>
          </p:txBody>
        </p:sp>
      </p:grpSp>
      <p:sp>
        <p:nvSpPr>
          <p:cNvPr id="3" name="文本框 2"/>
          <p:cNvSpPr txBox="1"/>
          <p:nvPr/>
        </p:nvSpPr>
        <p:spPr>
          <a:xfrm>
            <a:off x="4101366" y="978629"/>
            <a:ext cx="1379619" cy="369332"/>
          </a:xfrm>
          <a:prstGeom prst="rect">
            <a:avLst/>
          </a:prstGeom>
          <a:solidFill>
            <a:schemeClr val="bg2">
              <a:lumMod val="75000"/>
            </a:schemeClr>
          </a:solidFill>
        </p:spPr>
        <p:txBody>
          <a:bodyPr wrap="square" rtlCol="0">
            <a:spAutoFit/>
          </a:bodyPr>
          <a:lstStyle/>
          <a:p>
            <a:r>
              <a:rPr lang="zh-CN" altLang="en-US" dirty="0">
                <a:solidFill>
                  <a:prstClr val="white"/>
                </a:solidFill>
              </a:rPr>
              <a:t>相关结构</a:t>
            </a:r>
            <a:endParaRPr lang="zh-CN" altLang="en-US" dirty="0">
              <a:solidFill>
                <a:prstClr val="white"/>
              </a:solidFill>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298824" y="745140"/>
            <a:ext cx="2902056" cy="3369407"/>
          </a:xfrm>
          <a:prstGeom prst="rect">
            <a:avLst/>
          </a:prstGeom>
        </p:spPr>
      </p:pic>
      <p:sp>
        <p:nvSpPr>
          <p:cNvPr id="34" name="矩形 33"/>
          <p:cNvSpPr/>
          <p:nvPr/>
        </p:nvSpPr>
        <p:spPr>
          <a:xfrm rot="5400000" flipH="1" flipV="1">
            <a:off x="9934679" y="3018425"/>
            <a:ext cx="45719" cy="3971266"/>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ndParaRPr>
          </a:p>
        </p:txBody>
      </p:sp>
      <p:pic>
        <p:nvPicPr>
          <p:cNvPr id="2" name="图片 1"/>
          <p:cNvPicPr>
            <a:picLocks noChangeAspect="1"/>
          </p:cNvPicPr>
          <p:nvPr/>
        </p:nvPicPr>
        <p:blipFill>
          <a:blip r:embed="rId2"/>
          <a:stretch>
            <a:fillRect/>
          </a:stretch>
        </p:blipFill>
        <p:spPr>
          <a:xfrm>
            <a:off x="1565629" y="992543"/>
            <a:ext cx="1918666" cy="1105773"/>
          </a:xfrm>
          <a:prstGeom prst="rect">
            <a:avLst/>
          </a:prstGeom>
        </p:spPr>
      </p:pic>
      <p:pic>
        <p:nvPicPr>
          <p:cNvPr id="13" name="图片 12"/>
          <p:cNvPicPr>
            <a:picLocks noChangeAspect="1"/>
          </p:cNvPicPr>
          <p:nvPr/>
        </p:nvPicPr>
        <p:blipFill>
          <a:blip r:embed="rId3"/>
          <a:stretch>
            <a:fillRect/>
          </a:stretch>
        </p:blipFill>
        <p:spPr>
          <a:xfrm>
            <a:off x="1565629" y="2149185"/>
            <a:ext cx="4102937" cy="1279815"/>
          </a:xfrm>
          <a:prstGeom prst="rect">
            <a:avLst/>
          </a:prstGeom>
        </p:spPr>
      </p:pic>
      <p:pic>
        <p:nvPicPr>
          <p:cNvPr id="17" name="图片 16"/>
          <p:cNvPicPr>
            <a:picLocks noChangeAspect="1"/>
          </p:cNvPicPr>
          <p:nvPr/>
        </p:nvPicPr>
        <p:blipFill>
          <a:blip r:embed="rId4"/>
          <a:stretch>
            <a:fillRect/>
          </a:stretch>
        </p:blipFill>
        <p:spPr>
          <a:xfrm>
            <a:off x="1534176" y="4191612"/>
            <a:ext cx="5431936" cy="218085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a:xfrm>
            <a:off x="11142337" y="471454"/>
            <a:ext cx="336689" cy="365125"/>
          </a:xfrm>
        </p:spPr>
        <p:txBody>
          <a:bodyPr/>
          <a:lstStyle/>
          <a:p>
            <a:fld id="{650F322C-EF84-415F-8BB2-B0D14E2AAE85}" type="slidenum">
              <a:rPr lang="zh-CN" altLang="en-US" sz="1800" smtClean="0">
                <a:solidFill>
                  <a:schemeClr val="tx1"/>
                </a:solidFill>
              </a:rPr>
            </a:fld>
            <a:endParaRPr lang="zh-CN" altLang="en-US" sz="1800" dirty="0">
              <a:solidFill>
                <a:schemeClr val="tx1"/>
              </a:solidFill>
            </a:endParaRPr>
          </a:p>
        </p:txBody>
      </p:sp>
      <p:sp>
        <p:nvSpPr>
          <p:cNvPr id="9" name="文本框 8"/>
          <p:cNvSpPr txBox="1"/>
          <p:nvPr/>
        </p:nvSpPr>
        <p:spPr>
          <a:xfrm>
            <a:off x="-851091" y="0"/>
            <a:ext cx="2385268"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rPr>
              <a:t>Item</a:t>
            </a:r>
            <a:endParaRPr lang="zh-CN" altLang="en-US" sz="900" dirty="0">
              <a:solidFill>
                <a:schemeClr val="bg2"/>
              </a:solidFill>
              <a:latin typeface="Yu Gothic UI Semibold" panose="020B0700000000000000" pitchFamily="34" charset="-128"/>
              <a:ea typeface="Yu Gothic UI Semibold" panose="020B0700000000000000" pitchFamily="34" charset="-128"/>
            </a:endParaRPr>
          </a:p>
          <a:p>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sp>
        <p:nvSpPr>
          <p:cNvPr id="10" name="标题 9"/>
          <p:cNvSpPr>
            <a:spLocks noGrp="1"/>
          </p:cNvSpPr>
          <p:nvPr>
            <p:ph type="ctrTitle"/>
          </p:nvPr>
        </p:nvSpPr>
        <p:spPr>
          <a:xfrm>
            <a:off x="1534177" y="471454"/>
            <a:ext cx="2169268" cy="429177"/>
          </a:xfrm>
        </p:spPr>
        <p:txBody>
          <a:bodyPr>
            <a:noAutofit/>
          </a:bodyPr>
          <a:lstStyle/>
          <a:p>
            <a:pPr algn="l"/>
            <a:r>
              <a:rPr lang="en-US" altLang="zh-CN" sz="2800" dirty="0"/>
              <a:t>Prototype</a:t>
            </a:r>
            <a:endParaRPr lang="zh-CN" altLang="en-US" sz="4400" dirty="0"/>
          </a:p>
        </p:txBody>
      </p:sp>
      <p:sp>
        <p:nvSpPr>
          <p:cNvPr id="3" name="文本框 2"/>
          <p:cNvSpPr txBox="1"/>
          <p:nvPr/>
        </p:nvSpPr>
        <p:spPr>
          <a:xfrm>
            <a:off x="3919445" y="429004"/>
            <a:ext cx="1379619" cy="369332"/>
          </a:xfrm>
          <a:prstGeom prst="rect">
            <a:avLst/>
          </a:prstGeom>
          <a:solidFill>
            <a:schemeClr val="bg2">
              <a:lumMod val="75000"/>
            </a:schemeClr>
          </a:solidFill>
        </p:spPr>
        <p:txBody>
          <a:bodyPr wrap="square" rtlCol="0">
            <a:spAutoFit/>
          </a:bodyPr>
          <a:lstStyle/>
          <a:p>
            <a:r>
              <a:rPr lang="zh-CN" altLang="en-US" dirty="0">
                <a:solidFill>
                  <a:schemeClr val="bg1"/>
                </a:solidFill>
              </a:rPr>
              <a:t>相关结构</a:t>
            </a:r>
            <a:endParaRPr lang="zh-CN" altLang="en-US" dirty="0">
              <a:solidFill>
                <a:schemeClr val="bg1"/>
              </a:solidFill>
            </a:endParaRPr>
          </a:p>
        </p:txBody>
      </p:sp>
      <p:grpSp>
        <p:nvGrpSpPr>
          <p:cNvPr id="16" name="组合 15"/>
          <p:cNvGrpSpPr/>
          <p:nvPr/>
        </p:nvGrpSpPr>
        <p:grpSpPr>
          <a:xfrm>
            <a:off x="5671438" y="2664715"/>
            <a:ext cx="1800000" cy="3240000"/>
            <a:chOff x="5501069" y="3111086"/>
            <a:chExt cx="1800000" cy="3240000"/>
          </a:xfrm>
        </p:grpSpPr>
        <p:sp>
          <p:nvSpPr>
            <p:cNvPr id="14" name="矩形 13"/>
            <p:cNvSpPr/>
            <p:nvPr/>
          </p:nvSpPr>
          <p:spPr>
            <a:xfrm rot="5400000" flipV="1">
              <a:off x="6395669" y="3188309"/>
              <a:ext cx="10800"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 name="矩形 14"/>
            <p:cNvSpPr/>
            <p:nvPr/>
          </p:nvSpPr>
          <p:spPr>
            <a:xfrm flipV="1">
              <a:off x="7102235" y="3111086"/>
              <a:ext cx="10800"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sp>
        <p:nvSpPr>
          <p:cNvPr id="27" name="文本框 26"/>
          <p:cNvSpPr txBox="1"/>
          <p:nvPr/>
        </p:nvSpPr>
        <p:spPr>
          <a:xfrm>
            <a:off x="7648940" y="510505"/>
            <a:ext cx="1201626" cy="261610"/>
          </a:xfrm>
          <a:prstGeom prst="rect">
            <a:avLst/>
          </a:prstGeom>
          <a:solidFill>
            <a:schemeClr val="bg2">
              <a:lumMod val="75000"/>
            </a:schemeClr>
          </a:solidFill>
        </p:spPr>
        <p:txBody>
          <a:bodyPr wrap="square" rtlCol="0">
            <a:spAutoFit/>
          </a:bodyPr>
          <a:lstStyle/>
          <a:p>
            <a:r>
              <a:rPr lang="en-US" altLang="zh-CN" sz="1100" dirty="0" err="1">
                <a:solidFill>
                  <a:schemeClr val="bg1"/>
                </a:solidFill>
              </a:rPr>
              <a:t>ExquisteBuilding</a:t>
            </a:r>
            <a:endParaRPr lang="zh-CN" altLang="en-US" sz="1100" dirty="0">
              <a:solidFill>
                <a:schemeClr val="bg1"/>
              </a:solidFill>
            </a:endParaRPr>
          </a:p>
        </p:txBody>
      </p:sp>
      <p:sp>
        <p:nvSpPr>
          <p:cNvPr id="28" name="文本框 27"/>
          <p:cNvSpPr txBox="1"/>
          <p:nvPr/>
        </p:nvSpPr>
        <p:spPr>
          <a:xfrm>
            <a:off x="7659471" y="2596209"/>
            <a:ext cx="1349038" cy="307777"/>
          </a:xfrm>
          <a:prstGeom prst="rect">
            <a:avLst/>
          </a:prstGeom>
          <a:solidFill>
            <a:schemeClr val="bg2">
              <a:lumMod val="75000"/>
            </a:schemeClr>
          </a:solidFill>
        </p:spPr>
        <p:txBody>
          <a:bodyPr wrap="square" rtlCol="0">
            <a:spAutoFit/>
          </a:bodyPr>
          <a:lstStyle/>
          <a:p>
            <a:r>
              <a:rPr lang="en-US" altLang="zh-CN" sz="1400" dirty="0" err="1">
                <a:solidFill>
                  <a:schemeClr val="bg1"/>
                </a:solidFill>
              </a:rPr>
              <a:t>LuxuryBuilding</a:t>
            </a:r>
            <a:endParaRPr lang="zh-CN" altLang="en-US" sz="1400" dirty="0">
              <a:solidFill>
                <a:schemeClr val="bg1"/>
              </a:solidFill>
            </a:endParaRPr>
          </a:p>
        </p:txBody>
      </p:sp>
      <p:sp>
        <p:nvSpPr>
          <p:cNvPr id="29" name="文本框 28"/>
          <p:cNvSpPr txBox="1"/>
          <p:nvPr/>
        </p:nvSpPr>
        <p:spPr>
          <a:xfrm>
            <a:off x="7659471" y="4727673"/>
            <a:ext cx="1130746" cy="261610"/>
          </a:xfrm>
          <a:prstGeom prst="rect">
            <a:avLst/>
          </a:prstGeom>
          <a:solidFill>
            <a:schemeClr val="bg2">
              <a:lumMod val="75000"/>
            </a:schemeClr>
          </a:solidFill>
        </p:spPr>
        <p:txBody>
          <a:bodyPr wrap="square" rtlCol="0">
            <a:spAutoFit/>
          </a:bodyPr>
          <a:lstStyle/>
          <a:p>
            <a:r>
              <a:rPr lang="en-US" altLang="zh-CN" sz="1100" dirty="0" err="1">
                <a:solidFill>
                  <a:schemeClr val="bg1"/>
                </a:solidFill>
              </a:rPr>
              <a:t>SimpleBuilding</a:t>
            </a:r>
            <a:endParaRPr lang="zh-CN" altLang="en-US" sz="1400" dirty="0">
              <a:solidFill>
                <a:schemeClr val="bg1"/>
              </a:solidFill>
            </a:endParaRPr>
          </a:p>
        </p:txBody>
      </p:sp>
      <p:grpSp>
        <p:nvGrpSpPr>
          <p:cNvPr id="30" name="组合 29"/>
          <p:cNvGrpSpPr/>
          <p:nvPr/>
        </p:nvGrpSpPr>
        <p:grpSpPr>
          <a:xfrm rot="16200000">
            <a:off x="7342055" y="-461332"/>
            <a:ext cx="1800000" cy="3240000"/>
            <a:chOff x="5408695" y="2653886"/>
            <a:chExt cx="1800000" cy="3240000"/>
          </a:xfrm>
        </p:grpSpPr>
        <p:sp>
          <p:nvSpPr>
            <p:cNvPr id="31" name="矩形 30"/>
            <p:cNvSpPr/>
            <p:nvPr/>
          </p:nvSpPr>
          <p:spPr>
            <a:xfrm rot="5400000" flipV="1">
              <a:off x="6303295" y="2337382"/>
              <a:ext cx="10800"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2" name="矩形 31"/>
            <p:cNvSpPr/>
            <p:nvPr/>
          </p:nvSpPr>
          <p:spPr>
            <a:xfrm flipV="1">
              <a:off x="7027917" y="2653886"/>
              <a:ext cx="10800"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5331" y="3687898"/>
            <a:ext cx="5959264" cy="2555833"/>
          </a:xfrm>
          <a:prstGeom prst="rect">
            <a:avLst/>
          </a:prstGeom>
        </p:spPr>
      </p:pic>
      <p:pic>
        <p:nvPicPr>
          <p:cNvPr id="2" name="图片 1"/>
          <p:cNvPicPr>
            <a:picLocks noChangeAspect="1"/>
          </p:cNvPicPr>
          <p:nvPr/>
        </p:nvPicPr>
        <p:blipFill>
          <a:blip r:embed="rId2"/>
          <a:stretch>
            <a:fillRect/>
          </a:stretch>
        </p:blipFill>
        <p:spPr>
          <a:xfrm>
            <a:off x="1054613" y="1131680"/>
            <a:ext cx="5704743" cy="2453653"/>
          </a:xfrm>
          <a:prstGeom prst="rect">
            <a:avLst/>
          </a:prstGeom>
        </p:spPr>
      </p:pic>
      <p:pic>
        <p:nvPicPr>
          <p:cNvPr id="11" name="图片 10"/>
          <p:cNvPicPr>
            <a:picLocks noChangeAspect="1"/>
          </p:cNvPicPr>
          <p:nvPr/>
        </p:nvPicPr>
        <p:blipFill>
          <a:blip r:embed="rId3"/>
          <a:stretch>
            <a:fillRect/>
          </a:stretch>
        </p:blipFill>
        <p:spPr>
          <a:xfrm>
            <a:off x="7659471" y="925819"/>
            <a:ext cx="3240000" cy="1489433"/>
          </a:xfrm>
          <a:prstGeom prst="rect">
            <a:avLst/>
          </a:prstGeom>
        </p:spPr>
      </p:pic>
      <p:pic>
        <p:nvPicPr>
          <p:cNvPr id="12" name="图片 11"/>
          <p:cNvPicPr>
            <a:picLocks noChangeAspect="1"/>
          </p:cNvPicPr>
          <p:nvPr/>
        </p:nvPicPr>
        <p:blipFill>
          <a:blip r:embed="rId4"/>
          <a:stretch>
            <a:fillRect/>
          </a:stretch>
        </p:blipFill>
        <p:spPr>
          <a:xfrm>
            <a:off x="7648940" y="3038776"/>
            <a:ext cx="3450962" cy="1703912"/>
          </a:xfrm>
          <a:prstGeom prst="rect">
            <a:avLst/>
          </a:prstGeom>
        </p:spPr>
      </p:pic>
      <p:pic>
        <p:nvPicPr>
          <p:cNvPr id="19" name="图片 18"/>
          <p:cNvPicPr>
            <a:picLocks noChangeAspect="1"/>
          </p:cNvPicPr>
          <p:nvPr/>
        </p:nvPicPr>
        <p:blipFill>
          <a:blip r:embed="rId5"/>
          <a:stretch>
            <a:fillRect/>
          </a:stretch>
        </p:blipFill>
        <p:spPr>
          <a:xfrm>
            <a:off x="7681454" y="5113508"/>
            <a:ext cx="3450962" cy="155387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a:xfrm>
            <a:off x="11156942" y="439704"/>
            <a:ext cx="336689" cy="365125"/>
          </a:xfrm>
        </p:spPr>
        <p:txBody>
          <a:bodyPr/>
          <a:lstStyle/>
          <a:p>
            <a:fld id="{650F322C-EF84-415F-8BB2-B0D14E2AAE85}" type="slidenum">
              <a:rPr lang="zh-CN" altLang="en-US" sz="1800" smtClean="0">
                <a:solidFill>
                  <a:schemeClr val="tx1"/>
                </a:solidFill>
              </a:rPr>
            </a:fld>
            <a:endParaRPr lang="zh-CN" altLang="en-US" sz="1800" dirty="0">
              <a:solidFill>
                <a:schemeClr val="tx1"/>
              </a:solidFill>
            </a:endParaRPr>
          </a:p>
        </p:txBody>
      </p:sp>
      <p:sp>
        <p:nvSpPr>
          <p:cNvPr id="9" name="文本框 8"/>
          <p:cNvSpPr txBox="1"/>
          <p:nvPr/>
        </p:nvSpPr>
        <p:spPr>
          <a:xfrm>
            <a:off x="-851091" y="0"/>
            <a:ext cx="2385268"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rPr>
              <a:t>Item</a:t>
            </a:r>
            <a:endParaRPr lang="zh-CN" altLang="en-US" sz="900" dirty="0">
              <a:solidFill>
                <a:schemeClr val="bg2"/>
              </a:solidFill>
              <a:latin typeface="Yu Gothic UI Semibold" panose="020B0700000000000000" pitchFamily="34" charset="-128"/>
              <a:ea typeface="Yu Gothic UI Semibold" panose="020B0700000000000000" pitchFamily="34" charset="-128"/>
            </a:endParaRPr>
          </a:p>
          <a:p>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sp>
        <p:nvSpPr>
          <p:cNvPr id="10" name="标题 9"/>
          <p:cNvSpPr>
            <a:spLocks noGrp="1"/>
          </p:cNvSpPr>
          <p:nvPr>
            <p:ph type="ctrTitle"/>
          </p:nvPr>
        </p:nvSpPr>
        <p:spPr>
          <a:xfrm>
            <a:off x="989347" y="343184"/>
            <a:ext cx="2169268" cy="429177"/>
          </a:xfrm>
        </p:spPr>
        <p:txBody>
          <a:bodyPr>
            <a:noAutofit/>
          </a:bodyPr>
          <a:lstStyle/>
          <a:p>
            <a:pPr algn="l"/>
            <a:r>
              <a:rPr lang="en-US" sz="2800" dirty="0"/>
              <a:t>Template</a:t>
            </a:r>
            <a:endParaRPr lang="en-US" sz="4400" dirty="0"/>
          </a:p>
        </p:txBody>
      </p:sp>
      <p:sp>
        <p:nvSpPr>
          <p:cNvPr id="3" name="文本框 2"/>
          <p:cNvSpPr txBox="1"/>
          <p:nvPr/>
        </p:nvSpPr>
        <p:spPr>
          <a:xfrm>
            <a:off x="1124175" y="973834"/>
            <a:ext cx="1379619" cy="369332"/>
          </a:xfrm>
          <a:prstGeom prst="rect">
            <a:avLst/>
          </a:prstGeom>
          <a:solidFill>
            <a:schemeClr val="bg2">
              <a:lumMod val="75000"/>
            </a:schemeClr>
          </a:solidFill>
        </p:spPr>
        <p:txBody>
          <a:bodyPr wrap="square" rtlCol="0">
            <a:spAutoFit/>
          </a:bodyPr>
          <a:lstStyle/>
          <a:p>
            <a:r>
              <a:rPr lang="zh-CN" altLang="en-US" dirty="0">
                <a:solidFill>
                  <a:schemeClr val="bg1"/>
                </a:solidFill>
              </a:rPr>
              <a:t>相关结构</a:t>
            </a:r>
            <a:endParaRPr lang="zh-CN" altLang="en-US" dirty="0">
              <a:solidFill>
                <a:schemeClr val="bg1"/>
              </a:solidFill>
            </a:endParaRPr>
          </a:p>
        </p:txBody>
      </p:sp>
      <p:grpSp>
        <p:nvGrpSpPr>
          <p:cNvPr id="16" name="组合 15"/>
          <p:cNvGrpSpPr/>
          <p:nvPr/>
        </p:nvGrpSpPr>
        <p:grpSpPr>
          <a:xfrm>
            <a:off x="5671438" y="2664715"/>
            <a:ext cx="1800000" cy="3240000"/>
            <a:chOff x="5501069" y="3111086"/>
            <a:chExt cx="1800000" cy="3240000"/>
          </a:xfrm>
        </p:grpSpPr>
        <p:sp>
          <p:nvSpPr>
            <p:cNvPr id="14" name="矩形 13"/>
            <p:cNvSpPr/>
            <p:nvPr/>
          </p:nvSpPr>
          <p:spPr>
            <a:xfrm rot="5400000" flipV="1">
              <a:off x="6395669" y="3188309"/>
              <a:ext cx="10800"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 name="矩形 14"/>
            <p:cNvSpPr/>
            <p:nvPr/>
          </p:nvSpPr>
          <p:spPr>
            <a:xfrm flipV="1">
              <a:off x="7102235" y="3111086"/>
              <a:ext cx="10800"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sp>
        <p:nvSpPr>
          <p:cNvPr id="27" name="文本框 26"/>
          <p:cNvSpPr txBox="1"/>
          <p:nvPr/>
        </p:nvSpPr>
        <p:spPr>
          <a:xfrm>
            <a:off x="7649210" y="510540"/>
            <a:ext cx="1622425" cy="260350"/>
          </a:xfrm>
          <a:prstGeom prst="rect">
            <a:avLst/>
          </a:prstGeom>
          <a:solidFill>
            <a:schemeClr val="bg2">
              <a:lumMod val="75000"/>
            </a:schemeClr>
          </a:solidFill>
        </p:spPr>
        <p:txBody>
          <a:bodyPr wrap="square" rtlCol="0">
            <a:spAutoFit/>
          </a:bodyPr>
          <a:lstStyle/>
          <a:p>
            <a:r>
              <a:rPr lang="en-US" altLang="zh-CN" sz="1100" dirty="0" err="1">
                <a:solidFill>
                  <a:schemeClr val="bg1"/>
                </a:solidFill>
              </a:rPr>
              <a:t>HouseConstruction</a:t>
            </a:r>
            <a:endParaRPr lang="en-US" altLang="zh-CN" sz="1100" dirty="0" err="1">
              <a:solidFill>
                <a:schemeClr val="bg1"/>
              </a:solidFill>
            </a:endParaRPr>
          </a:p>
        </p:txBody>
      </p:sp>
      <p:sp>
        <p:nvSpPr>
          <p:cNvPr id="28" name="文本框 27"/>
          <p:cNvSpPr txBox="1"/>
          <p:nvPr/>
        </p:nvSpPr>
        <p:spPr>
          <a:xfrm>
            <a:off x="7659370" y="2664460"/>
            <a:ext cx="1611630" cy="260350"/>
          </a:xfrm>
          <a:prstGeom prst="rect">
            <a:avLst/>
          </a:prstGeom>
          <a:solidFill>
            <a:schemeClr val="bg2">
              <a:lumMod val="75000"/>
            </a:schemeClr>
          </a:solidFill>
        </p:spPr>
        <p:txBody>
          <a:bodyPr wrap="square" rtlCol="0">
            <a:spAutoFit/>
          </a:bodyPr>
          <a:lstStyle/>
          <a:p>
            <a:r>
              <a:rPr lang="en-US" sz="1100" dirty="0" err="1">
                <a:solidFill>
                  <a:schemeClr val="bg1"/>
                </a:solidFill>
              </a:rPr>
              <a:t>PlantFieldConstruction</a:t>
            </a:r>
            <a:endParaRPr lang="en-US" sz="1400" dirty="0">
              <a:solidFill>
                <a:schemeClr val="bg1"/>
              </a:solidFill>
            </a:endParaRPr>
          </a:p>
        </p:txBody>
      </p:sp>
      <p:sp>
        <p:nvSpPr>
          <p:cNvPr id="29" name="文本框 28"/>
          <p:cNvSpPr txBox="1"/>
          <p:nvPr/>
        </p:nvSpPr>
        <p:spPr>
          <a:xfrm>
            <a:off x="7649210" y="4736465"/>
            <a:ext cx="1621790" cy="260350"/>
          </a:xfrm>
          <a:prstGeom prst="rect">
            <a:avLst/>
          </a:prstGeom>
          <a:solidFill>
            <a:schemeClr val="bg2">
              <a:lumMod val="75000"/>
            </a:schemeClr>
          </a:solidFill>
        </p:spPr>
        <p:txBody>
          <a:bodyPr wrap="square" rtlCol="0">
            <a:spAutoFit/>
          </a:bodyPr>
          <a:lstStyle/>
          <a:p>
            <a:r>
              <a:rPr lang="en-US" altLang="zh-CN" sz="1100" dirty="0" err="1">
                <a:solidFill>
                  <a:schemeClr val="bg1"/>
                </a:solidFill>
              </a:rPr>
              <a:t>StorageConstruction</a:t>
            </a:r>
            <a:endParaRPr lang="zh-CN" altLang="en-US" sz="1400" dirty="0">
              <a:solidFill>
                <a:schemeClr val="bg1"/>
              </a:solidFill>
            </a:endParaRPr>
          </a:p>
        </p:txBody>
      </p:sp>
      <p:grpSp>
        <p:nvGrpSpPr>
          <p:cNvPr id="30" name="组合 29"/>
          <p:cNvGrpSpPr/>
          <p:nvPr/>
        </p:nvGrpSpPr>
        <p:grpSpPr>
          <a:xfrm rot="16200000">
            <a:off x="7342055" y="-461332"/>
            <a:ext cx="1800000" cy="3240000"/>
            <a:chOff x="5408695" y="2653886"/>
            <a:chExt cx="1800000" cy="3240000"/>
          </a:xfrm>
        </p:grpSpPr>
        <p:sp>
          <p:nvSpPr>
            <p:cNvPr id="31" name="矩形 30"/>
            <p:cNvSpPr/>
            <p:nvPr/>
          </p:nvSpPr>
          <p:spPr>
            <a:xfrm rot="5400000" flipV="1">
              <a:off x="6303295" y="2337382"/>
              <a:ext cx="10800"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2" name="矩形 31"/>
            <p:cNvSpPr/>
            <p:nvPr/>
          </p:nvSpPr>
          <p:spPr>
            <a:xfrm flipV="1">
              <a:off x="7027917" y="2653886"/>
              <a:ext cx="10800"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pic>
        <p:nvPicPr>
          <p:cNvPr id="2" name="图片 1" descr="TemplateMethod"/>
          <p:cNvPicPr>
            <a:picLocks noChangeAspect="1"/>
          </p:cNvPicPr>
          <p:nvPr/>
        </p:nvPicPr>
        <p:blipFill>
          <a:blip r:embed="rId1"/>
          <a:stretch>
            <a:fillRect/>
          </a:stretch>
        </p:blipFill>
        <p:spPr>
          <a:xfrm>
            <a:off x="34290" y="3778250"/>
            <a:ext cx="7176770" cy="2646045"/>
          </a:xfrm>
          <a:prstGeom prst="rect">
            <a:avLst/>
          </a:prstGeom>
        </p:spPr>
      </p:pic>
      <p:pic>
        <p:nvPicPr>
          <p:cNvPr id="4" name="图片 3"/>
          <p:cNvPicPr>
            <a:picLocks noChangeAspect="1"/>
          </p:cNvPicPr>
          <p:nvPr/>
        </p:nvPicPr>
        <p:blipFill>
          <a:blip r:embed="rId2"/>
          <a:srcRect l="31644" t="30593" r="36579" b="21816"/>
          <a:stretch>
            <a:fillRect/>
          </a:stretch>
        </p:blipFill>
        <p:spPr>
          <a:xfrm>
            <a:off x="2735580" y="155575"/>
            <a:ext cx="4133850" cy="3481070"/>
          </a:xfrm>
          <a:prstGeom prst="rect">
            <a:avLst/>
          </a:prstGeom>
        </p:spPr>
      </p:pic>
      <p:pic>
        <p:nvPicPr>
          <p:cNvPr id="7" name="图片 6"/>
          <p:cNvPicPr>
            <a:picLocks noChangeAspect="1"/>
          </p:cNvPicPr>
          <p:nvPr/>
        </p:nvPicPr>
        <p:blipFill>
          <a:blip r:embed="rId3"/>
          <a:srcRect l="31605" t="33119" r="39459" b="42295"/>
          <a:stretch>
            <a:fillRect/>
          </a:stretch>
        </p:blipFill>
        <p:spPr>
          <a:xfrm>
            <a:off x="7471410" y="770890"/>
            <a:ext cx="3764280" cy="1798320"/>
          </a:xfrm>
          <a:prstGeom prst="rect">
            <a:avLst/>
          </a:prstGeom>
        </p:spPr>
      </p:pic>
      <p:pic>
        <p:nvPicPr>
          <p:cNvPr id="12" name="图片 11"/>
          <p:cNvPicPr>
            <a:picLocks noChangeAspect="1"/>
          </p:cNvPicPr>
          <p:nvPr/>
        </p:nvPicPr>
        <p:blipFill>
          <a:blip r:embed="rId4"/>
          <a:srcRect l="31796" t="35324" r="37287" b="39908"/>
          <a:stretch>
            <a:fillRect/>
          </a:stretch>
        </p:blipFill>
        <p:spPr>
          <a:xfrm>
            <a:off x="7471410" y="2924810"/>
            <a:ext cx="4022090" cy="1811655"/>
          </a:xfrm>
          <a:prstGeom prst="rect">
            <a:avLst/>
          </a:prstGeom>
        </p:spPr>
      </p:pic>
      <p:pic>
        <p:nvPicPr>
          <p:cNvPr id="13" name="图片 12"/>
          <p:cNvPicPr>
            <a:picLocks noChangeAspect="1"/>
          </p:cNvPicPr>
          <p:nvPr/>
        </p:nvPicPr>
        <p:blipFill>
          <a:blip r:embed="rId5"/>
          <a:srcRect l="31703" t="32946" r="38771" b="42460"/>
          <a:stretch>
            <a:fillRect/>
          </a:stretch>
        </p:blipFill>
        <p:spPr>
          <a:xfrm>
            <a:off x="7471410" y="4996815"/>
            <a:ext cx="3841115" cy="1798955"/>
          </a:xfrm>
          <a:prstGeom prst="rect">
            <a:avLst/>
          </a:prstGeom>
        </p:spPr>
      </p:pic>
    </p:spTree>
  </p:cSld>
  <p:clrMapOvr>
    <a:masterClrMapping/>
  </p:clrMapOvr>
</p:sld>
</file>

<file path=ppt/tags/tag1.xml><?xml version="1.0" encoding="utf-8"?>
<p:tagLst xmlns:p="http://schemas.openxmlformats.org/presentationml/2006/main">
  <p:tag name="PA" val="v3.0.1"/>
</p:tagLst>
</file>

<file path=ppt/tags/tag2.xml><?xml version="1.0" encoding="utf-8"?>
<p:tagLst xmlns:p="http://schemas.openxmlformats.org/presentationml/2006/main">
  <p:tag name="PA" val="v3.0.1"/>
</p:tagLst>
</file>

<file path=ppt/tags/tag3.xml><?xml version="1.0" encoding="utf-8"?>
<p:tagLst xmlns:p="http://schemas.openxmlformats.org/presentationml/2006/main">
  <p:tag name="PA" val="v3.0.1"/>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7514</Words>
  <Application>WPS 演示</Application>
  <PresentationFormat>宽屏</PresentationFormat>
  <Paragraphs>612</Paragraphs>
  <Slides>28</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28</vt:i4>
      </vt:variant>
    </vt:vector>
  </HeadingPairs>
  <TitlesOfParts>
    <vt:vector size="41" baseType="lpstr">
      <vt:lpstr>Arial</vt:lpstr>
      <vt:lpstr>宋体</vt:lpstr>
      <vt:lpstr>Wingdings</vt:lpstr>
      <vt:lpstr>Yu Gothic UI Semibold</vt:lpstr>
      <vt:lpstr>微软雅黑</vt:lpstr>
      <vt:lpstr>张海山锐线体简</vt:lpstr>
      <vt:lpstr>等线</vt:lpstr>
      <vt:lpstr>Arial Unicode MS</vt:lpstr>
      <vt:lpstr>等线 Light</vt:lpstr>
      <vt:lpstr>Helvetica</vt:lpstr>
      <vt:lpstr>Helvetica Neue</vt:lpstr>
      <vt:lpstr>Office 主题​​</vt:lpstr>
      <vt:lpstr>1_Office 主题​​</vt:lpstr>
      <vt:lpstr>PowerPoint 演示文稿</vt:lpstr>
      <vt:lpstr>目 录</vt:lpstr>
      <vt:lpstr>PowerPoint 演示文稿</vt:lpstr>
      <vt:lpstr>PowerPoint 演示文稿</vt:lpstr>
      <vt:lpstr>Item</vt:lpstr>
      <vt:lpstr>PowerPoint 演示文稿</vt:lpstr>
      <vt:lpstr>Singleton</vt:lpstr>
      <vt:lpstr>Prototype</vt:lpstr>
      <vt:lpstr>Template</vt:lpstr>
      <vt:lpstr>Builder</vt:lpstr>
      <vt:lpstr>Person</vt:lpstr>
      <vt:lpstr>设计模式一览</vt:lpstr>
      <vt:lpstr>设计模式一览</vt:lpstr>
      <vt:lpstr>设计模式一览</vt:lpstr>
      <vt:lpstr>Command</vt:lpstr>
      <vt:lpstr>Decorator</vt:lpstr>
      <vt:lpstr>Animal</vt:lpstr>
      <vt:lpstr>设计模式一览</vt:lpstr>
      <vt:lpstr>PowerPoint 演示文稿</vt:lpstr>
      <vt:lpstr>Abstract Factory</vt:lpstr>
      <vt:lpstr>Bridge</vt:lpstr>
      <vt:lpstr>Strategy</vt:lpstr>
      <vt:lpstr>Template</vt:lpstr>
      <vt:lpstr>Plant</vt:lpstr>
      <vt:lpstr>设计模式一览</vt:lpstr>
      <vt:lpstr>State</vt:lpstr>
      <vt:lpstr>Mediator</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dc:title>
  <dc:creator>齐 旭晨</dc:creator>
  <cp:lastModifiedBy>Obscurus</cp:lastModifiedBy>
  <cp:revision>104</cp:revision>
  <dcterms:created xsi:type="dcterms:W3CDTF">2018-11-01T14:35:00Z</dcterms:created>
  <dcterms:modified xsi:type="dcterms:W3CDTF">2018-11-02T12:26:45Z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2052-10.1.0.7521</vt:lpwstr>
  </property>
</Properties>
</file>