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4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1A5C-2BFF-4904-B054-ECBC08F914A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9C295-C7B5-4EEE-BC79-7BA115B88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3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48BB-CC29-4247-9E85-8715968A9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DB045F-FA4D-4032-9FFC-9DABFD245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61814-3984-4B0E-95F5-0F874C09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EEA0-0DBE-4F53-BBC1-FC3FE36A8E7D}" type="datetime1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FB893-CFA0-4EE4-8FA1-94280C25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EEF40-F6DE-479D-A996-BE2E1C34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322C-EF84-415F-8BB2-B0D14E2AA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4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CC77D1-8C10-4760-88BC-D6413911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6F1F7-8FB0-4BB2-96FB-CD89581D9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15A53-F90B-4E79-8A79-120BEF0AD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440B4-DA03-4C42-A86E-7252395AD410}" type="datetime1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70F7C-B769-4C2C-A12A-6421B84B5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7EE41-618B-47C2-9B0B-6B64F6663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322C-EF84-415F-8BB2-B0D14E2AA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FE609-D570-42F5-AC69-9C710D449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3" y="2582474"/>
            <a:ext cx="9144000" cy="1019749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Plant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01288-C5C3-4038-8371-51B4B039087B}"/>
              </a:ext>
            </a:extLst>
          </p:cNvPr>
          <p:cNvSpPr txBox="1"/>
          <p:nvPr/>
        </p:nvSpPr>
        <p:spPr>
          <a:xfrm>
            <a:off x="359923" y="116732"/>
            <a:ext cx="2169268" cy="71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AB66A4-5C04-48E9-8999-66E72A849788}"/>
              </a:ext>
            </a:extLst>
          </p:cNvPr>
          <p:cNvSpPr/>
          <p:nvPr/>
        </p:nvSpPr>
        <p:spPr>
          <a:xfrm>
            <a:off x="2182367" y="6961"/>
            <a:ext cx="781507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7E195B-97D6-485A-84BB-4D4546593890}"/>
              </a:ext>
            </a:extLst>
          </p:cNvPr>
          <p:cNvSpPr/>
          <p:nvPr/>
        </p:nvSpPr>
        <p:spPr>
          <a:xfrm>
            <a:off x="3443980" y="6803136"/>
            <a:ext cx="52918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09DF72-8FD8-4C3F-857A-107294B45502}"/>
              </a:ext>
            </a:extLst>
          </p:cNvPr>
          <p:cNvSpPr txBox="1"/>
          <p:nvPr/>
        </p:nvSpPr>
        <p:spPr>
          <a:xfrm>
            <a:off x="2792227" y="3692842"/>
            <a:ext cx="6595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Abstract Factory; Composite; Mediator; State; Strategy; Template Method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AC0AB3F-90E5-44FF-AAFC-FA70E52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827" y="471454"/>
            <a:ext cx="2743200" cy="365125"/>
          </a:xfrm>
        </p:spPr>
        <p:txBody>
          <a:bodyPr/>
          <a:lstStyle/>
          <a:p>
            <a:fld id="{650F322C-EF84-415F-8BB2-B0D14E2AAE85}" type="slidenum">
              <a:rPr lang="zh-CN" altLang="en-US" sz="1800" smtClean="0">
                <a:solidFill>
                  <a:schemeClr val="tx1"/>
                </a:solidFill>
              </a:rPr>
              <a:t>1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6E24C1-AD07-4348-B50F-6F253B0DFDB9}"/>
              </a:ext>
            </a:extLst>
          </p:cNvPr>
          <p:cNvSpPr txBox="1"/>
          <p:nvPr/>
        </p:nvSpPr>
        <p:spPr>
          <a:xfrm>
            <a:off x="-292388" y="0"/>
            <a:ext cx="1954381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altLang="zh-CN" sz="11500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111111101</a:t>
            </a:r>
            <a:endParaRPr lang="zh-CN" altLang="en-US" sz="2800" dirty="0">
              <a:solidFill>
                <a:schemeClr val="bg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244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201288-C5C3-4038-8371-51B4B039087B}"/>
              </a:ext>
            </a:extLst>
          </p:cNvPr>
          <p:cNvSpPr txBox="1"/>
          <p:nvPr/>
        </p:nvSpPr>
        <p:spPr>
          <a:xfrm>
            <a:off x="359923" y="116732"/>
            <a:ext cx="2169268" cy="71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AB66A4-5C04-48E9-8999-66E72A849788}"/>
              </a:ext>
            </a:extLst>
          </p:cNvPr>
          <p:cNvSpPr/>
          <p:nvPr/>
        </p:nvSpPr>
        <p:spPr>
          <a:xfrm>
            <a:off x="2182367" y="6961"/>
            <a:ext cx="781507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7E195B-97D6-485A-84BB-4D4546593890}"/>
              </a:ext>
            </a:extLst>
          </p:cNvPr>
          <p:cNvSpPr/>
          <p:nvPr/>
        </p:nvSpPr>
        <p:spPr>
          <a:xfrm>
            <a:off x="3443980" y="6803136"/>
            <a:ext cx="52918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AC0AB3F-90E5-44FF-AAFC-FA70E52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827" y="471454"/>
            <a:ext cx="2743200" cy="365125"/>
          </a:xfrm>
        </p:spPr>
        <p:txBody>
          <a:bodyPr/>
          <a:lstStyle/>
          <a:p>
            <a:fld id="{650F322C-EF84-415F-8BB2-B0D14E2AAE85}" type="slidenum">
              <a:rPr lang="zh-CN" altLang="en-US" sz="1800" smtClean="0">
                <a:solidFill>
                  <a:schemeClr val="tx1"/>
                </a:solidFill>
              </a:rPr>
              <a:t>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6E24C1-AD07-4348-B50F-6F253B0DFDB9}"/>
              </a:ext>
            </a:extLst>
          </p:cNvPr>
          <p:cNvSpPr txBox="1"/>
          <p:nvPr/>
        </p:nvSpPr>
        <p:spPr>
          <a:xfrm>
            <a:off x="-420204" y="0"/>
            <a:ext cx="1954381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altLang="zh-CN" sz="11500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Plant</a:t>
            </a:r>
            <a:endParaRPr lang="zh-CN" altLang="en-US" sz="2800" dirty="0">
              <a:solidFill>
                <a:schemeClr val="bg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EA2D9BCC-144E-43B5-BD2C-93E303810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77" y="471454"/>
            <a:ext cx="2169268" cy="42917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设计模式一览</a:t>
            </a:r>
            <a:endParaRPr lang="zh-CN" altLang="en-US" sz="40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6BB3C1B-3A79-4900-83B9-4A70EED5D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89808"/>
              </p:ext>
            </p:extLst>
          </p:nvPr>
        </p:nvGraphicFramePr>
        <p:xfrm>
          <a:off x="1773937" y="1365123"/>
          <a:ext cx="8650222" cy="4467165"/>
        </p:xfrm>
        <a:graphic>
          <a:graphicData uri="http://schemas.openxmlformats.org/drawingml/2006/table">
            <a:tbl>
              <a:tblPr/>
              <a:tblGrid>
                <a:gridCol w="1353646">
                  <a:extLst>
                    <a:ext uri="{9D8B030D-6E8A-4147-A177-3AD203B41FA5}">
                      <a16:colId xmlns:a16="http://schemas.microsoft.com/office/drawing/2014/main" val="3885227510"/>
                    </a:ext>
                  </a:extLst>
                </a:gridCol>
                <a:gridCol w="1648057">
                  <a:extLst>
                    <a:ext uri="{9D8B030D-6E8A-4147-A177-3AD203B41FA5}">
                      <a16:colId xmlns:a16="http://schemas.microsoft.com/office/drawing/2014/main" val="1563556446"/>
                    </a:ext>
                  </a:extLst>
                </a:gridCol>
                <a:gridCol w="2447486">
                  <a:extLst>
                    <a:ext uri="{9D8B030D-6E8A-4147-A177-3AD203B41FA5}">
                      <a16:colId xmlns:a16="http://schemas.microsoft.com/office/drawing/2014/main" val="1970224717"/>
                    </a:ext>
                  </a:extLst>
                </a:gridCol>
                <a:gridCol w="3201033">
                  <a:extLst>
                    <a:ext uri="{9D8B030D-6E8A-4147-A177-3AD203B41FA5}">
                      <a16:colId xmlns:a16="http://schemas.microsoft.com/office/drawing/2014/main" val="3887460182"/>
                    </a:ext>
                  </a:extLst>
                </a:gridCol>
              </a:tblGrid>
              <a:tr h="35282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Design Pattern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effectLst/>
                        </a:rPr>
                        <a:t>Related </a:t>
                      </a:r>
                      <a:r>
                        <a:rPr lang="en-US" altLang="zh-CN" sz="1200" b="1" dirty="0">
                          <a:effectLst/>
                        </a:rPr>
                        <a:t>Function</a:t>
                      </a:r>
                      <a:endParaRPr lang="en-US" sz="1200" b="1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27662"/>
                  </a:ext>
                </a:extLst>
              </a:tr>
              <a:tr h="655237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Abstract Factory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提供了一个创建一系列相关或相互依赖对象的接口，而无需指定它们具体的类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getRice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getCorn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getPasture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该模式具体运用在植株的种植过程中，三个函数分别调用三种作物实类的构造函数，对应三种植物的种植行为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4364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Composite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将对象组合成树形结构，以此来表示对象的“部分</a:t>
                      </a:r>
                      <a:r>
                        <a:rPr lang="en-US" altLang="zh-CN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整体”的层次结构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pollinate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该模式被用于植株的生殖器官建模中，雄蕊类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Stamen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，雌蕊类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Pistil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，花类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Flower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均继承自基类</a:t>
                      </a:r>
                      <a:r>
                        <a:rPr lang="en-US" altLang="zh-CN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ReproductiveOrgan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85197"/>
                  </a:ext>
                </a:extLst>
              </a:tr>
              <a:tr h="8211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Mediator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解耦多个同事对象之间的复杂交互关系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stamenAffectPistil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pistilAffectS</a:t>
                      </a:r>
                      <a:r>
                        <a:rPr lang="en-US" altLang="zh-CN" sz="1200" dirty="0" err="1">
                          <a:effectLst/>
                        </a:rPr>
                        <a:t>tamen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该模式被运用于植物自然传粉这一行为体系中，在该过程中，雌蕊类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Pistil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与雄蕊类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Stamen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将会直接与中介者类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PollinationMediator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进行交互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65731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State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允许对象在内部状态发生改变时改变它自身的行为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moveToNext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植物具有四种不同的生长状态：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G;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M; M; D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。生长状态将会直接决定成长动作</a:t>
                      </a:r>
                      <a:r>
                        <a:rPr lang="en-US" altLang="zh-CN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moveToNext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方法的具体实施行为。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32100"/>
                  </a:ext>
                </a:extLst>
              </a:tr>
              <a:tr h="8064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Strategy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定义并封装一系列算法，由具体对象根据场景选择不同的策略，从而调用到对应的不同算法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SpontaneousPollination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ArtificialPlooination</a:t>
                      </a:r>
                      <a:endParaRPr lang="en-US" sz="1200" dirty="0">
                        <a:effectLst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继承自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Mediator 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PollinationMediator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将会根据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的不同，选择不同的策略来为对应植株进行授粉操作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694350"/>
                  </a:ext>
                </a:extLst>
              </a:tr>
              <a:tr h="55148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Template Method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提供了一种在父类中定义处理流程，在子类中具体实现的处理方式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fertilized, harvested</a:t>
                      </a: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继承自基类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Plant 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的三个具体子类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Rice,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Corn,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Pasture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对父类的</a:t>
                      </a: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fertilized</a:t>
                      </a:r>
                      <a:r>
                        <a:rPr lang="zh-CN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函数进行了重写，实现了不同植株间的不同施肥方式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42" marR="67342" marT="31081" marB="31081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40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81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8AB66A4-5C04-48E9-8999-66E72A849788}"/>
              </a:ext>
            </a:extLst>
          </p:cNvPr>
          <p:cNvSpPr/>
          <p:nvPr/>
        </p:nvSpPr>
        <p:spPr>
          <a:xfrm>
            <a:off x="2182367" y="6961"/>
            <a:ext cx="781507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7E195B-97D6-485A-84BB-4D4546593890}"/>
              </a:ext>
            </a:extLst>
          </p:cNvPr>
          <p:cNvSpPr/>
          <p:nvPr/>
        </p:nvSpPr>
        <p:spPr>
          <a:xfrm>
            <a:off x="3443980" y="6803136"/>
            <a:ext cx="52918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AC0AB3F-90E5-44FF-AAFC-FA70E52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2337" y="471454"/>
            <a:ext cx="336689" cy="365125"/>
          </a:xfrm>
        </p:spPr>
        <p:txBody>
          <a:bodyPr/>
          <a:lstStyle/>
          <a:p>
            <a:fld id="{650F322C-EF84-415F-8BB2-B0D14E2AAE85}" type="slidenum">
              <a:rPr lang="zh-CN" altLang="en-US" sz="1800" smtClean="0">
                <a:solidFill>
                  <a:schemeClr val="tx1"/>
                </a:solidFill>
              </a:rPr>
              <a:t>3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6E24C1-AD07-4348-B50F-6F253B0DFDB9}"/>
              </a:ext>
            </a:extLst>
          </p:cNvPr>
          <p:cNvSpPr txBox="1"/>
          <p:nvPr/>
        </p:nvSpPr>
        <p:spPr>
          <a:xfrm>
            <a:off x="-420204" y="0"/>
            <a:ext cx="1954381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altLang="zh-CN" sz="11500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Plant</a:t>
            </a:r>
            <a:endParaRPr lang="zh-CN" altLang="en-US" sz="2800" dirty="0">
              <a:solidFill>
                <a:schemeClr val="bg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EA2D9BCC-144E-43B5-BD2C-93E303810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77" y="471454"/>
            <a:ext cx="2169268" cy="429177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State</a:t>
            </a:r>
            <a:endParaRPr lang="zh-CN" altLang="en-US" sz="4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ABB79D-1CB2-4B10-A67C-3A1C814B5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71"/>
          <a:stretch/>
        </p:blipFill>
        <p:spPr>
          <a:xfrm>
            <a:off x="4378718" y="1894993"/>
            <a:ext cx="2394690" cy="124978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9150BAC-4B93-4A9E-821E-99DD846F0F18}"/>
              </a:ext>
            </a:extLst>
          </p:cNvPr>
          <p:cNvSpPr txBox="1"/>
          <p:nvPr/>
        </p:nvSpPr>
        <p:spPr>
          <a:xfrm>
            <a:off x="4378718" y="1259987"/>
            <a:ext cx="137961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相关类结构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7F5DE6-0657-48EA-A943-2D575D969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77" y="3515154"/>
            <a:ext cx="5387832" cy="261725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4F8649-B54E-4155-A640-A3F47C2ADD67}"/>
              </a:ext>
            </a:extLst>
          </p:cNvPr>
          <p:cNvGrpSpPr/>
          <p:nvPr/>
        </p:nvGrpSpPr>
        <p:grpSpPr>
          <a:xfrm>
            <a:off x="5319984" y="3203780"/>
            <a:ext cx="1800000" cy="3240000"/>
            <a:chOff x="5408695" y="3111086"/>
            <a:chExt cx="1800000" cy="324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FFA042-46C4-46EB-A7E8-56DEBF0C76CF}"/>
                </a:ext>
              </a:extLst>
            </p:cNvPr>
            <p:cNvSpPr/>
            <p:nvPr/>
          </p:nvSpPr>
          <p:spPr>
            <a:xfrm rot="5400000" flipV="1">
              <a:off x="6303295" y="2337382"/>
              <a:ext cx="108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6D157F3-8319-4329-976A-2C0DDE5DF695}"/>
                </a:ext>
              </a:extLst>
            </p:cNvPr>
            <p:cNvSpPr/>
            <p:nvPr/>
          </p:nvSpPr>
          <p:spPr>
            <a:xfrm flipV="1">
              <a:off x="7102235" y="3111086"/>
              <a:ext cx="108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C2EAF6A4-32D3-4992-98A4-435F92303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177" y="1259987"/>
            <a:ext cx="2711872" cy="199607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B54CF35-0F73-4F96-B6E7-3FE6BAB5C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704" y="1268961"/>
            <a:ext cx="3926695" cy="114096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3C0BEBD-992C-42B1-97B0-7DC3F3ED1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0988" y="2673821"/>
            <a:ext cx="3926695" cy="97187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E5BD488-F347-4D49-82E7-2DEFECB01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0989" y="3909593"/>
            <a:ext cx="3926695" cy="115304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5A6E209-0CAF-4136-A7F6-D7029C522C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0272" y="5311391"/>
            <a:ext cx="3927411" cy="113238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0C19042-F890-465E-95FE-029929935847}"/>
              </a:ext>
            </a:extLst>
          </p:cNvPr>
          <p:cNvSpPr txBox="1"/>
          <p:nvPr/>
        </p:nvSpPr>
        <p:spPr>
          <a:xfrm>
            <a:off x="7310271" y="5009568"/>
            <a:ext cx="850901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DeadState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537A97-4BD2-4E49-A6E2-9D86AC33890C}"/>
              </a:ext>
            </a:extLst>
          </p:cNvPr>
          <p:cNvSpPr txBox="1"/>
          <p:nvPr/>
        </p:nvSpPr>
        <p:spPr>
          <a:xfrm>
            <a:off x="7310988" y="989449"/>
            <a:ext cx="1001026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GrowingState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2803DFC-8115-4B7F-A58B-BCFC89D71C67}"/>
              </a:ext>
            </a:extLst>
          </p:cNvPr>
          <p:cNvSpPr txBox="1"/>
          <p:nvPr/>
        </p:nvSpPr>
        <p:spPr>
          <a:xfrm>
            <a:off x="7310987" y="2403105"/>
            <a:ext cx="1286502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HarverstableState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BF747C3-3276-4251-BB60-5D942C38DFA1}"/>
              </a:ext>
            </a:extLst>
          </p:cNvPr>
          <p:cNvSpPr txBox="1"/>
          <p:nvPr/>
        </p:nvSpPr>
        <p:spPr>
          <a:xfrm>
            <a:off x="7310987" y="3639010"/>
            <a:ext cx="915165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MatureState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F62A7B2-36DC-4FE4-999B-03518D778D67}"/>
              </a:ext>
            </a:extLst>
          </p:cNvPr>
          <p:cNvGrpSpPr/>
          <p:nvPr/>
        </p:nvGrpSpPr>
        <p:grpSpPr>
          <a:xfrm rot="16200000">
            <a:off x="7168877" y="-98265"/>
            <a:ext cx="1800000" cy="3240000"/>
            <a:chOff x="5408695" y="2653886"/>
            <a:chExt cx="1800000" cy="3240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30D8D75-24C1-42B5-81A0-DBFD8DF6CFDB}"/>
                </a:ext>
              </a:extLst>
            </p:cNvPr>
            <p:cNvSpPr/>
            <p:nvPr/>
          </p:nvSpPr>
          <p:spPr>
            <a:xfrm rot="5400000" flipV="1">
              <a:off x="6303295" y="2337382"/>
              <a:ext cx="108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313E70A-BA47-453E-B3AE-0335138B219C}"/>
                </a:ext>
              </a:extLst>
            </p:cNvPr>
            <p:cNvSpPr/>
            <p:nvPr/>
          </p:nvSpPr>
          <p:spPr>
            <a:xfrm flipV="1">
              <a:off x="7027917" y="2653886"/>
              <a:ext cx="108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332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77FF1C3-9344-4196-86D6-5D8DD2C12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04" y="3521760"/>
            <a:ext cx="5360440" cy="275620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AB66A4-5C04-48E9-8999-66E72A849788}"/>
              </a:ext>
            </a:extLst>
          </p:cNvPr>
          <p:cNvSpPr/>
          <p:nvPr/>
        </p:nvSpPr>
        <p:spPr>
          <a:xfrm>
            <a:off x="2182367" y="6961"/>
            <a:ext cx="781507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7E195B-97D6-485A-84BB-4D4546593890}"/>
              </a:ext>
            </a:extLst>
          </p:cNvPr>
          <p:cNvSpPr/>
          <p:nvPr/>
        </p:nvSpPr>
        <p:spPr>
          <a:xfrm>
            <a:off x="3443980" y="6803136"/>
            <a:ext cx="5291847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AC0AB3F-90E5-44FF-AAFC-FA70E52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2337" y="471454"/>
            <a:ext cx="336689" cy="365125"/>
          </a:xfrm>
        </p:spPr>
        <p:txBody>
          <a:bodyPr/>
          <a:lstStyle/>
          <a:p>
            <a:fld id="{650F322C-EF84-415F-8BB2-B0D14E2AAE85}" type="slidenum">
              <a:rPr lang="zh-CN" altLang="en-US" sz="1800" smtClean="0">
                <a:solidFill>
                  <a:schemeClr val="tx1"/>
                </a:solidFill>
              </a:rPr>
              <a:t>4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6E24C1-AD07-4348-B50F-6F253B0DFDB9}"/>
              </a:ext>
            </a:extLst>
          </p:cNvPr>
          <p:cNvSpPr txBox="1"/>
          <p:nvPr/>
        </p:nvSpPr>
        <p:spPr>
          <a:xfrm>
            <a:off x="-420204" y="0"/>
            <a:ext cx="1954381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altLang="zh-CN" sz="11500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Plant</a:t>
            </a:r>
            <a:endParaRPr lang="zh-CN" altLang="en-US" sz="2800" dirty="0">
              <a:solidFill>
                <a:schemeClr val="bg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EA2D9BCC-144E-43B5-BD2C-93E303810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77" y="471454"/>
            <a:ext cx="2169268" cy="429177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Mediator</a:t>
            </a:r>
            <a:endParaRPr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150BAC-4B93-4A9E-821E-99DD846F0F18}"/>
              </a:ext>
            </a:extLst>
          </p:cNvPr>
          <p:cNvSpPr txBox="1"/>
          <p:nvPr/>
        </p:nvSpPr>
        <p:spPr>
          <a:xfrm>
            <a:off x="4378718" y="1259987"/>
            <a:ext cx="137961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相关类结构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4F8649-B54E-4155-A640-A3F47C2ADD67}"/>
              </a:ext>
            </a:extLst>
          </p:cNvPr>
          <p:cNvGrpSpPr/>
          <p:nvPr/>
        </p:nvGrpSpPr>
        <p:grpSpPr>
          <a:xfrm>
            <a:off x="5319984" y="3203780"/>
            <a:ext cx="1800000" cy="3240000"/>
            <a:chOff x="5408695" y="3111086"/>
            <a:chExt cx="1800000" cy="324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FFA042-46C4-46EB-A7E8-56DEBF0C76CF}"/>
                </a:ext>
              </a:extLst>
            </p:cNvPr>
            <p:cNvSpPr/>
            <p:nvPr/>
          </p:nvSpPr>
          <p:spPr>
            <a:xfrm rot="5400000" flipV="1">
              <a:off x="6303295" y="2337382"/>
              <a:ext cx="108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6D157F3-8319-4329-976A-2C0DDE5DF695}"/>
                </a:ext>
              </a:extLst>
            </p:cNvPr>
            <p:cNvSpPr/>
            <p:nvPr/>
          </p:nvSpPr>
          <p:spPr>
            <a:xfrm flipV="1">
              <a:off x="7102235" y="3111086"/>
              <a:ext cx="108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F62A7B2-36DC-4FE4-999B-03518D778D67}"/>
              </a:ext>
            </a:extLst>
          </p:cNvPr>
          <p:cNvGrpSpPr/>
          <p:nvPr/>
        </p:nvGrpSpPr>
        <p:grpSpPr>
          <a:xfrm rot="16200000">
            <a:off x="7168877" y="-98265"/>
            <a:ext cx="1800000" cy="3240000"/>
            <a:chOff x="5408695" y="2653886"/>
            <a:chExt cx="1800000" cy="3240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30D8D75-24C1-42B5-81A0-DBFD8DF6CFDB}"/>
                </a:ext>
              </a:extLst>
            </p:cNvPr>
            <p:cNvSpPr/>
            <p:nvPr/>
          </p:nvSpPr>
          <p:spPr>
            <a:xfrm rot="5400000" flipV="1">
              <a:off x="6303295" y="2337382"/>
              <a:ext cx="108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313E70A-BA47-453E-B3AE-0335138B219C}"/>
                </a:ext>
              </a:extLst>
            </p:cNvPr>
            <p:cNvSpPr/>
            <p:nvPr/>
          </p:nvSpPr>
          <p:spPr>
            <a:xfrm flipV="1">
              <a:off x="7027917" y="2653886"/>
              <a:ext cx="10800" cy="32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1B07A49-1583-43A9-AB4F-4EB198E61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28" b="3592"/>
          <a:stretch/>
        </p:blipFill>
        <p:spPr>
          <a:xfrm>
            <a:off x="1534177" y="1277909"/>
            <a:ext cx="2278558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0EB067-9B46-46DC-8D30-23130BAB26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5" r="16968"/>
          <a:stretch/>
        </p:blipFill>
        <p:spPr>
          <a:xfrm>
            <a:off x="4075008" y="2066564"/>
            <a:ext cx="2373869" cy="100592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0FB86D6-4D62-4DD2-951C-E6D6FCE5F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7"/>
          <a:stretch/>
        </p:blipFill>
        <p:spPr>
          <a:xfrm>
            <a:off x="7301828" y="1259987"/>
            <a:ext cx="3859726" cy="518152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6537A97-4BD2-4E49-A6E2-9D86AC33890C}"/>
              </a:ext>
            </a:extLst>
          </p:cNvPr>
          <p:cNvSpPr txBox="1"/>
          <p:nvPr/>
        </p:nvSpPr>
        <p:spPr>
          <a:xfrm>
            <a:off x="7280228" y="995335"/>
            <a:ext cx="1431616" cy="2616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PollinationMediator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3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358</Words>
  <Application>Microsoft Office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Yu Gothic UI Semibold</vt:lpstr>
      <vt:lpstr>等线</vt:lpstr>
      <vt:lpstr>等线 Light</vt:lpstr>
      <vt:lpstr>微软雅黑</vt:lpstr>
      <vt:lpstr>Arial</vt:lpstr>
      <vt:lpstr>Office 主题​​</vt:lpstr>
      <vt:lpstr>Plant</vt:lpstr>
      <vt:lpstr>设计模式一览</vt:lpstr>
      <vt:lpstr>State</vt:lpstr>
      <vt:lpstr>Mediator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</dc:title>
  <dc:creator>齐 旭晨</dc:creator>
  <cp:lastModifiedBy>齐 旭晨</cp:lastModifiedBy>
  <cp:revision>12</cp:revision>
  <dcterms:created xsi:type="dcterms:W3CDTF">2018-11-01T14:35:59Z</dcterms:created>
  <dcterms:modified xsi:type="dcterms:W3CDTF">2018-11-01T16:18:28Z</dcterms:modified>
</cp:coreProperties>
</file>