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0" marR="0" indent="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0" marR="0" indent="9144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0" marR="0" indent="1371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0" marR="0" indent="18288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0" marR="0" indent="22860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0" marR="0" indent="2743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0" marR="0" indent="32004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0" marR="0" indent="3657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>
            <a:spLocks noGrp="1"/>
          </p:cNvSpPr>
          <p:nvPr>
            <p:ph type="ctrTitle"/>
          </p:nvPr>
        </p:nvSpPr>
        <p:spPr>
          <a:xfrm>
            <a:off x="1517902" y="2582473"/>
            <a:ext cx="9144001" cy="1019750"/>
          </a:xfrm>
          <a:prstGeom prst="rect">
            <a:avLst/>
          </a:prstGeom>
        </p:spPr>
        <p:txBody>
          <a:bodyPr/>
          <a:lstStyle>
            <a:lvl1pPr defTabSz="850391">
              <a:defRPr sz="6138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Person</a:t>
            </a:r>
          </a:p>
        </p:txBody>
      </p:sp>
      <p:sp>
        <p:nvSpPr>
          <p:cNvPr id="23" name="矩形 4"/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矩形 5"/>
          <p:cNvSpPr/>
          <p:nvPr/>
        </p:nvSpPr>
        <p:spPr>
          <a:xfrm>
            <a:off x="3443980" y="6803135"/>
            <a:ext cx="5291848" cy="4572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文本框 6"/>
          <p:cNvSpPr txBox="1"/>
          <p:nvPr/>
        </p:nvSpPr>
        <p:spPr>
          <a:xfrm>
            <a:off x="2792227" y="3692842"/>
            <a:ext cx="659535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rgbClr val="808080"/>
                </a:solidFill>
              </a:defRPr>
            </a:lvl1pPr>
          </a:lstStyle>
          <a:p>
            <a:r>
              <a:t>Command; Decorator; Flyweight; Interpreter; Singleton; Facade; Proxy; Observer; Iterator; Visitor</a:t>
            </a:r>
          </a:p>
        </p:txBody>
      </p:sp>
      <p:sp>
        <p:nvSpPr>
          <p:cNvPr id="26" name="灯片编号占位符 7"/>
          <p:cNvSpPr txBox="1">
            <a:spLocks noGrp="1"/>
          </p:cNvSpPr>
          <p:nvPr>
            <p:ph type="sldNum" sz="quarter" idx="2"/>
          </p:nvPr>
        </p:nvSpPr>
        <p:spPr>
          <a:xfrm>
            <a:off x="11247750" y="46859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7" name="文本框 8"/>
          <p:cNvSpPr txBox="1"/>
          <p:nvPr/>
        </p:nvSpPr>
        <p:spPr>
          <a:xfrm rot="5400000">
            <a:off x="-2689027" y="2506980"/>
            <a:ext cx="6858001" cy="184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E7E6E6"/>
                </a:solidFill>
                <a:latin typeface="Yu Gothic UI Semibold"/>
                <a:ea typeface="Yu Gothic UI Semibold"/>
                <a:cs typeface="Yu Gothic UI Semibold"/>
                <a:sym typeface="Yu Gothic UI Semibold"/>
              </a:defRPr>
            </a:lvl1pPr>
          </a:lstStyle>
          <a:p>
            <a:r>
              <a:t>111111101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4"/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矩形 5"/>
          <p:cNvSpPr/>
          <p:nvPr/>
        </p:nvSpPr>
        <p:spPr>
          <a:xfrm>
            <a:off x="3443980" y="6803135"/>
            <a:ext cx="5291848" cy="4572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灯片编号占位符 7"/>
          <p:cNvSpPr txBox="1">
            <a:spLocks noGrp="1"/>
          </p:cNvSpPr>
          <p:nvPr>
            <p:ph type="sldNum" sz="quarter" idx="2"/>
          </p:nvPr>
        </p:nvSpPr>
        <p:spPr>
          <a:xfrm>
            <a:off x="11247750" y="46859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2" name="文本框 8"/>
          <p:cNvSpPr txBox="1"/>
          <p:nvPr/>
        </p:nvSpPr>
        <p:spPr>
          <a:xfrm rot="5400000">
            <a:off x="-2816843" y="2506980"/>
            <a:ext cx="6858001" cy="184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E7E6E6"/>
                </a:solidFill>
                <a:latin typeface="Yu Gothic UI Semibold"/>
                <a:ea typeface="Yu Gothic UI Semibold"/>
                <a:cs typeface="Yu Gothic UI Semibold"/>
                <a:sym typeface="Yu Gothic UI Semibold"/>
              </a:defRPr>
            </a:lvl1pPr>
          </a:lstStyle>
          <a:p>
            <a:r>
              <a:t>Person</a:t>
            </a:r>
          </a:p>
        </p:txBody>
      </p:sp>
      <p:sp>
        <p:nvSpPr>
          <p:cNvPr id="33" name="标题 9"/>
          <p:cNvSpPr txBox="1">
            <a:spLocks noGrp="1"/>
          </p:cNvSpPr>
          <p:nvPr>
            <p:ph type="ctrTitle"/>
          </p:nvPr>
        </p:nvSpPr>
        <p:spPr>
          <a:xfrm>
            <a:off x="1534177" y="471454"/>
            <a:ext cx="2169268" cy="429178"/>
          </a:xfrm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r>
              <a:t>设计模式一览</a:t>
            </a:r>
          </a:p>
        </p:txBody>
      </p:sp>
      <p:graphicFrame>
        <p:nvGraphicFramePr>
          <p:cNvPr id="34" name="表格 10"/>
          <p:cNvGraphicFramePr/>
          <p:nvPr>
            <p:extLst>
              <p:ext uri="{D42A27DB-BD31-4B8C-83A1-F6EECF244321}">
                <p14:modId xmlns:p14="http://schemas.microsoft.com/office/powerpoint/2010/main" val="370348365"/>
              </p:ext>
            </p:extLst>
          </p:nvPr>
        </p:nvGraphicFramePr>
        <p:xfrm>
          <a:off x="1263298" y="1119423"/>
          <a:ext cx="9665402" cy="545856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5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1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333333"/>
                          </a:solidFill>
                        </a:rPr>
                        <a:t>Design Pattern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b="1"/>
                      </a:pPr>
                      <a:endParaRPr/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333333"/>
                          </a:solidFill>
                        </a:rPr>
                        <a:t>Related Function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100"/>
                      </a:pPr>
                      <a:endParaRPr/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08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Command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将一个请求封装成一个对象，从而使用不同的请求把客户端参数化，对请求排队或者记录请求日志，可以提供命令的撤销和恢复功能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</a:pPr>
                      <a:r>
                        <a:rPr dirty="0"/>
                        <a:t>void execute()</a:t>
                      </a:r>
                    </a:p>
                    <a:p>
                      <a:pPr algn="l" defTabSz="457200">
                        <a:lnSpc>
                          <a:spcPts val="1440"/>
                        </a:lnSpc>
                        <a:defRPr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rPr dirty="0"/>
                        <a:t>void </a:t>
                      </a:r>
                      <a:r>
                        <a:rPr dirty="0" err="1"/>
                        <a:t>addOrder</a:t>
                      </a:r>
                      <a:r>
                        <a:rPr dirty="0"/>
                        <a:t>()</a:t>
                      </a:r>
                    </a:p>
                    <a:p>
                      <a:pPr algn="l" defTabSz="457200">
                        <a:lnSpc>
                          <a:spcPts val="1440"/>
                        </a:lnSpc>
                        <a:defRPr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rPr dirty="0"/>
                        <a:t>void </a:t>
                      </a:r>
                      <a:r>
                        <a:rPr dirty="0" err="1"/>
                        <a:t>launchOrders</a:t>
                      </a:r>
                      <a:r>
                        <a:rPr dirty="0"/>
                        <a:t>()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在选择养不同的动物时，采用了Command设计模式，在Order类中定义了RaisePig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RaiseSheep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RaiseChicken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RaiseFish四个操作，而这些操作在Order中调用，具体的实现机制被封装好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58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Decorator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允许向一个现有的对象添加新的功能，同时又不改变其结构。这种类型的设计模式属于结构型模式，它是作为现有的类的一个包装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</a:pPr>
                      <a:r>
                        <a:rPr dirty="0"/>
                        <a:t>Farmer()</a:t>
                      </a:r>
                    </a:p>
                    <a:p>
                      <a:pPr algn="l" defTabSz="457200">
                        <a:lnSpc>
                          <a:spcPts val="1440"/>
                        </a:lnSpc>
                        <a:defRPr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rPr dirty="0"/>
                        <a:t>void </a:t>
                      </a:r>
                      <a:r>
                        <a:rPr dirty="0" err="1"/>
                        <a:t>acceptEmployeeVisit</a:t>
                      </a:r>
                      <a:r>
                        <a:rPr dirty="0"/>
                        <a:t>()</a:t>
                      </a:r>
                    </a:p>
                    <a:p>
                      <a:pPr algn="l" defTabSz="457200">
                        <a:lnSpc>
                          <a:spcPts val="1440"/>
                        </a:lnSpc>
                        <a:defRPr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rPr dirty="0" err="1"/>
                        <a:t>FarmerDecorator</a:t>
                      </a:r>
                      <a:r>
                        <a:rPr dirty="0"/>
                        <a:t>()</a:t>
                      </a:r>
                    </a:p>
                    <a:p>
                      <a:pPr algn="l" defTabSz="457200">
                        <a:lnSpc>
                          <a:spcPts val="1440"/>
                        </a:lnSpc>
                        <a:defRPr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rPr dirty="0"/>
                        <a:t>void </a:t>
                      </a:r>
                      <a:r>
                        <a:rPr dirty="0" err="1"/>
                        <a:t>raisePig</a:t>
                      </a:r>
                      <a:r>
                        <a:rPr dirty="0"/>
                        <a:t>()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我们假设了一种情况，当农场中没有雇员的时候应该怎么办。按照正常情况来说，农场主在这个时候就会做起雇员应该做的事。FarmerDecorator类继承了People类，使得Farmer在没有雇员的情况类通过FarmerDecorator()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实现装饰后描述，即可以做雇员应做的事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68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Flyweight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在有大量对象时，有可能会造成内存溢出，我们把其中共同的部分抽象出来，如果有相同的业务请求，直接返回在内存中已有的对象，避免重新创建。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rPr dirty="0" err="1"/>
                        <a:t>employeeSomeOne</a:t>
                      </a:r>
                      <a:endParaRPr dirty="0"/>
                    </a:p>
                    <a:p>
                      <a:pPr algn="l" defTabSz="457200">
                        <a:lnSpc>
                          <a:spcPts val="1440"/>
                        </a:lnSpc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rPr dirty="0" err="1"/>
                        <a:t>Emplyee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getEmployee</a:t>
                      </a:r>
                      <a:r>
                        <a:rPr dirty="0"/>
                        <a:t>()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通过EmployeeFactory来创建Employee，而Employee类继承自Farmer类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Interpreter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提供了评估语言的语法或表达式的方式，它属于行为型模式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void interpret()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有很多重复的加法功能，将该问题的各个实例表述为一个简单语言中的句子。这样就可以构建一个解释器，该解释器通过解释这些句子来解决该问题。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4"/>
          <p:cNvSpPr/>
          <p:nvPr/>
        </p:nvSpPr>
        <p:spPr>
          <a:xfrm>
            <a:off x="2182366" y="6961"/>
            <a:ext cx="7815073" cy="45719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矩形 5"/>
          <p:cNvSpPr/>
          <p:nvPr/>
        </p:nvSpPr>
        <p:spPr>
          <a:xfrm>
            <a:off x="3443980" y="6803135"/>
            <a:ext cx="5291848" cy="4572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灯片编号占位符 7"/>
          <p:cNvSpPr txBox="1">
            <a:spLocks noGrp="1"/>
          </p:cNvSpPr>
          <p:nvPr>
            <p:ph type="sldNum" sz="quarter" idx="2"/>
          </p:nvPr>
        </p:nvSpPr>
        <p:spPr>
          <a:xfrm>
            <a:off x="11247750" y="46859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9" name="文本框 8"/>
          <p:cNvSpPr txBox="1"/>
          <p:nvPr/>
        </p:nvSpPr>
        <p:spPr>
          <a:xfrm rot="5400000">
            <a:off x="-2816843" y="2506980"/>
            <a:ext cx="6858001" cy="184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E7E6E6"/>
                </a:solidFill>
                <a:latin typeface="Yu Gothic UI Semibold"/>
                <a:ea typeface="Yu Gothic UI Semibold"/>
                <a:cs typeface="Yu Gothic UI Semibold"/>
                <a:sym typeface="Yu Gothic UI Semibold"/>
              </a:defRPr>
            </a:lvl1pPr>
          </a:lstStyle>
          <a:p>
            <a:r>
              <a:t>Person</a:t>
            </a:r>
          </a:p>
        </p:txBody>
      </p:sp>
      <p:sp>
        <p:nvSpPr>
          <p:cNvPr id="40" name="标题 9"/>
          <p:cNvSpPr txBox="1">
            <a:spLocks noGrp="1"/>
          </p:cNvSpPr>
          <p:nvPr>
            <p:ph type="ctrTitle"/>
          </p:nvPr>
        </p:nvSpPr>
        <p:spPr>
          <a:xfrm>
            <a:off x="1534176" y="471454"/>
            <a:ext cx="2169269" cy="429178"/>
          </a:xfrm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r>
              <a:t>设计模式一览</a:t>
            </a:r>
          </a:p>
        </p:txBody>
      </p:sp>
      <p:graphicFrame>
        <p:nvGraphicFramePr>
          <p:cNvPr id="41" name="表格 10"/>
          <p:cNvGraphicFramePr/>
          <p:nvPr>
            <p:extLst>
              <p:ext uri="{D42A27DB-BD31-4B8C-83A1-F6EECF244321}">
                <p14:modId xmlns:p14="http://schemas.microsoft.com/office/powerpoint/2010/main" val="1606718237"/>
              </p:ext>
            </p:extLst>
          </p:nvPr>
        </p:nvGraphicFramePr>
        <p:xfrm>
          <a:off x="1263298" y="1119424"/>
          <a:ext cx="9665402" cy="545856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5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1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333333"/>
                          </a:solidFill>
                        </a:rPr>
                        <a:t>Design Pattern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b="1"/>
                      </a:pPr>
                      <a:endParaRPr/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333333"/>
                          </a:solidFill>
                        </a:rPr>
                        <a:t>Related Function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100"/>
                      </a:pPr>
                      <a:endParaRPr/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08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等线"/>
                        </a:rPr>
                        <a:t>Singleton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是一种创建型模式，它提供了一种创建对象的最佳方式。这种模式涉及到一个单一的类，该类负责创建自己的对象，同时确保只有单个对象被创建。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</a:pPr>
                      <a:r>
                        <a:t>farmer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</a:pPr>
                      <a:r>
                        <a:rPr dirty="0" err="1"/>
                        <a:t>该模式运用于唯一的Farmer上，提供了对Farmer的全局访问点。访问各类函数我们将Farmer定义为一个单例</a:t>
                      </a:r>
                      <a:r>
                        <a:rPr dirty="0"/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58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Facade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它向现有的系统添加一个接口，来隐藏系统的复杂性。这种模式涉及到一个单一的类，该类提供了客户端请求的简化方法和对现有系统类方法的委托调用。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raiseFish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
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raisePig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
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raiseChicken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
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raiseSheep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
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raiseEveryAnimal</a:t>
                      </a:r>
                      <a:endParaRPr sz="1200" dirty="0">
                        <a:solidFill>
                          <a:srgbClr val="333333"/>
                        </a:solidFill>
                      </a:endParaRP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我们为子系统中的一组接口RaiseFish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RaisePig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RaiseChicken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, </a:t>
                      </a: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RaiseSheep提供一个一致的界面，Facade模式通过Farmer类进行调用，使得这一子系统更加容易使用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68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Proxy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在代理模式中，我们创建具有现有对象的对象，以便向外界提供功能接口。为其他对象提供一种代理以控制对这个对象的访问。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employeeSomeOne
produceAnimal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Neue"/>
                        </a:rPr>
                        <a:t>我们想要ProduceAnimal时，我们需要农场主做代理指派雇员进行工作，雇员是这个操作的执行者</a:t>
                      </a:r>
                      <a:r>
                        <a:rPr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Neue"/>
                        </a:rPr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1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Observer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当一个对象被修改时，则会自动通知它的依赖对象。观察者模式属于行为型模式。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bark;
Harvest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144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333333"/>
                          </a:solidFill>
                        </a:rPr>
                        <a:t>当我们要进行收割所有植物的时候，宠物狗是一个观察者，发现此时产生收割所有植物这个动作的时候，这个观察者将会bark</a:t>
                      </a:r>
                      <a:r>
                        <a:rPr sz="1200" dirty="0">
                          <a:solidFill>
                            <a:srgbClr val="333333"/>
                          </a:solidFill>
                        </a:rPr>
                        <a:t>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"/>
          <p:cNvSpPr/>
          <p:nvPr/>
        </p:nvSpPr>
        <p:spPr>
          <a:xfrm>
            <a:off x="2182366" y="6961"/>
            <a:ext cx="7815073" cy="45719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矩形 5"/>
          <p:cNvSpPr/>
          <p:nvPr/>
        </p:nvSpPr>
        <p:spPr>
          <a:xfrm>
            <a:off x="3443980" y="6803135"/>
            <a:ext cx="5291848" cy="4572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灯片编号占位符 7"/>
          <p:cNvSpPr txBox="1">
            <a:spLocks noGrp="1"/>
          </p:cNvSpPr>
          <p:nvPr>
            <p:ph type="sldNum" sz="quarter" idx="2"/>
          </p:nvPr>
        </p:nvSpPr>
        <p:spPr>
          <a:xfrm>
            <a:off x="11247750" y="468596"/>
            <a:ext cx="2312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6" name="文本框 8"/>
          <p:cNvSpPr txBox="1"/>
          <p:nvPr/>
        </p:nvSpPr>
        <p:spPr>
          <a:xfrm rot="5400000">
            <a:off x="-2816843" y="2506980"/>
            <a:ext cx="6858001" cy="184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E7E6E6"/>
                </a:solidFill>
                <a:latin typeface="Yu Gothic UI Semibold"/>
                <a:ea typeface="Yu Gothic UI Semibold"/>
                <a:cs typeface="Yu Gothic UI Semibold"/>
                <a:sym typeface="Yu Gothic UI Semibold"/>
              </a:defRPr>
            </a:lvl1pPr>
          </a:lstStyle>
          <a:p>
            <a:r>
              <a:t>Person</a:t>
            </a:r>
          </a:p>
        </p:txBody>
      </p:sp>
      <p:sp>
        <p:nvSpPr>
          <p:cNvPr id="47" name="标题 9"/>
          <p:cNvSpPr txBox="1">
            <a:spLocks noGrp="1"/>
          </p:cNvSpPr>
          <p:nvPr>
            <p:ph type="ctrTitle"/>
          </p:nvPr>
        </p:nvSpPr>
        <p:spPr>
          <a:xfrm>
            <a:off x="1534176" y="471454"/>
            <a:ext cx="2169269" cy="429178"/>
          </a:xfrm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r>
              <a:t>设计模式一览</a:t>
            </a:r>
          </a:p>
        </p:txBody>
      </p:sp>
      <p:graphicFrame>
        <p:nvGraphicFramePr>
          <p:cNvPr id="48" name="表格 10"/>
          <p:cNvGraphicFramePr/>
          <p:nvPr/>
        </p:nvGraphicFramePr>
        <p:xfrm>
          <a:off x="1263298" y="1313055"/>
          <a:ext cx="9665402" cy="333845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5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12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333333"/>
                          </a:solidFill>
                        </a:rPr>
                        <a:t>Design Pattern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  <a:defRPr b="1"/>
                      </a:pPr>
                      <a:endParaRPr/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333333"/>
                          </a:solidFill>
                        </a:rPr>
                        <a:t>Related Function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100"/>
                        </a:lnSpc>
                        <a:defRPr sz="1100"/>
                      </a:pPr>
                      <a:endParaRPr/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08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Iterator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这种模式用于顺序访问集合对象的元素，不需要知道集合对象的底层表示。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</a:pPr>
                      <a:r>
                        <a:t>getIteratorn</a:t>
                      </a:r>
                    </a:p>
                    <a:p>
                      <a:pPr algn="l" defTabSz="457200">
                        <a:lnSpc>
                          <a:spcPts val="3200"/>
                        </a:lnSpc>
                      </a:pPr>
                      <a:r>
                        <a:t>next</a:t>
                      </a:r>
                    </a:p>
                    <a:p>
                      <a:pPr algn="l" defTabSz="457200">
                        <a:lnSpc>
                          <a:spcPts val="3200"/>
                        </a:lnSpc>
                      </a:pPr>
                      <a:r>
                        <a:t>hasNext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在AnimalList类中使用迭代器模式，并且在Employee类中获取迭代器并且使用。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58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Visitor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通过这种方式，元素的执行算法可以随着访问者改变而改变。这种类型的设计模式属于行为型模式。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</a:pPr>
                      <a:r>
                        <a:t>void acceptEmployeeVisit()</a:t>
                      </a:r>
                    </a:p>
                    <a:p>
                      <a:pPr algn="l" defTabSz="457200">
                        <a:lnSpc>
                          <a:spcPts val="3200"/>
                        </a:lnSpc>
                        <a:defRPr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  <a:r>
                        <a:t>void visit()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2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333333"/>
                          </a:solidFill>
                        </a:rPr>
                        <a:t>使用实体访问类EmployeeNumberVisitor来执行相应操作</a:t>
                      </a:r>
                    </a:p>
                  </a:txBody>
                  <a:tcPr marL="31081" marR="31081" marT="31081" marB="31081" anchor="ctr" horzOverflow="overflow">
                    <a:lnL w="7620">
                      <a:solidFill>
                        <a:srgbClr val="DFE2E5"/>
                      </a:solidFill>
                    </a:lnL>
                    <a:lnR w="7620">
                      <a:solidFill>
                        <a:srgbClr val="DFE2E5"/>
                      </a:solidFill>
                    </a:lnR>
                    <a:lnT w="7620">
                      <a:solidFill>
                        <a:srgbClr val="DFE2E5"/>
                      </a:solidFill>
                    </a:lnT>
                    <a:lnB w="7620">
                      <a:solidFill>
                        <a:srgbClr val="DFE2E5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"/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矩形 5"/>
          <p:cNvSpPr/>
          <p:nvPr/>
        </p:nvSpPr>
        <p:spPr>
          <a:xfrm>
            <a:off x="3443980" y="6803135"/>
            <a:ext cx="5291848" cy="4572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灯片编号占位符 7"/>
          <p:cNvSpPr txBox="1">
            <a:spLocks noGrp="1"/>
          </p:cNvSpPr>
          <p:nvPr>
            <p:ph type="sldNum" sz="quarter" idx="2"/>
          </p:nvPr>
        </p:nvSpPr>
        <p:spPr>
          <a:xfrm>
            <a:off x="11247749" y="468596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53" name="文本框 8"/>
          <p:cNvSpPr txBox="1"/>
          <p:nvPr/>
        </p:nvSpPr>
        <p:spPr>
          <a:xfrm rot="5400000">
            <a:off x="-2816843" y="2506980"/>
            <a:ext cx="6858001" cy="184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E7E6E6"/>
                </a:solidFill>
                <a:latin typeface="Yu Gothic UI Semibold"/>
                <a:ea typeface="Yu Gothic UI Semibold"/>
                <a:cs typeface="Yu Gothic UI Semibold"/>
                <a:sym typeface="Yu Gothic UI Semibold"/>
              </a:defRPr>
            </a:lvl1pPr>
          </a:lstStyle>
          <a:p>
            <a:r>
              <a:t>Person</a:t>
            </a:r>
          </a:p>
        </p:txBody>
      </p:sp>
      <p:sp>
        <p:nvSpPr>
          <p:cNvPr id="54" name="标题 9"/>
          <p:cNvSpPr txBox="1">
            <a:spLocks noGrp="1"/>
          </p:cNvSpPr>
          <p:nvPr>
            <p:ph type="ctrTitle"/>
          </p:nvPr>
        </p:nvSpPr>
        <p:spPr>
          <a:xfrm>
            <a:off x="1534176" y="471454"/>
            <a:ext cx="3289283" cy="429178"/>
          </a:xfrm>
          <a:prstGeom prst="rect">
            <a:avLst/>
          </a:prstGeom>
        </p:spPr>
        <p:txBody>
          <a:bodyPr/>
          <a:lstStyle>
            <a:lvl1pPr algn="l" defTabSz="740663">
              <a:defRPr sz="2268"/>
            </a:lvl1pPr>
          </a:lstStyle>
          <a:p>
            <a:r>
              <a:t>Command</a:t>
            </a:r>
          </a:p>
        </p:txBody>
      </p:sp>
      <p:grpSp>
        <p:nvGrpSpPr>
          <p:cNvPr id="57" name="组合 15"/>
          <p:cNvGrpSpPr/>
          <p:nvPr/>
        </p:nvGrpSpPr>
        <p:grpSpPr>
          <a:xfrm>
            <a:off x="4717344" y="2818106"/>
            <a:ext cx="1800001" cy="3240001"/>
            <a:chOff x="0" y="0"/>
            <a:chExt cx="1800000" cy="3240000"/>
          </a:xfrm>
        </p:grpSpPr>
        <p:sp>
          <p:nvSpPr>
            <p:cNvPr id="55" name="矩形 13"/>
            <p:cNvSpPr/>
            <p:nvPr/>
          </p:nvSpPr>
          <p:spPr>
            <a:xfrm rot="16200000" flipH="1">
              <a:off x="893649" y="-775861"/>
              <a:ext cx="12701" cy="1800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矩形 14"/>
            <p:cNvSpPr/>
            <p:nvPr/>
          </p:nvSpPr>
          <p:spPr>
            <a:xfrm rot="10800000" flipH="1">
              <a:off x="1662133" y="-1"/>
              <a:ext cx="12701" cy="3240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8" name="文本框 26"/>
          <p:cNvSpPr txBox="1"/>
          <p:nvPr/>
        </p:nvSpPr>
        <p:spPr>
          <a:xfrm>
            <a:off x="1036559" y="2983545"/>
            <a:ext cx="1001027" cy="256541"/>
          </a:xfrm>
          <a:prstGeom prst="rect">
            <a:avLst/>
          </a:prstGeom>
          <a:solidFill>
            <a:srgbClr val="AFAB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t>RaisePig</a:t>
            </a:r>
          </a:p>
        </p:txBody>
      </p:sp>
      <p:grpSp>
        <p:nvGrpSpPr>
          <p:cNvPr id="61" name="组合 29"/>
          <p:cNvGrpSpPr/>
          <p:nvPr/>
        </p:nvGrpSpPr>
        <p:grpSpPr>
          <a:xfrm>
            <a:off x="6057368" y="852666"/>
            <a:ext cx="3240001" cy="1800001"/>
            <a:chOff x="0" y="0"/>
            <a:chExt cx="3240000" cy="1800000"/>
          </a:xfrm>
        </p:grpSpPr>
        <p:sp>
          <p:nvSpPr>
            <p:cNvPr id="59" name="矩形 30"/>
            <p:cNvSpPr/>
            <p:nvPr/>
          </p:nvSpPr>
          <p:spPr>
            <a:xfrm rot="10800000" flipH="1">
              <a:off x="577145" y="0"/>
              <a:ext cx="12701" cy="1800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矩形 31"/>
            <p:cNvSpPr/>
            <p:nvPr/>
          </p:nvSpPr>
          <p:spPr>
            <a:xfrm rot="5400000" flipH="1">
              <a:off x="1613649" y="-1444623"/>
              <a:ext cx="12701" cy="3240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2" name="文本框 2"/>
          <p:cNvSpPr txBox="1"/>
          <p:nvPr/>
        </p:nvSpPr>
        <p:spPr>
          <a:xfrm>
            <a:off x="4087621" y="879766"/>
            <a:ext cx="1379620" cy="408941"/>
          </a:xfrm>
          <a:prstGeom prst="rect">
            <a:avLst/>
          </a:prstGeom>
          <a:solidFill>
            <a:srgbClr val="AFAB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相关结构</a:t>
            </a:r>
          </a:p>
        </p:txBody>
      </p:sp>
      <p:sp>
        <p:nvSpPr>
          <p:cNvPr id="63" name="文本框 26"/>
          <p:cNvSpPr txBox="1"/>
          <p:nvPr/>
        </p:nvSpPr>
        <p:spPr>
          <a:xfrm>
            <a:off x="3557685" y="4542664"/>
            <a:ext cx="1125059" cy="256541"/>
          </a:xfrm>
          <a:prstGeom prst="rect">
            <a:avLst/>
          </a:prstGeom>
          <a:solidFill>
            <a:srgbClr val="AFAB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t>RaiseFish</a:t>
            </a:r>
          </a:p>
        </p:txBody>
      </p:sp>
      <p:sp>
        <p:nvSpPr>
          <p:cNvPr id="64" name="文本框 26"/>
          <p:cNvSpPr txBox="1"/>
          <p:nvPr/>
        </p:nvSpPr>
        <p:spPr>
          <a:xfrm>
            <a:off x="1036559" y="4542664"/>
            <a:ext cx="1001027" cy="256541"/>
          </a:xfrm>
          <a:prstGeom prst="rect">
            <a:avLst/>
          </a:prstGeom>
          <a:solidFill>
            <a:srgbClr val="AFAB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t>RaiseChicken</a:t>
            </a:r>
          </a:p>
        </p:txBody>
      </p:sp>
      <p:sp>
        <p:nvSpPr>
          <p:cNvPr id="65" name="文本框 26"/>
          <p:cNvSpPr txBox="1"/>
          <p:nvPr/>
        </p:nvSpPr>
        <p:spPr>
          <a:xfrm>
            <a:off x="3537370" y="2983545"/>
            <a:ext cx="1001027" cy="256541"/>
          </a:xfrm>
          <a:prstGeom prst="rect">
            <a:avLst/>
          </a:prstGeom>
          <a:solidFill>
            <a:srgbClr val="AFAB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t>RaiseSheep</a:t>
            </a:r>
          </a:p>
        </p:txBody>
      </p:sp>
      <p:pic>
        <p:nvPicPr>
          <p:cNvPr id="66" name="屏幕快照 2018-11-02 下午4.19.32.png" descr="屏幕快照 2018-11-02 下午4.19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811" y="1054941"/>
            <a:ext cx="1998145" cy="1490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屏幕快照 2018-11-02 下午4.20.43.png" descr="屏幕快照 2018-11-02 下午4.2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956" y="3421512"/>
            <a:ext cx="2449854" cy="838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屏幕快照 2018-11-02 下午4.21.16.png" descr="屏幕快照 2018-11-02 下午4.21.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81771" y="3446302"/>
            <a:ext cx="2791320" cy="890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屏幕快照 2018-11-02 下午4.22.00.png" descr="屏幕快照 2018-11-02 下午4.22.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6598" y="5136722"/>
            <a:ext cx="2410570" cy="737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屏幕快照 2018-11-02 下午4.22.07.png" descr="屏幕快照 2018-11-02 下午4.22.0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13749" y="5323000"/>
            <a:ext cx="2727364" cy="890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Command_person.png" descr="Command_pers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96293" y="2027636"/>
            <a:ext cx="5304548" cy="2802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屏幕快照 2018-11-02 下午4.24.07.png" descr="屏幕快照 2018-11-02 下午4.24.0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64942" y="1461780"/>
            <a:ext cx="2727364" cy="1190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4"/>
          <p:cNvSpPr/>
          <p:nvPr/>
        </p:nvSpPr>
        <p:spPr>
          <a:xfrm>
            <a:off x="2182366" y="6961"/>
            <a:ext cx="7815073" cy="45719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" name="矩形 5"/>
          <p:cNvSpPr/>
          <p:nvPr/>
        </p:nvSpPr>
        <p:spPr>
          <a:xfrm>
            <a:off x="3443980" y="6803135"/>
            <a:ext cx="5291848" cy="4572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灯片编号占位符 7"/>
          <p:cNvSpPr txBox="1">
            <a:spLocks noGrp="1"/>
          </p:cNvSpPr>
          <p:nvPr>
            <p:ph type="sldNum" sz="quarter" idx="2"/>
          </p:nvPr>
        </p:nvSpPr>
        <p:spPr>
          <a:xfrm>
            <a:off x="11247749" y="468596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7" name="文本框 8"/>
          <p:cNvSpPr txBox="1"/>
          <p:nvPr/>
        </p:nvSpPr>
        <p:spPr>
          <a:xfrm rot="5400000">
            <a:off x="-2816843" y="2506980"/>
            <a:ext cx="6858001" cy="184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E7E6E6"/>
                </a:solidFill>
                <a:latin typeface="Yu Gothic UI Semibold"/>
                <a:ea typeface="Yu Gothic UI Semibold"/>
                <a:cs typeface="Yu Gothic UI Semibold"/>
                <a:sym typeface="Yu Gothic UI Semibold"/>
              </a:defRPr>
            </a:lvl1pPr>
          </a:lstStyle>
          <a:p>
            <a:r>
              <a:t>Person</a:t>
            </a:r>
          </a:p>
        </p:txBody>
      </p:sp>
      <p:sp>
        <p:nvSpPr>
          <p:cNvPr id="78" name="标题 9"/>
          <p:cNvSpPr txBox="1">
            <a:spLocks noGrp="1"/>
          </p:cNvSpPr>
          <p:nvPr>
            <p:ph type="ctrTitle"/>
          </p:nvPr>
        </p:nvSpPr>
        <p:spPr>
          <a:xfrm>
            <a:off x="1534176" y="471454"/>
            <a:ext cx="3289283" cy="429178"/>
          </a:xfrm>
          <a:prstGeom prst="rect">
            <a:avLst/>
          </a:prstGeom>
        </p:spPr>
        <p:txBody>
          <a:bodyPr/>
          <a:lstStyle>
            <a:lvl1pPr algn="l" defTabSz="740663">
              <a:defRPr sz="2268"/>
            </a:lvl1pPr>
          </a:lstStyle>
          <a:p>
            <a:r>
              <a:t>Decorator</a:t>
            </a:r>
          </a:p>
        </p:txBody>
      </p:sp>
      <p:grpSp>
        <p:nvGrpSpPr>
          <p:cNvPr id="81" name="组合 15"/>
          <p:cNvGrpSpPr/>
          <p:nvPr/>
        </p:nvGrpSpPr>
        <p:grpSpPr>
          <a:xfrm>
            <a:off x="4717344" y="2818106"/>
            <a:ext cx="1800001" cy="3240001"/>
            <a:chOff x="0" y="0"/>
            <a:chExt cx="1800000" cy="3240000"/>
          </a:xfrm>
        </p:grpSpPr>
        <p:sp>
          <p:nvSpPr>
            <p:cNvPr id="79" name="矩形 13"/>
            <p:cNvSpPr/>
            <p:nvPr/>
          </p:nvSpPr>
          <p:spPr>
            <a:xfrm rot="16200000" flipH="1">
              <a:off x="893650" y="-775861"/>
              <a:ext cx="12701" cy="1800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矩形 14"/>
            <p:cNvSpPr/>
            <p:nvPr/>
          </p:nvSpPr>
          <p:spPr>
            <a:xfrm rot="10800000" flipH="1">
              <a:off x="1662133" y="-1"/>
              <a:ext cx="12701" cy="3240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2" name="文本框 26"/>
          <p:cNvSpPr txBox="1"/>
          <p:nvPr/>
        </p:nvSpPr>
        <p:spPr>
          <a:xfrm>
            <a:off x="1722359" y="2983545"/>
            <a:ext cx="1379620" cy="256541"/>
          </a:xfrm>
          <a:prstGeom prst="rect">
            <a:avLst/>
          </a:prstGeom>
          <a:solidFill>
            <a:srgbClr val="AFAB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t>FarmerDecorator</a:t>
            </a:r>
          </a:p>
        </p:txBody>
      </p:sp>
      <p:grpSp>
        <p:nvGrpSpPr>
          <p:cNvPr id="85" name="组合 29"/>
          <p:cNvGrpSpPr/>
          <p:nvPr/>
        </p:nvGrpSpPr>
        <p:grpSpPr>
          <a:xfrm>
            <a:off x="6057368" y="852666"/>
            <a:ext cx="3240001" cy="1800001"/>
            <a:chOff x="0" y="0"/>
            <a:chExt cx="3240000" cy="1800000"/>
          </a:xfrm>
        </p:grpSpPr>
        <p:sp>
          <p:nvSpPr>
            <p:cNvPr id="83" name="矩形 30"/>
            <p:cNvSpPr/>
            <p:nvPr/>
          </p:nvSpPr>
          <p:spPr>
            <a:xfrm rot="10800000" flipH="1">
              <a:off x="577145" y="0"/>
              <a:ext cx="12701" cy="1800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矩形 31"/>
            <p:cNvSpPr/>
            <p:nvPr/>
          </p:nvSpPr>
          <p:spPr>
            <a:xfrm rot="5400000" flipH="1">
              <a:off x="1613649" y="-1444623"/>
              <a:ext cx="12701" cy="3240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6" name="文本框 2"/>
          <p:cNvSpPr txBox="1"/>
          <p:nvPr/>
        </p:nvSpPr>
        <p:spPr>
          <a:xfrm>
            <a:off x="1630619" y="943266"/>
            <a:ext cx="1379620" cy="408941"/>
          </a:xfrm>
          <a:prstGeom prst="rect">
            <a:avLst/>
          </a:prstGeom>
          <a:solidFill>
            <a:srgbClr val="AFAB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相关结构</a:t>
            </a:r>
          </a:p>
        </p:txBody>
      </p:sp>
      <p:pic>
        <p:nvPicPr>
          <p:cNvPr id="87" name="屏幕快照 2018-11-02 下午4.29.57.png" descr="屏幕快照 2018-11-02 下午4.29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7585" y="1920226"/>
            <a:ext cx="22352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屏幕快照 2018-11-02 下午4.30.02.png" descr="屏幕快照 2018-11-02 下午4.30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4830" y="3429000"/>
            <a:ext cx="3725211" cy="3080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Decorator_person.png" descr="Decorator_pers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30674" y="1790303"/>
            <a:ext cx="3725210" cy="3616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4"/>
          <p:cNvSpPr/>
          <p:nvPr/>
        </p:nvSpPr>
        <p:spPr>
          <a:xfrm>
            <a:off x="2182366" y="6961"/>
            <a:ext cx="7815073" cy="45719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矩形 5"/>
          <p:cNvSpPr/>
          <p:nvPr/>
        </p:nvSpPr>
        <p:spPr>
          <a:xfrm>
            <a:off x="3443980" y="6803135"/>
            <a:ext cx="5291848" cy="4572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灯片编号占位符 7"/>
          <p:cNvSpPr txBox="1">
            <a:spLocks noGrp="1"/>
          </p:cNvSpPr>
          <p:nvPr>
            <p:ph type="sldNum" sz="quarter" idx="2"/>
          </p:nvPr>
        </p:nvSpPr>
        <p:spPr>
          <a:xfrm>
            <a:off x="11247749" y="468596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4" name="文本框 8"/>
          <p:cNvSpPr txBox="1"/>
          <p:nvPr/>
        </p:nvSpPr>
        <p:spPr>
          <a:xfrm rot="5400000">
            <a:off x="-2816843" y="2506980"/>
            <a:ext cx="6858001" cy="184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500">
                <a:solidFill>
                  <a:srgbClr val="E7E6E6"/>
                </a:solidFill>
                <a:latin typeface="Yu Gothic UI Semibold"/>
                <a:ea typeface="Yu Gothic UI Semibold"/>
                <a:cs typeface="Yu Gothic UI Semibold"/>
                <a:sym typeface="Yu Gothic UI Semibold"/>
              </a:defRPr>
            </a:lvl1pPr>
          </a:lstStyle>
          <a:p>
            <a:r>
              <a:t>Person</a:t>
            </a:r>
          </a:p>
        </p:txBody>
      </p:sp>
      <p:sp>
        <p:nvSpPr>
          <p:cNvPr id="95" name="标题 9"/>
          <p:cNvSpPr txBox="1">
            <a:spLocks noGrp="1"/>
          </p:cNvSpPr>
          <p:nvPr>
            <p:ph type="ctrTitle"/>
          </p:nvPr>
        </p:nvSpPr>
        <p:spPr>
          <a:xfrm>
            <a:off x="1534176" y="471454"/>
            <a:ext cx="3289283" cy="429178"/>
          </a:xfrm>
          <a:prstGeom prst="rect">
            <a:avLst/>
          </a:prstGeom>
        </p:spPr>
        <p:txBody>
          <a:bodyPr/>
          <a:lstStyle>
            <a:lvl1pPr algn="l" defTabSz="740663">
              <a:defRPr sz="2268"/>
            </a:lvl1pPr>
          </a:lstStyle>
          <a:p>
            <a:r>
              <a:t>Singleton</a:t>
            </a:r>
          </a:p>
        </p:txBody>
      </p:sp>
      <p:grpSp>
        <p:nvGrpSpPr>
          <p:cNvPr id="98" name="组合 15"/>
          <p:cNvGrpSpPr/>
          <p:nvPr/>
        </p:nvGrpSpPr>
        <p:grpSpPr>
          <a:xfrm>
            <a:off x="4006144" y="1246930"/>
            <a:ext cx="2424522" cy="4364140"/>
            <a:chOff x="0" y="0"/>
            <a:chExt cx="2424521" cy="4364138"/>
          </a:xfrm>
        </p:grpSpPr>
        <p:sp>
          <p:nvSpPr>
            <p:cNvPr id="96" name="矩形 13"/>
            <p:cNvSpPr/>
            <p:nvPr/>
          </p:nvSpPr>
          <p:spPr>
            <a:xfrm rot="16200000" flipH="1">
              <a:off x="1203707" y="-1045050"/>
              <a:ext cx="17107" cy="24245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矩形 14"/>
            <p:cNvSpPr/>
            <p:nvPr/>
          </p:nvSpPr>
          <p:spPr>
            <a:xfrm rot="10800000" flipH="1">
              <a:off x="2238820" y="-1"/>
              <a:ext cx="17107" cy="436414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FABA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9" name="文本框 2"/>
          <p:cNvSpPr txBox="1"/>
          <p:nvPr/>
        </p:nvSpPr>
        <p:spPr>
          <a:xfrm>
            <a:off x="1579819" y="1044866"/>
            <a:ext cx="1379620" cy="408941"/>
          </a:xfrm>
          <a:prstGeom prst="rect">
            <a:avLst/>
          </a:prstGeom>
          <a:solidFill>
            <a:srgbClr val="AFAB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实现</a:t>
            </a:r>
          </a:p>
        </p:txBody>
      </p:sp>
      <p:pic>
        <p:nvPicPr>
          <p:cNvPr id="100" name="屏幕快照 2018-11-02 下午4.37.39.png" descr="屏幕快照 2018-11-02 下午4.37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85" y="2226296"/>
            <a:ext cx="4313127" cy="1466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Singleton_person.png" descr="Singleton_pers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5696" y="1827752"/>
            <a:ext cx="3289284" cy="3202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宽屏</PresentationFormat>
  <Paragraphs>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Helvetica Neue</vt:lpstr>
      <vt:lpstr>Yu Gothic UI Semibold</vt:lpstr>
      <vt:lpstr>等线</vt:lpstr>
      <vt:lpstr>等线 Light</vt:lpstr>
      <vt:lpstr>微软雅黑</vt:lpstr>
      <vt:lpstr>Helvetica</vt:lpstr>
      <vt:lpstr>Office 主题​​</vt:lpstr>
      <vt:lpstr>Person</vt:lpstr>
      <vt:lpstr>设计模式一览</vt:lpstr>
      <vt:lpstr>设计模式一览</vt:lpstr>
      <vt:lpstr>设计模式一览</vt:lpstr>
      <vt:lpstr>Command</vt:lpstr>
      <vt:lpstr>Decorator</vt:lpstr>
      <vt:lpstr>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</dc:title>
  <cp:lastModifiedBy>齐 旭晨</cp:lastModifiedBy>
  <cp:revision>2</cp:revision>
  <dcterms:modified xsi:type="dcterms:W3CDTF">2018-11-02T08:52:05Z</dcterms:modified>
</cp:coreProperties>
</file>