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3" r:id="rId4"/>
    <p:sldId id="265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26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1A5C-2BFF-4904-B054-ECBC08F914A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9C295-C7B5-4EEE-BC79-7BA115B88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3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A148BB-CC29-4247-9E85-8715968A9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7DB045F-FA4D-4032-9FFC-9DABFD245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561814-3984-4B0E-95F5-0F874C09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EEA0-0DBE-4F53-BBC1-FC3FE36A8E7D}" type="datetime1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BFB893-CFA0-4EE4-8FA1-94280C25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3EEF40-F6DE-479D-A996-BE2E1C34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322C-EF84-415F-8BB2-B0D14E2AA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4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BCC77D1-8C10-4760-88BC-D6413911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926F1F7-8FB0-4BB2-96FB-CD89581D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E915A53-F90B-4E79-8A79-120BEF0AD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40B4-DA03-4C42-A86E-7252395AD410}" type="datetime1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8970F7C-B769-4C2C-A12A-6421B84B5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1F7EE41-618B-47C2-9B0B-6B64F6663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322C-EF84-415F-8BB2-B0D14E2AA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0FE609-D570-42F5-AC69-9C710D449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3" y="2582474"/>
            <a:ext cx="9144000" cy="1019749"/>
          </a:xfrm>
        </p:spPr>
        <p:txBody>
          <a:bodyPr>
            <a:normAutofit/>
          </a:bodyPr>
          <a:lstStyle/>
          <a:p>
            <a:r>
              <a:rPr lang="en-US" altLang="zh-CN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Animal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8201288-C5C3-4038-8371-51B4B039087B}"/>
              </a:ext>
            </a:extLst>
          </p:cNvPr>
          <p:cNvSpPr txBox="1"/>
          <p:nvPr/>
        </p:nvSpPr>
        <p:spPr>
          <a:xfrm>
            <a:off x="359923" y="116732"/>
            <a:ext cx="2169268" cy="71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8AB66A4-5C04-48E9-8999-66E72A849788}"/>
              </a:ext>
            </a:extLst>
          </p:cNvPr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07E195B-97D6-485A-84BB-4D4546593890}"/>
              </a:ext>
            </a:extLst>
          </p:cNvPr>
          <p:cNvSpPr/>
          <p:nvPr/>
        </p:nvSpPr>
        <p:spPr>
          <a:xfrm>
            <a:off x="3443980" y="6803136"/>
            <a:ext cx="52918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109DF72-8FD8-4C3F-857A-107294B45502}"/>
              </a:ext>
            </a:extLst>
          </p:cNvPr>
          <p:cNvSpPr txBox="1"/>
          <p:nvPr/>
        </p:nvSpPr>
        <p:spPr>
          <a:xfrm>
            <a:off x="2792227" y="3692842"/>
            <a:ext cx="6595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Abstract Factory;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Adapter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Bridge; Chain of Responsibility ; Memento; Prototype; Singleton; Strategy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4AC0AB3F-90E5-44FF-AAFC-FA70E52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827" y="471454"/>
            <a:ext cx="2743200" cy="365125"/>
          </a:xfrm>
        </p:spPr>
        <p:txBody>
          <a:bodyPr/>
          <a:lstStyle/>
          <a:p>
            <a:fld id="{650F322C-EF84-415F-8BB2-B0D14E2AAE85}" type="slidenum">
              <a:rPr lang="zh-CN" altLang="en-US" sz="1800" smtClean="0">
                <a:solidFill>
                  <a:schemeClr val="tx1"/>
                </a:solidFill>
              </a:rPr>
              <a:t>1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86E24C1-AD07-4348-B50F-6F253B0DFDB9}"/>
              </a:ext>
            </a:extLst>
          </p:cNvPr>
          <p:cNvSpPr txBox="1"/>
          <p:nvPr/>
        </p:nvSpPr>
        <p:spPr>
          <a:xfrm>
            <a:off x="-292388" y="0"/>
            <a:ext cx="1954381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altLang="zh-CN" sz="11500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111111101</a:t>
            </a:r>
            <a:endParaRPr lang="zh-CN" altLang="en-US" sz="2800" dirty="0">
              <a:solidFill>
                <a:schemeClr val="bg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24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8201288-C5C3-4038-8371-51B4B039087B}"/>
              </a:ext>
            </a:extLst>
          </p:cNvPr>
          <p:cNvSpPr txBox="1"/>
          <p:nvPr/>
        </p:nvSpPr>
        <p:spPr>
          <a:xfrm>
            <a:off x="359923" y="116732"/>
            <a:ext cx="2169268" cy="71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8AB66A4-5C04-48E9-8999-66E72A849788}"/>
              </a:ext>
            </a:extLst>
          </p:cNvPr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07E195B-97D6-485A-84BB-4D4546593890}"/>
              </a:ext>
            </a:extLst>
          </p:cNvPr>
          <p:cNvSpPr/>
          <p:nvPr/>
        </p:nvSpPr>
        <p:spPr>
          <a:xfrm>
            <a:off x="3443980" y="6803136"/>
            <a:ext cx="52918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4AC0AB3F-90E5-44FF-AAFC-FA70E52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827" y="471454"/>
            <a:ext cx="2743200" cy="365125"/>
          </a:xfrm>
        </p:spPr>
        <p:txBody>
          <a:bodyPr/>
          <a:lstStyle/>
          <a:p>
            <a:fld id="{650F322C-EF84-415F-8BB2-B0D14E2AAE85}" type="slidenum">
              <a:rPr lang="zh-CN" altLang="en-US" sz="1800" smtClean="0">
                <a:solidFill>
                  <a:schemeClr val="tx1"/>
                </a:solidFill>
              </a:rPr>
              <a:t>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86E24C1-AD07-4348-B50F-6F253B0DFDB9}"/>
              </a:ext>
            </a:extLst>
          </p:cNvPr>
          <p:cNvSpPr txBox="1"/>
          <p:nvPr/>
        </p:nvSpPr>
        <p:spPr>
          <a:xfrm>
            <a:off x="-420204" y="0"/>
            <a:ext cx="1954381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Animal</a:t>
            </a:r>
            <a:endParaRPr lang="zh-CN" altLang="en-US" sz="2800" dirty="0">
              <a:solidFill>
                <a:schemeClr val="bg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EA2D9BCC-144E-43B5-BD2C-93E303810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77" y="471454"/>
            <a:ext cx="2169268" cy="42917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设计模式一览</a:t>
            </a:r>
            <a:endParaRPr lang="zh-CN" altLang="en-US" sz="40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A6BB3C1B-3A79-4900-83B9-4A70EED5D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32032"/>
              </p:ext>
            </p:extLst>
          </p:nvPr>
        </p:nvGraphicFramePr>
        <p:xfrm>
          <a:off x="1444557" y="1116330"/>
          <a:ext cx="9665403" cy="4869180"/>
        </p:xfrm>
        <a:graphic>
          <a:graphicData uri="http://schemas.openxmlformats.org/drawingml/2006/table">
            <a:tbl>
              <a:tblPr/>
              <a:tblGrid>
                <a:gridCol w="1353646">
                  <a:extLst>
                    <a:ext uri="{9D8B030D-6E8A-4147-A177-3AD203B41FA5}">
                      <a16:colId xmlns:a16="http://schemas.microsoft.com/office/drawing/2014/main" xmlns="" val="3885227510"/>
                    </a:ext>
                  </a:extLst>
                </a:gridCol>
                <a:gridCol w="1651877">
                  <a:extLst>
                    <a:ext uri="{9D8B030D-6E8A-4147-A177-3AD203B41FA5}">
                      <a16:colId xmlns:a16="http://schemas.microsoft.com/office/drawing/2014/main" xmlns="" val="1563556446"/>
                    </a:ext>
                  </a:extLst>
                </a:gridCol>
                <a:gridCol w="2443666">
                  <a:extLst>
                    <a:ext uri="{9D8B030D-6E8A-4147-A177-3AD203B41FA5}">
                      <a16:colId xmlns:a16="http://schemas.microsoft.com/office/drawing/2014/main" xmlns="" val="1970224717"/>
                    </a:ext>
                  </a:extLst>
                </a:gridCol>
                <a:gridCol w="4216214">
                  <a:extLst>
                    <a:ext uri="{9D8B030D-6E8A-4147-A177-3AD203B41FA5}">
                      <a16:colId xmlns:a16="http://schemas.microsoft.com/office/drawing/2014/main" xmlns="" val="3887460182"/>
                    </a:ext>
                  </a:extLst>
                </a:gridCol>
              </a:tblGrid>
              <a:tr h="491123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Design Pattern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Related </a:t>
                      </a:r>
                      <a:r>
                        <a:rPr lang="en-US" altLang="zh-CN" sz="1200" b="1" dirty="0">
                          <a:effectLst/>
                        </a:rPr>
                        <a:t>Function</a:t>
                      </a:r>
                      <a:endParaRPr lang="en-US" sz="1200" b="1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4127662"/>
                  </a:ext>
                </a:extLst>
              </a:tr>
              <a:tr h="65523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Abstract Factory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提供了一个创建一系列相关或相互依赖对象的接口，而无需指定它们具体的类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>
                          <a:effectLst/>
                        </a:rPr>
                        <a:t>externalPro</a:t>
                      </a:r>
                      <a:r>
                        <a:rPr lang="en-US" altLang="zh-CN" sz="1200" dirty="0" smtClean="0">
                          <a:effectLst/>
                        </a:rPr>
                        <a:t>, </a:t>
                      </a:r>
                      <a:r>
                        <a:rPr lang="en-US" altLang="zh-CN" sz="1200" dirty="0" err="1" smtClean="0">
                          <a:effectLst/>
                        </a:rPr>
                        <a:t>internalPro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该模式具体运用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在动物生产农产品中，两个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分别生产两种农产品，每种动物类（除宠物狗外）均可调用该两种生产函数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034364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Adapter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结合了两个独立接口的功能。涉及到一个单一的类。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effectLst/>
                        </a:rPr>
                        <a:t>sleep, sleepstep1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通过让未继承</a:t>
                      </a:r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类的</a:t>
                      </a:r>
                      <a:r>
                        <a:rPr lang="en-US" altLang="zh-CN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Petdog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类作为适配器包装接口</a:t>
                      </a:r>
                      <a:r>
                        <a:rPr lang="en-US" altLang="zh-CN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petdogsleep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提供的函数并继承</a:t>
                      </a:r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c1sleep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，从而实现对</a:t>
                      </a:r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c1sleep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睡觉行为类的调用过程。</a:t>
                      </a:r>
                      <a:endParaRPr lang="en-US" altLang="zh-CN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5585197"/>
                  </a:ext>
                </a:extLst>
              </a:tr>
              <a:tr h="8211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Bridge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把抽象化与实现化解耦，使得二者可以独立变化。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exe,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runaction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将各动物类的父类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</a:t>
                      </a:r>
                      <a:r>
                        <a:rPr 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ExerciseAction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接口进行调用，然后通过实例化时指定要调用的运动类，从而将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ExerciseAction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当做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Bridge，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减少了耦合度。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6965731"/>
                  </a:ext>
                </a:extLst>
              </a:tr>
              <a:tr h="8211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Chain of</a:t>
                      </a:r>
                      <a:r>
                        <a:rPr lang="en-US" sz="1200" baseline="0" dirty="0" smtClean="0">
                          <a:effectLst/>
                        </a:rPr>
                        <a:t> Responsibility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为请求创建了一个接收者对象的链。这种模式给予请求的类型，对请求的发送者和接收者进行解耦。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shower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继承自父类</a:t>
                      </a:r>
                      <a:r>
                        <a:rPr lang="en-US" altLang="zh-CN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ShowerAction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类的三个子类</a:t>
                      </a:r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c1shower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c2shower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c3shower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与指定动物的</a:t>
                      </a:r>
                      <a:r>
                        <a:rPr lang="en-US" altLang="zh-CN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showerclass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逐一比对并选出该动物的洗澡模式。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11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Memento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保存一个对象的某个状态，以便在适当的时候恢复对象。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>
                          <a:effectLst/>
                        </a:rPr>
                        <a:t>setstate</a:t>
                      </a:r>
                      <a:r>
                        <a:rPr lang="zh-CN" altLang="en-US" sz="1200" dirty="0" smtClean="0">
                          <a:effectLst/>
                        </a:rPr>
                        <a:t>，</a:t>
                      </a:r>
                      <a:r>
                        <a:rPr lang="en-US" altLang="zh-CN" sz="1200" dirty="0" err="1" smtClean="0">
                          <a:effectLst/>
                        </a:rPr>
                        <a:t>getstate</a:t>
                      </a:r>
                      <a:r>
                        <a:rPr lang="zh-CN" altLang="en-US" sz="1200" dirty="0" smtClean="0">
                          <a:effectLst/>
                        </a:rPr>
                        <a:t> 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每一个动物的实例都对应一个</a:t>
                      </a:r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Memento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类， 通过</a:t>
                      </a:r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类的接口对</a:t>
                      </a:r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Memento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类进行操作。</a:t>
                      </a:r>
                      <a:r>
                        <a:rPr lang="en-US" altLang="zh-CN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getstate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可获得动物的生死状态，</a:t>
                      </a:r>
                      <a:r>
                        <a:rPr lang="en-US" altLang="zh-CN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setstate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则可以对动物进行复活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628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Prototype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用于创建重复的对象，同时又能保证性能。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effectLst/>
                        </a:rPr>
                        <a:t>breed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提供一个方法</a:t>
                      </a:r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breed()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用于繁殖并产生新的动物类，繁殖操作得到的新的动物类的实例就是一个从旧的</a:t>
                      </a:r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类得到的克隆。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8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322C-EF84-415F-8BB2-B0D14E2AAE85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xmlns="" id="{686E24C1-AD07-4348-B50F-6F253B0DFDB9}"/>
              </a:ext>
            </a:extLst>
          </p:cNvPr>
          <p:cNvSpPr txBox="1"/>
          <p:nvPr/>
        </p:nvSpPr>
        <p:spPr>
          <a:xfrm>
            <a:off x="-420204" y="0"/>
            <a:ext cx="1954381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Animal</a:t>
            </a:r>
            <a:endParaRPr lang="zh-CN" altLang="en-US" sz="2800" dirty="0">
              <a:solidFill>
                <a:schemeClr val="bg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6" name="标题 9">
            <a:extLst>
              <a:ext uri="{FF2B5EF4-FFF2-40B4-BE49-F238E27FC236}">
                <a16:creationId xmlns:a16="http://schemas.microsoft.com/office/drawing/2014/main" xmlns="" id="{EA2D9BCC-144E-43B5-BD2C-93E30381042F}"/>
              </a:ext>
            </a:extLst>
          </p:cNvPr>
          <p:cNvSpPr txBox="1">
            <a:spLocks/>
          </p:cNvSpPr>
          <p:nvPr/>
        </p:nvSpPr>
        <p:spPr>
          <a:xfrm>
            <a:off x="1534177" y="471454"/>
            <a:ext cx="2169268" cy="429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smtClean="0"/>
              <a:t>设计模式一览</a:t>
            </a:r>
            <a:endParaRPr lang="zh-CN" altLang="en-US" sz="40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465991"/>
              </p:ext>
            </p:extLst>
          </p:nvPr>
        </p:nvGraphicFramePr>
        <p:xfrm>
          <a:off x="1397017" y="1315085"/>
          <a:ext cx="9796763" cy="2369249"/>
        </p:xfrm>
        <a:graphic>
          <a:graphicData uri="http://schemas.openxmlformats.org/drawingml/2006/table">
            <a:tbl>
              <a:tblPr/>
              <a:tblGrid>
                <a:gridCol w="1438692"/>
                <a:gridCol w="1751600"/>
                <a:gridCol w="2601255"/>
                <a:gridCol w="4005216"/>
              </a:tblGrid>
              <a:tr h="491123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Design Pattern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Related </a:t>
                      </a:r>
                      <a:r>
                        <a:rPr lang="en-US" altLang="zh-CN" sz="1200" b="1" dirty="0">
                          <a:effectLst/>
                        </a:rPr>
                        <a:t>Function</a:t>
                      </a:r>
                      <a:endParaRPr lang="en-US" sz="1200" b="1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1123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effectLst/>
                        </a:rPr>
                        <a:t>Singleton</a:t>
                      </a:r>
                      <a:endParaRPr lang="en-US" sz="1200" b="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dirty="0" smtClean="0">
                          <a:effectLst/>
                        </a:rPr>
                        <a:t>涉及到一个单一的类，该类负责创建自己的对象，同时确保只有单个对象被创建。</a:t>
                      </a:r>
                      <a:endParaRPr lang="en-US" sz="900" b="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effectLst/>
                        </a:rPr>
                        <a:t>sleep, bark, </a:t>
                      </a:r>
                      <a:r>
                        <a:rPr lang="en-US" sz="1200" b="0" dirty="0" err="1" smtClean="0">
                          <a:effectLst/>
                        </a:rPr>
                        <a:t>fightwithdog</a:t>
                      </a:r>
                      <a:endParaRPr lang="en-US" sz="1200" b="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该模式运用于唯一的</a:t>
                      </a:r>
                      <a:r>
                        <a:rPr lang="en-US" altLang="zh-CN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Petdog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上，提供了对</a:t>
                      </a:r>
                      <a:r>
                        <a:rPr lang="en-US" altLang="zh-CN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Petdog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的全局访问点。</a:t>
                      </a:r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bark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fightwithdog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函数实现了宠物狗睡觉、狂吠和打架的模拟。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1123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effectLst/>
                        </a:rPr>
                        <a:t>Strategy</a:t>
                      </a:r>
                      <a:endParaRPr lang="en-US" sz="1200" b="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定义并封装一系列算法，由具体对象根据场景选择不同的策略，从而调用到对应的不同算法</a:t>
                      </a:r>
                      <a:endParaRPr lang="en-US" altLang="zh-CN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200" b="1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err="1" smtClean="0">
                          <a:effectLst/>
                        </a:rPr>
                        <a:t>e</a:t>
                      </a:r>
                      <a:r>
                        <a:rPr lang="en-US" sz="1200" b="0" dirty="0" err="1" smtClean="0">
                          <a:effectLst/>
                        </a:rPr>
                        <a:t>xewithset</a:t>
                      </a:r>
                      <a:r>
                        <a:rPr lang="zh-CN" altLang="en-US" sz="1200" b="0" dirty="0" smtClean="0">
                          <a:effectLst/>
                        </a:rPr>
                        <a:t>，</a:t>
                      </a:r>
                      <a:endParaRPr lang="en-US" sz="1200" b="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对于有多种行为模式的动物，我们提供了包括</a:t>
                      </a:r>
                      <a:r>
                        <a:rPr 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SwimAction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RunAction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FlyAction3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个实现了</a:t>
                      </a:r>
                      <a:r>
                        <a:rPr 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ExerciseAction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接口的行为类，可以通过</a:t>
                      </a:r>
                      <a:r>
                        <a:rPr 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exewithSet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函数动态地进行行为方法选择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1123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effectLst/>
                        </a:rPr>
                        <a:t>Template </a:t>
                      </a:r>
                      <a:endParaRPr lang="en-US" sz="1200" b="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提供了一种在父类中定义处理流程，在子类中具体实现的处理方式</a:t>
                      </a:r>
                      <a:endParaRPr lang="en-US" altLang="zh-CN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200" b="1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effectLst/>
                        </a:rPr>
                        <a:t>sleep, sleepstep1, sleepstep2</a:t>
                      </a:r>
                      <a:endParaRPr lang="en-US" sz="1200" b="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不同动物睡觉行为是相同的，但去睡觉的行为不同，这里就将</a:t>
                      </a:r>
                      <a:r>
                        <a:rPr lang="en-US" altLang="zh-CN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sleepaction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作为抽象的模板类，然后将</a:t>
                      </a:r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c1sleep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c2sleep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作为两种方法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7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8AB66A4-5C04-48E9-8999-66E72A849788}"/>
              </a:ext>
            </a:extLst>
          </p:cNvPr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07E195B-97D6-485A-84BB-4D4546593890}"/>
              </a:ext>
            </a:extLst>
          </p:cNvPr>
          <p:cNvSpPr/>
          <p:nvPr/>
        </p:nvSpPr>
        <p:spPr>
          <a:xfrm>
            <a:off x="3443980" y="6803136"/>
            <a:ext cx="52918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4AC0AB3F-90E5-44FF-AAFC-FA70E52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2337" y="471454"/>
            <a:ext cx="336689" cy="365125"/>
          </a:xfrm>
        </p:spPr>
        <p:txBody>
          <a:bodyPr/>
          <a:lstStyle/>
          <a:p>
            <a:fld id="{650F322C-EF84-415F-8BB2-B0D14E2AAE85}" type="slidenum">
              <a:rPr lang="zh-CN" altLang="en-US" sz="1800" smtClean="0">
                <a:solidFill>
                  <a:prstClr val="black"/>
                </a:solidFill>
              </a:rPr>
              <a:pPr/>
              <a:t>4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86E24C1-AD07-4348-B50F-6F253B0DFDB9}"/>
              </a:ext>
            </a:extLst>
          </p:cNvPr>
          <p:cNvSpPr txBox="1"/>
          <p:nvPr/>
        </p:nvSpPr>
        <p:spPr>
          <a:xfrm>
            <a:off x="-420204" y="0"/>
            <a:ext cx="1954381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E7E6E6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Animal</a:t>
            </a:r>
            <a:endParaRPr lang="zh-CN" altLang="en-US" sz="2800" dirty="0">
              <a:solidFill>
                <a:srgbClr val="E7E6E6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EA2D9BCC-144E-43B5-BD2C-93E303810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76" y="471454"/>
            <a:ext cx="3289283" cy="429177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Abstract Factory</a:t>
            </a:r>
            <a:endParaRPr lang="zh-CN" altLang="en-US" sz="44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F8649-B54E-4155-A640-A3F47C2ADD67}"/>
              </a:ext>
            </a:extLst>
          </p:cNvPr>
          <p:cNvGrpSpPr/>
          <p:nvPr/>
        </p:nvGrpSpPr>
        <p:grpSpPr>
          <a:xfrm>
            <a:off x="4538396" y="2702853"/>
            <a:ext cx="1800000" cy="3240000"/>
            <a:chOff x="5408695" y="3242782"/>
            <a:chExt cx="1800000" cy="324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65FFA042-46C4-46EB-A7E8-56DEBF0C76CF}"/>
                </a:ext>
              </a:extLst>
            </p:cNvPr>
            <p:cNvSpPr/>
            <p:nvPr/>
          </p:nvSpPr>
          <p:spPr>
            <a:xfrm rot="5400000" flipV="1">
              <a:off x="6303295" y="2466922"/>
              <a:ext cx="108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A6D157F3-8319-4329-976A-2C0DDE5DF695}"/>
                </a:ext>
              </a:extLst>
            </p:cNvPr>
            <p:cNvSpPr/>
            <p:nvPr/>
          </p:nvSpPr>
          <p:spPr>
            <a:xfrm flipV="1">
              <a:off x="7071778" y="3242782"/>
              <a:ext cx="108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36537A97-4BD2-4E49-A6E2-9D86AC33890C}"/>
              </a:ext>
            </a:extLst>
          </p:cNvPr>
          <p:cNvSpPr txBox="1"/>
          <p:nvPr/>
        </p:nvSpPr>
        <p:spPr>
          <a:xfrm>
            <a:off x="1036560" y="2983546"/>
            <a:ext cx="1001026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prstClr val="white"/>
                </a:solidFill>
              </a:rPr>
              <a:t>pigFactory</a:t>
            </a:r>
            <a:endParaRPr lang="zh-CN" altLang="en-US" sz="1100" dirty="0">
              <a:solidFill>
                <a:prstClr val="white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EF62A7B2-36DC-4FE4-999B-03518D778D67}"/>
              </a:ext>
            </a:extLst>
          </p:cNvPr>
          <p:cNvGrpSpPr/>
          <p:nvPr/>
        </p:nvGrpSpPr>
        <p:grpSpPr>
          <a:xfrm rot="16200000">
            <a:off x="6347046" y="78109"/>
            <a:ext cx="1800000" cy="3240000"/>
            <a:chOff x="5408695" y="2653886"/>
            <a:chExt cx="1800000" cy="3240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330D8D75-24C1-42B5-81A0-DBFD8DF6CFDB}"/>
                </a:ext>
              </a:extLst>
            </p:cNvPr>
            <p:cNvSpPr/>
            <p:nvPr/>
          </p:nvSpPr>
          <p:spPr>
            <a:xfrm rot="5400000" flipV="1">
              <a:off x="6303295" y="2337382"/>
              <a:ext cx="108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D313E70A-BA47-453E-B3AE-0335138B219C}"/>
                </a:ext>
              </a:extLst>
            </p:cNvPr>
            <p:cNvSpPr/>
            <p:nvPr/>
          </p:nvSpPr>
          <p:spPr>
            <a:xfrm flipV="1">
              <a:off x="7027917" y="2653886"/>
              <a:ext cx="108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9150BAC-4B93-4A9E-821E-99DD846F0F18}"/>
              </a:ext>
            </a:extLst>
          </p:cNvPr>
          <p:cNvSpPr txBox="1"/>
          <p:nvPr/>
        </p:nvSpPr>
        <p:spPr>
          <a:xfrm>
            <a:off x="3992933" y="1060955"/>
            <a:ext cx="137961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相关结构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4098" name="Picture 2" descr="C:\Users\Administrator\Desktop\Animals\AbstractFactory_ani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58" y="1161672"/>
            <a:ext cx="5189221" cy="535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02" y="1099744"/>
            <a:ext cx="1960505" cy="8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177" y="2060154"/>
            <a:ext cx="2800896" cy="64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26">
            <a:extLst>
              <a:ext uri="{FF2B5EF4-FFF2-40B4-BE49-F238E27FC236}">
                <a16:creationId xmlns:a16="http://schemas.microsoft.com/office/drawing/2014/main" xmlns="" id="{36537A97-4BD2-4E49-A6E2-9D86AC33890C}"/>
              </a:ext>
            </a:extLst>
          </p:cNvPr>
          <p:cNvSpPr txBox="1"/>
          <p:nvPr/>
        </p:nvSpPr>
        <p:spPr>
          <a:xfrm>
            <a:off x="3557685" y="4542664"/>
            <a:ext cx="1125058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prstClr val="white"/>
                </a:solidFill>
              </a:rPr>
              <a:t>chickenFactory</a:t>
            </a:r>
            <a:endParaRPr lang="zh-CN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文本框 26">
            <a:extLst>
              <a:ext uri="{FF2B5EF4-FFF2-40B4-BE49-F238E27FC236}">
                <a16:creationId xmlns:a16="http://schemas.microsoft.com/office/drawing/2014/main" xmlns="" id="{36537A97-4BD2-4E49-A6E2-9D86AC33890C}"/>
              </a:ext>
            </a:extLst>
          </p:cNvPr>
          <p:cNvSpPr txBox="1"/>
          <p:nvPr/>
        </p:nvSpPr>
        <p:spPr>
          <a:xfrm>
            <a:off x="1036560" y="4542664"/>
            <a:ext cx="1001026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prstClr val="white"/>
                </a:solidFill>
              </a:rPr>
              <a:t>sheepFactory</a:t>
            </a:r>
            <a:endParaRPr lang="zh-CN" altLang="en-US" sz="1100" dirty="0">
              <a:solidFill>
                <a:prstClr val="white"/>
              </a:solidFill>
            </a:endParaRPr>
          </a:p>
        </p:txBody>
      </p:sp>
      <p:sp>
        <p:nvSpPr>
          <p:cNvPr id="26" name="文本框 26">
            <a:extLst>
              <a:ext uri="{FF2B5EF4-FFF2-40B4-BE49-F238E27FC236}">
                <a16:creationId xmlns:a16="http://schemas.microsoft.com/office/drawing/2014/main" xmlns="" id="{36537A97-4BD2-4E49-A6E2-9D86AC33890C}"/>
              </a:ext>
            </a:extLst>
          </p:cNvPr>
          <p:cNvSpPr txBox="1"/>
          <p:nvPr/>
        </p:nvSpPr>
        <p:spPr>
          <a:xfrm>
            <a:off x="3537370" y="2983546"/>
            <a:ext cx="1001026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prstClr val="white"/>
                </a:solidFill>
              </a:rPr>
              <a:t>fishFactory</a:t>
            </a:r>
            <a:endParaRPr lang="zh-CN" altLang="en-US" sz="1100" dirty="0">
              <a:solidFill>
                <a:prstClr val="white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60" y="3245645"/>
            <a:ext cx="2521125" cy="107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331" y="3245646"/>
            <a:ext cx="2256824" cy="117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49" y="4804274"/>
            <a:ext cx="2566035" cy="149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85" y="4804275"/>
            <a:ext cx="2510329" cy="161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4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8AB66A4-5C04-48E9-8999-66E72A849788}"/>
              </a:ext>
            </a:extLst>
          </p:cNvPr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07E195B-97D6-485A-84BB-4D4546593890}"/>
              </a:ext>
            </a:extLst>
          </p:cNvPr>
          <p:cNvSpPr/>
          <p:nvPr/>
        </p:nvSpPr>
        <p:spPr>
          <a:xfrm>
            <a:off x="3443980" y="6803136"/>
            <a:ext cx="52918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4AC0AB3F-90E5-44FF-AAFC-FA70E52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2337" y="471454"/>
            <a:ext cx="336689" cy="365125"/>
          </a:xfrm>
        </p:spPr>
        <p:txBody>
          <a:bodyPr/>
          <a:lstStyle/>
          <a:p>
            <a:fld id="{650F322C-EF84-415F-8BB2-B0D14E2AAE85}" type="slidenum">
              <a:rPr lang="zh-CN" altLang="en-US" sz="1800" smtClean="0">
                <a:solidFill>
                  <a:schemeClr val="tx1"/>
                </a:solidFill>
              </a:rPr>
              <a:t>5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86E24C1-AD07-4348-B50F-6F253B0DFDB9}"/>
              </a:ext>
            </a:extLst>
          </p:cNvPr>
          <p:cNvSpPr txBox="1"/>
          <p:nvPr/>
        </p:nvSpPr>
        <p:spPr>
          <a:xfrm>
            <a:off x="-420204" y="0"/>
            <a:ext cx="1954381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Animal</a:t>
            </a:r>
            <a:endParaRPr lang="zh-CN" altLang="en-US" sz="2800" dirty="0">
              <a:solidFill>
                <a:schemeClr val="bg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EA2D9BCC-144E-43B5-BD2C-93E303810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77" y="471454"/>
            <a:ext cx="2169268" cy="429177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Bridge</a:t>
            </a:r>
            <a:endParaRPr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9150BAC-4B93-4A9E-821E-99DD846F0F18}"/>
              </a:ext>
            </a:extLst>
          </p:cNvPr>
          <p:cNvSpPr txBox="1"/>
          <p:nvPr/>
        </p:nvSpPr>
        <p:spPr>
          <a:xfrm>
            <a:off x="4973078" y="1059174"/>
            <a:ext cx="137961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相关结构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F8649-B54E-4155-A640-A3F47C2ADD67}"/>
              </a:ext>
            </a:extLst>
          </p:cNvPr>
          <p:cNvGrpSpPr/>
          <p:nvPr/>
        </p:nvGrpSpPr>
        <p:grpSpPr>
          <a:xfrm>
            <a:off x="5579064" y="2664715"/>
            <a:ext cx="1800000" cy="3240000"/>
            <a:chOff x="5408695" y="3111086"/>
            <a:chExt cx="1800000" cy="324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65FFA042-46C4-46EB-A7E8-56DEBF0C76CF}"/>
                </a:ext>
              </a:extLst>
            </p:cNvPr>
            <p:cNvSpPr/>
            <p:nvPr/>
          </p:nvSpPr>
          <p:spPr>
            <a:xfrm rot="5400000" flipV="1">
              <a:off x="6303295" y="2337382"/>
              <a:ext cx="108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A6D157F3-8319-4329-976A-2C0DDE5DF695}"/>
                </a:ext>
              </a:extLst>
            </p:cNvPr>
            <p:cNvSpPr/>
            <p:nvPr/>
          </p:nvSpPr>
          <p:spPr>
            <a:xfrm flipV="1">
              <a:off x="7102235" y="3111086"/>
              <a:ext cx="108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36537A97-4BD2-4E49-A6E2-9D86AC33890C}"/>
              </a:ext>
            </a:extLst>
          </p:cNvPr>
          <p:cNvSpPr txBox="1"/>
          <p:nvPr/>
        </p:nvSpPr>
        <p:spPr>
          <a:xfrm>
            <a:off x="8108229" y="998377"/>
            <a:ext cx="1001026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FlyAction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32803DFC-8115-4B7F-A58B-BCFC89D71C67}"/>
              </a:ext>
            </a:extLst>
          </p:cNvPr>
          <p:cNvSpPr txBox="1"/>
          <p:nvPr/>
        </p:nvSpPr>
        <p:spPr>
          <a:xfrm>
            <a:off x="8108229" y="2728492"/>
            <a:ext cx="1286502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RunAction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7BF747C3-3276-4251-BB60-5D942C38DFA1}"/>
              </a:ext>
            </a:extLst>
          </p:cNvPr>
          <p:cNvSpPr txBox="1"/>
          <p:nvPr/>
        </p:nvSpPr>
        <p:spPr>
          <a:xfrm>
            <a:off x="8108229" y="4406687"/>
            <a:ext cx="915165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SwimAction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EF62A7B2-36DC-4FE4-999B-03518D778D67}"/>
              </a:ext>
            </a:extLst>
          </p:cNvPr>
          <p:cNvGrpSpPr/>
          <p:nvPr/>
        </p:nvGrpSpPr>
        <p:grpSpPr>
          <a:xfrm rot="16200000">
            <a:off x="7412717" y="-61545"/>
            <a:ext cx="1800000" cy="3240000"/>
            <a:chOff x="5408695" y="2653886"/>
            <a:chExt cx="1800000" cy="3240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330D8D75-24C1-42B5-81A0-DBFD8DF6CFDB}"/>
                </a:ext>
              </a:extLst>
            </p:cNvPr>
            <p:cNvSpPr/>
            <p:nvPr/>
          </p:nvSpPr>
          <p:spPr>
            <a:xfrm rot="5400000" flipV="1">
              <a:off x="6303295" y="2337382"/>
              <a:ext cx="108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D313E70A-BA47-453E-B3AE-0335138B219C}"/>
                </a:ext>
              </a:extLst>
            </p:cNvPr>
            <p:cNvSpPr/>
            <p:nvPr/>
          </p:nvSpPr>
          <p:spPr>
            <a:xfrm flipV="1">
              <a:off x="7027917" y="2653886"/>
              <a:ext cx="108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027" name="Picture 3" descr="C:\Users\Administrator\Desktop\Animals\Bridge_ani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5" y="2664715"/>
            <a:ext cx="4421659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55" y="962852"/>
            <a:ext cx="25717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55" y="1655065"/>
            <a:ext cx="3676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877" y="1255390"/>
            <a:ext cx="2377889" cy="145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29" y="2959882"/>
            <a:ext cx="2359720" cy="140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29" y="4668297"/>
            <a:ext cx="2241563" cy="146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3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8AB66A4-5C04-48E9-8999-66E72A849788}"/>
              </a:ext>
            </a:extLst>
          </p:cNvPr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07E195B-97D6-485A-84BB-4D4546593890}"/>
              </a:ext>
            </a:extLst>
          </p:cNvPr>
          <p:cNvSpPr/>
          <p:nvPr/>
        </p:nvSpPr>
        <p:spPr>
          <a:xfrm>
            <a:off x="3443980" y="6803136"/>
            <a:ext cx="52918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4AC0AB3F-90E5-44FF-AAFC-FA70E52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2337" y="471454"/>
            <a:ext cx="336689" cy="365125"/>
          </a:xfrm>
        </p:spPr>
        <p:txBody>
          <a:bodyPr/>
          <a:lstStyle/>
          <a:p>
            <a:fld id="{650F322C-EF84-415F-8BB2-B0D14E2AAE85}" type="slidenum">
              <a:rPr lang="zh-CN" altLang="en-US" sz="1800" smtClean="0">
                <a:solidFill>
                  <a:schemeClr val="tx1"/>
                </a:solidFill>
              </a:rPr>
              <a:t>6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86E24C1-AD07-4348-B50F-6F253B0DFDB9}"/>
              </a:ext>
            </a:extLst>
          </p:cNvPr>
          <p:cNvSpPr txBox="1"/>
          <p:nvPr/>
        </p:nvSpPr>
        <p:spPr>
          <a:xfrm>
            <a:off x="-420204" y="0"/>
            <a:ext cx="1954381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Animal</a:t>
            </a:r>
            <a:endParaRPr lang="zh-CN" altLang="en-US" sz="2800" dirty="0">
              <a:solidFill>
                <a:schemeClr val="bg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EA2D9BCC-144E-43B5-BD2C-93E303810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77" y="471454"/>
            <a:ext cx="2169268" cy="429177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Strategy</a:t>
            </a:r>
            <a:endParaRPr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9150BAC-4B93-4A9E-821E-99DD846F0F18}"/>
              </a:ext>
            </a:extLst>
          </p:cNvPr>
          <p:cNvSpPr txBox="1"/>
          <p:nvPr/>
        </p:nvSpPr>
        <p:spPr>
          <a:xfrm>
            <a:off x="5239238" y="1075321"/>
            <a:ext cx="1208805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相关结构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F8649-B54E-4155-A640-A3F47C2ADD67}"/>
              </a:ext>
            </a:extLst>
          </p:cNvPr>
          <p:cNvGrpSpPr/>
          <p:nvPr/>
        </p:nvGrpSpPr>
        <p:grpSpPr>
          <a:xfrm>
            <a:off x="5723844" y="3203780"/>
            <a:ext cx="1800000" cy="3240000"/>
            <a:chOff x="5408695" y="3111086"/>
            <a:chExt cx="1800000" cy="324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65FFA042-46C4-46EB-A7E8-56DEBF0C76CF}"/>
                </a:ext>
              </a:extLst>
            </p:cNvPr>
            <p:cNvSpPr/>
            <p:nvPr/>
          </p:nvSpPr>
          <p:spPr>
            <a:xfrm rot="5400000" flipV="1">
              <a:off x="6303295" y="2337382"/>
              <a:ext cx="108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A6D157F3-8319-4329-976A-2C0DDE5DF695}"/>
                </a:ext>
              </a:extLst>
            </p:cNvPr>
            <p:cNvSpPr/>
            <p:nvPr/>
          </p:nvSpPr>
          <p:spPr>
            <a:xfrm flipV="1">
              <a:off x="7102235" y="3111086"/>
              <a:ext cx="108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EF62A7B2-36DC-4FE4-999B-03518D778D67}"/>
              </a:ext>
            </a:extLst>
          </p:cNvPr>
          <p:cNvGrpSpPr/>
          <p:nvPr/>
        </p:nvGrpSpPr>
        <p:grpSpPr>
          <a:xfrm rot="16200000">
            <a:off x="7565117" y="-44925"/>
            <a:ext cx="1800000" cy="3240000"/>
            <a:chOff x="5408695" y="2653886"/>
            <a:chExt cx="1800000" cy="3240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330D8D75-24C1-42B5-81A0-DBFD8DF6CFDB}"/>
                </a:ext>
              </a:extLst>
            </p:cNvPr>
            <p:cNvSpPr/>
            <p:nvPr/>
          </p:nvSpPr>
          <p:spPr>
            <a:xfrm rot="5400000" flipV="1">
              <a:off x="6303295" y="2337382"/>
              <a:ext cx="108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D313E70A-BA47-453E-B3AE-0335138B219C}"/>
                </a:ext>
              </a:extLst>
            </p:cNvPr>
            <p:cNvSpPr/>
            <p:nvPr/>
          </p:nvSpPr>
          <p:spPr>
            <a:xfrm flipV="1">
              <a:off x="7027917" y="2653886"/>
              <a:ext cx="108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文本框 26">
            <a:extLst>
              <a:ext uri="{FF2B5EF4-FFF2-40B4-BE49-F238E27FC236}">
                <a16:creationId xmlns:a16="http://schemas.microsoft.com/office/drawing/2014/main" xmlns="" id="{36537A97-4BD2-4E49-A6E2-9D86AC33890C}"/>
              </a:ext>
            </a:extLst>
          </p:cNvPr>
          <p:cNvSpPr txBox="1"/>
          <p:nvPr/>
        </p:nvSpPr>
        <p:spPr>
          <a:xfrm>
            <a:off x="8189400" y="998377"/>
            <a:ext cx="1001026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FlyAction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文本框 27">
            <a:extLst>
              <a:ext uri="{FF2B5EF4-FFF2-40B4-BE49-F238E27FC236}">
                <a16:creationId xmlns:a16="http://schemas.microsoft.com/office/drawing/2014/main" xmlns="" id="{32803DFC-8115-4B7F-A58B-BCFC89D71C67}"/>
              </a:ext>
            </a:extLst>
          </p:cNvPr>
          <p:cNvSpPr txBox="1"/>
          <p:nvPr/>
        </p:nvSpPr>
        <p:spPr>
          <a:xfrm>
            <a:off x="8182483" y="2728492"/>
            <a:ext cx="1286502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RunAction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本框 28">
            <a:extLst>
              <a:ext uri="{FF2B5EF4-FFF2-40B4-BE49-F238E27FC236}">
                <a16:creationId xmlns:a16="http://schemas.microsoft.com/office/drawing/2014/main" xmlns="" id="{7BF747C3-3276-4251-BB60-5D942C38DFA1}"/>
              </a:ext>
            </a:extLst>
          </p:cNvPr>
          <p:cNvSpPr txBox="1"/>
          <p:nvPr/>
        </p:nvSpPr>
        <p:spPr>
          <a:xfrm>
            <a:off x="8189400" y="4406686"/>
            <a:ext cx="915165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SwimAction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231" y="1277469"/>
            <a:ext cx="2377889" cy="145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400" y="2990102"/>
            <a:ext cx="2359720" cy="140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400" y="4668297"/>
            <a:ext cx="2241563" cy="146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11" y="1034074"/>
            <a:ext cx="2564338" cy="207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Administrator\Desktop\Animals\Strategy_anim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66" y="3324676"/>
            <a:ext cx="4390437" cy="296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8AB66A4-5C04-48E9-8999-66E72A849788}"/>
              </a:ext>
            </a:extLst>
          </p:cNvPr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07E195B-97D6-485A-84BB-4D4546593890}"/>
              </a:ext>
            </a:extLst>
          </p:cNvPr>
          <p:cNvSpPr/>
          <p:nvPr/>
        </p:nvSpPr>
        <p:spPr>
          <a:xfrm>
            <a:off x="3443980" y="6803136"/>
            <a:ext cx="52918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4AC0AB3F-90E5-44FF-AAFC-FA70E52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2337" y="471454"/>
            <a:ext cx="336689" cy="365125"/>
          </a:xfrm>
        </p:spPr>
        <p:txBody>
          <a:bodyPr/>
          <a:lstStyle/>
          <a:p>
            <a:fld id="{650F322C-EF84-415F-8BB2-B0D14E2AAE85}" type="slidenum">
              <a:rPr lang="zh-CN" altLang="en-US" sz="1800" smtClean="0">
                <a:solidFill>
                  <a:schemeClr val="tx1"/>
                </a:solidFill>
              </a:rPr>
              <a:t>7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86E24C1-AD07-4348-B50F-6F253B0DFDB9}"/>
              </a:ext>
            </a:extLst>
          </p:cNvPr>
          <p:cNvSpPr txBox="1"/>
          <p:nvPr/>
        </p:nvSpPr>
        <p:spPr>
          <a:xfrm>
            <a:off x="-420204" y="0"/>
            <a:ext cx="1954381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Animal</a:t>
            </a:r>
            <a:endParaRPr lang="zh-CN" altLang="en-US" sz="2800" dirty="0">
              <a:solidFill>
                <a:schemeClr val="bg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EA2D9BCC-144E-43B5-BD2C-93E303810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77" y="471454"/>
            <a:ext cx="2169268" cy="429177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Template</a:t>
            </a:r>
            <a:endParaRPr lang="zh-CN" altLang="en-US" sz="44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F8649-B54E-4155-A640-A3F47C2ADD67}"/>
              </a:ext>
            </a:extLst>
          </p:cNvPr>
          <p:cNvGrpSpPr/>
          <p:nvPr/>
        </p:nvGrpSpPr>
        <p:grpSpPr>
          <a:xfrm>
            <a:off x="5319984" y="2917491"/>
            <a:ext cx="1800000" cy="3240000"/>
            <a:chOff x="5408695" y="3111086"/>
            <a:chExt cx="1800000" cy="324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65FFA042-46C4-46EB-A7E8-56DEBF0C76CF}"/>
                </a:ext>
              </a:extLst>
            </p:cNvPr>
            <p:cNvSpPr/>
            <p:nvPr/>
          </p:nvSpPr>
          <p:spPr>
            <a:xfrm rot="5400000" flipV="1">
              <a:off x="6303295" y="2337382"/>
              <a:ext cx="108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A6D157F3-8319-4329-976A-2C0DDE5DF695}"/>
                </a:ext>
              </a:extLst>
            </p:cNvPr>
            <p:cNvSpPr/>
            <p:nvPr/>
          </p:nvSpPr>
          <p:spPr>
            <a:xfrm flipV="1">
              <a:off x="7102235" y="3111086"/>
              <a:ext cx="108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36537A97-4BD2-4E49-A6E2-9D86AC33890C}"/>
              </a:ext>
            </a:extLst>
          </p:cNvPr>
          <p:cNvSpPr txBox="1"/>
          <p:nvPr/>
        </p:nvSpPr>
        <p:spPr>
          <a:xfrm>
            <a:off x="7329156" y="1259987"/>
            <a:ext cx="1001026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c1sleep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32803DFC-8115-4B7F-A58B-BCFC89D71C67}"/>
              </a:ext>
            </a:extLst>
          </p:cNvPr>
          <p:cNvSpPr txBox="1"/>
          <p:nvPr/>
        </p:nvSpPr>
        <p:spPr>
          <a:xfrm>
            <a:off x="7329157" y="3885169"/>
            <a:ext cx="1001026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c2sleep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EF62A7B2-36DC-4FE4-999B-03518D778D67}"/>
              </a:ext>
            </a:extLst>
          </p:cNvPr>
          <p:cNvGrpSpPr/>
          <p:nvPr/>
        </p:nvGrpSpPr>
        <p:grpSpPr>
          <a:xfrm rot="16200000">
            <a:off x="7168877" y="96986"/>
            <a:ext cx="1800000" cy="3240000"/>
            <a:chOff x="5408695" y="2653886"/>
            <a:chExt cx="1800000" cy="3240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330D8D75-24C1-42B5-81A0-DBFD8DF6CFDB}"/>
                </a:ext>
              </a:extLst>
            </p:cNvPr>
            <p:cNvSpPr/>
            <p:nvPr/>
          </p:nvSpPr>
          <p:spPr>
            <a:xfrm rot="5400000" flipV="1">
              <a:off x="6303295" y="2337382"/>
              <a:ext cx="108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D313E70A-BA47-453E-B3AE-0335138B219C}"/>
                </a:ext>
              </a:extLst>
            </p:cNvPr>
            <p:cNvSpPr/>
            <p:nvPr/>
          </p:nvSpPr>
          <p:spPr>
            <a:xfrm flipV="1">
              <a:off x="7027917" y="2653886"/>
              <a:ext cx="108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074" name="Picture 2" descr="C:\Users\Administrator\Desktop\Animals\Template_animal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49" y="3914426"/>
            <a:ext cx="5338747" cy="197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60" y="1350945"/>
            <a:ext cx="4327357" cy="187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9150BAC-4B93-4A9E-821E-99DD846F0F18}"/>
              </a:ext>
            </a:extLst>
          </p:cNvPr>
          <p:cNvSpPr txBox="1"/>
          <p:nvPr/>
        </p:nvSpPr>
        <p:spPr>
          <a:xfrm>
            <a:off x="4380814" y="1175324"/>
            <a:ext cx="137961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相关结构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156" y="1513530"/>
            <a:ext cx="3583205" cy="133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157" y="4233496"/>
            <a:ext cx="3218421" cy="133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14" y="1620771"/>
            <a:ext cx="25717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9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598</Words>
  <Application>Microsoft Office PowerPoint</Application>
  <PresentationFormat>自定义</PresentationFormat>
  <Paragraphs>78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Animal</vt:lpstr>
      <vt:lpstr>设计模式一览</vt:lpstr>
      <vt:lpstr>PowerPoint 演示文稿</vt:lpstr>
      <vt:lpstr>Abstract Factory</vt:lpstr>
      <vt:lpstr>Bridge</vt:lpstr>
      <vt:lpstr>Strategy</vt:lpstr>
      <vt:lpstr>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</dc:title>
  <dc:creator>齐 旭晨</dc:creator>
  <cp:lastModifiedBy>Administrator</cp:lastModifiedBy>
  <cp:revision>36</cp:revision>
  <dcterms:created xsi:type="dcterms:W3CDTF">2018-11-01T14:35:59Z</dcterms:created>
  <dcterms:modified xsi:type="dcterms:W3CDTF">2018-11-02T03:39:51Z</dcterms:modified>
</cp:coreProperties>
</file>