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12"/>
  </p:notesMasterIdLst>
  <p:sldIdLst>
    <p:sldId id="256" r:id="rId4"/>
    <p:sldId id="263" r:id="rId5"/>
    <p:sldId id="265" r:id="rId6"/>
    <p:sldId id="261" r:id="rId7"/>
    <p:sldId id="262" r:id="rId8"/>
    <p:sldId id="269" r:id="rId9"/>
    <p:sldId id="270" r:id="rId10"/>
    <p:sldId id="26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92" d="100"/>
          <a:sy n="92" d="100"/>
        </p:scale>
        <p:origin x="518" y="96"/>
      </p:cViewPr>
      <p:guideLst>
        <p:guide orient="horz" pos="2160"/>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D1A5C-2BFF-4904-B054-ECBC08F914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9C295-C7B5-4EEE-BC79-7BA115B88BD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C5BEEA0-0DBE-4F53-BBC1-FC3FE36A8E7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F322C-EF84-415F-8BB2-B0D14E2AAE8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C5BEEA0-0DBE-4F53-BBC1-FC3FE36A8E7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0F322C-EF84-415F-8BB2-B0D14E2AAE8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440B4-DA03-4C42-A86E-7252395AD410}"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F322C-EF84-415F-8BB2-B0D14E2AAE8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440B4-DA03-4C42-A86E-7252395AD410}"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F322C-EF84-415F-8BB2-B0D14E2AAE8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17903" y="2582474"/>
            <a:ext cx="9144000" cy="1019749"/>
          </a:xfrm>
        </p:spPr>
        <p:txBody>
          <a:bodyPr>
            <a:normAutofit/>
          </a:bodyPr>
          <a:lstStyle/>
          <a:p>
            <a:r>
              <a:rPr lang="en-US" altLang="zh-CN" sz="6600" dirty="0">
                <a:latin typeface="微软雅黑" panose="020B0503020204020204" pitchFamily="34" charset="-122"/>
                <a:ea typeface="微软雅黑" panose="020B0503020204020204" pitchFamily="34" charset="-122"/>
              </a:rPr>
              <a:t>Item</a:t>
            </a:r>
            <a:endParaRPr lang="zh-CN" altLang="en-US" sz="6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59923" y="116732"/>
            <a:ext cx="2169268" cy="719847"/>
          </a:xfrm>
          <a:prstGeom prst="rect">
            <a:avLst/>
          </a:prstGeom>
          <a:noFill/>
        </p:spPr>
        <p:txBody>
          <a:bodyPr wrap="square" rtlCol="0">
            <a:spAutoFit/>
          </a:bodyPr>
          <a:lstStyle/>
          <a:p>
            <a:endParaRPr lang="zh-CN" altLang="en-US" dirty="0"/>
          </a:p>
        </p:txBody>
      </p:sp>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p:cNvSpPr txBox="1"/>
          <p:nvPr/>
        </p:nvSpPr>
        <p:spPr>
          <a:xfrm>
            <a:off x="2792227" y="3692842"/>
            <a:ext cx="6595352" cy="337185"/>
          </a:xfrm>
          <a:prstGeom prst="rect">
            <a:avLst/>
          </a:prstGeom>
          <a:noFill/>
        </p:spPr>
        <p:txBody>
          <a:bodyPr wrap="square" rtlCol="0">
            <a:spAutoFit/>
          </a:bodyPr>
          <a:lstStyle/>
          <a:p>
            <a:pPr algn="ctr"/>
            <a:r>
              <a:rPr lang="en-US" altLang="zh-CN" sz="1600" b="1" dirty="0">
                <a:solidFill>
                  <a:schemeClr val="tx1">
                    <a:lumMod val="50000"/>
                    <a:lumOff val="50000"/>
                  </a:schemeClr>
                </a:solidFill>
              </a:rPr>
              <a:t>Prototype; Singleton</a:t>
            </a:r>
            <a:r>
              <a:rPr lang="en-US" altLang="zh-CN" sz="1600" b="1" dirty="0">
                <a:solidFill>
                  <a:schemeClr val="tx1">
                    <a:lumMod val="50000"/>
                    <a:lumOff val="50000"/>
                  </a:schemeClr>
                </a:solidFill>
                <a:sym typeface="+mn-ea"/>
              </a:rPr>
              <a:t>; </a:t>
            </a:r>
            <a:r>
              <a:rPr lang="en-US" altLang="zh-CN" sz="1600" b="1" dirty="0">
                <a:solidFill>
                  <a:schemeClr val="tx1">
                    <a:lumMod val="50000"/>
                    <a:lumOff val="50000"/>
                  </a:schemeClr>
                </a:solidFill>
              </a:rPr>
              <a:t>Strategy</a:t>
            </a:r>
            <a:r>
              <a:rPr lang="en-US" altLang="zh-CN" sz="1600" b="1" dirty="0">
                <a:solidFill>
                  <a:schemeClr val="tx1">
                    <a:lumMod val="50000"/>
                    <a:lumOff val="50000"/>
                  </a:schemeClr>
                </a:solidFill>
                <a:sym typeface="+mn-ea"/>
              </a:rPr>
              <a:t>; Template; Factory; Builder</a:t>
            </a:r>
            <a:endParaRPr lang="zh-CN" altLang="en-US" sz="1600" b="1" dirty="0">
              <a:solidFill>
                <a:schemeClr val="tx1">
                  <a:lumMod val="50000"/>
                  <a:lumOff val="50000"/>
                </a:schemeClr>
              </a:solidFill>
            </a:endParaRPr>
          </a:p>
        </p:txBody>
      </p:sp>
      <p:sp>
        <p:nvSpPr>
          <p:cNvPr id="8" name="灯片编号占位符 7"/>
          <p:cNvSpPr>
            <a:spLocks noGrp="1"/>
          </p:cNvSpPr>
          <p:nvPr>
            <p:ph type="sldNum" sz="quarter" idx="12"/>
          </p:nvPr>
        </p:nvSpPr>
        <p:spPr>
          <a:xfrm>
            <a:off x="8735827" y="471454"/>
            <a:ext cx="2743200"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292388"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650F322C-EF84-415F-8BB2-B0D14E2AAE85}" type="slidenum">
              <a:rPr lang="zh-CN" altLang="en-US" smtClean="0"/>
            </a:fld>
            <a:endParaRPr lang="zh-CN" altLang="en-US"/>
          </a:p>
        </p:txBody>
      </p:sp>
      <p:sp>
        <p:nvSpPr>
          <p:cNvPr id="5"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6" name="标题 9"/>
          <p:cNvSpPr txBox="1"/>
          <p:nvPr/>
        </p:nvSpPr>
        <p:spPr>
          <a:xfrm>
            <a:off x="1534177" y="310164"/>
            <a:ext cx="2169268" cy="42917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2400"/>
              <a:t>设计模式一览</a:t>
            </a:r>
            <a:endParaRPr lang="zh-CN" altLang="en-US" sz="4000" dirty="0"/>
          </a:p>
        </p:txBody>
      </p:sp>
      <p:graphicFrame>
        <p:nvGraphicFramePr>
          <p:cNvPr id="14" name="表格 13"/>
          <p:cNvGraphicFramePr>
            <a:graphicFrameLocks noGrp="1"/>
          </p:cNvGraphicFramePr>
          <p:nvPr/>
        </p:nvGraphicFramePr>
        <p:xfrm>
          <a:off x="1446547" y="900430"/>
          <a:ext cx="9796780" cy="5481320"/>
        </p:xfrm>
        <a:graphic>
          <a:graphicData uri="http://schemas.openxmlformats.org/drawingml/2006/table">
            <a:tbl>
              <a:tblPr/>
              <a:tblGrid>
                <a:gridCol w="1438692"/>
                <a:gridCol w="1751600"/>
                <a:gridCol w="2614295"/>
                <a:gridCol w="3992176"/>
              </a:tblGrid>
              <a:tr h="490855">
                <a:tc>
                  <a:txBody>
                    <a:bodyPr/>
                    <a:lstStyle/>
                    <a:p>
                      <a:pPr algn="l"/>
                      <a:r>
                        <a:rPr lang="en-US" sz="1200" b="1" dirty="0">
                          <a:effectLst/>
                        </a:rPr>
                        <a:t>Design Pattern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1" dirty="0">
                          <a:effectLst/>
                        </a:rPr>
                        <a:t>Related </a:t>
                      </a:r>
                      <a:r>
                        <a:rPr lang="en-US" altLang="zh-CN" sz="1200" b="1" dirty="0">
                          <a:effectLst/>
                        </a:rPr>
                        <a:t>Function</a:t>
                      </a:r>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491123">
                <a:tc>
                  <a:txBody>
                    <a:bodyPr/>
                    <a:lstStyle/>
                    <a:p>
                      <a:pPr algn="l"/>
                      <a:r>
                        <a:rPr lang="en-US" sz="1200" b="0" dirty="0">
                          <a:effectLst/>
                        </a:rPr>
                        <a:t>Singleton</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900" b="0" dirty="0">
                          <a:effectLst/>
                        </a:rPr>
                        <a:t>涉及到一个单一的类，该类负责创建自己的对象，同时确保只有单个对象被创建。</a:t>
                      </a:r>
                      <a:endParaRPr lang="en-US" sz="9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sz="1200" b="0" dirty="0" err="1">
                          <a:effectLst/>
                        </a:rPr>
                        <a:t>FarmAddress</a:t>
                      </a:r>
                      <a:r>
                        <a:rPr lang="zh-CN" altLang="en-US" sz="1200" b="0" dirty="0">
                          <a:effectLst/>
                        </a:rPr>
                        <a:t>、</a:t>
                      </a:r>
                      <a:r>
                        <a:rPr lang="en-US" altLang="zh-CN" sz="1200" b="0" dirty="0" err="1">
                          <a:effectLst/>
                        </a:rPr>
                        <a:t>getTheAddress</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a:solidFill>
                            <a:schemeClr val="tx1"/>
                          </a:solidFill>
                          <a:effectLst/>
                          <a:latin typeface="+mn-lt"/>
                          <a:ea typeface="+mn-ea"/>
                          <a:cs typeface="+mn-cs"/>
                        </a:rPr>
                        <a:t>该模式运用于唯一的农场地址上，提供了对农场地址的全局访问点。</a:t>
                      </a:r>
                      <a:r>
                        <a:rPr lang="en-US" altLang="zh-CN" sz="1100" b="0" i="0" kern="1200" dirty="0" err="1">
                          <a:solidFill>
                            <a:schemeClr val="tx1"/>
                          </a:solidFill>
                          <a:effectLst/>
                          <a:latin typeface="+mn-lt"/>
                          <a:ea typeface="+mn-ea"/>
                          <a:cs typeface="+mn-cs"/>
                        </a:rPr>
                        <a:t>FarmAddress</a:t>
                      </a:r>
                      <a:r>
                        <a:rPr lang="zh-CN" altLang="en-US" sz="1100" b="0" i="0" kern="1200" dirty="0">
                          <a:solidFill>
                            <a:schemeClr val="tx1"/>
                          </a:solidFill>
                          <a:effectLst/>
                          <a:latin typeface="+mn-lt"/>
                          <a:ea typeface="+mn-ea"/>
                          <a:cs typeface="+mn-cs"/>
                        </a:rPr>
                        <a:t>函数实现了对农场地址的分配，使用</a:t>
                      </a:r>
                      <a:r>
                        <a:rPr lang="en-US" altLang="zh-CN" sz="1100" b="0" i="0" kern="1200" dirty="0" err="1">
                          <a:solidFill>
                            <a:schemeClr val="tx1"/>
                          </a:solidFill>
                          <a:effectLst/>
                          <a:latin typeface="+mn-lt"/>
                          <a:ea typeface="+mn-ea"/>
                          <a:cs typeface="+mn-cs"/>
                        </a:rPr>
                        <a:t>getTheAddress</a:t>
                      </a:r>
                      <a:r>
                        <a:rPr lang="zh-CN" altLang="en-US" sz="1100" b="0" i="0" kern="1200" dirty="0">
                          <a:solidFill>
                            <a:schemeClr val="tx1"/>
                          </a:solidFill>
                          <a:effectLst/>
                          <a:latin typeface="+mn-lt"/>
                          <a:ea typeface="+mn-ea"/>
                          <a:cs typeface="+mn-cs"/>
                        </a:rPr>
                        <a:t>函数得到农场的地址。</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732790">
                <a:tc>
                  <a:txBody>
                    <a:bodyPr/>
                    <a:lstStyle/>
                    <a:p>
                      <a:pPr algn="l"/>
                      <a:r>
                        <a:rPr lang="en-US" sz="1200" b="0" dirty="0">
                          <a:effectLst/>
                        </a:rPr>
                        <a:t>Strategy</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a:solidFill>
                            <a:schemeClr val="tx1"/>
                          </a:solidFill>
                          <a:effectLst/>
                          <a:latin typeface="+mn-lt"/>
                          <a:ea typeface="+mn-ea"/>
                          <a:cs typeface="+mn-cs"/>
                        </a:rPr>
                        <a:t>定义并封装一系列算法，由具体对象根据场景选择不同的策略，从而调用到对应的不同算法。</a:t>
                      </a:r>
                      <a:endParaRPr lang="en-US" altLang="zh-CN" sz="900" b="0" i="0" kern="1200" dirty="0">
                        <a:solidFill>
                          <a:schemeClr val="tx1"/>
                        </a:solidFill>
                        <a:effectLst/>
                        <a:latin typeface="+mn-lt"/>
                        <a:ea typeface="+mn-ea"/>
                        <a:cs typeface="+mn-cs"/>
                      </a:endParaRPr>
                    </a:p>
                    <a:p>
                      <a:pPr algn="l"/>
                      <a:endParaRPr lang="en-US" sz="1200" b="1"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en-US" sz="1200" b="0" dirty="0" err="1">
                          <a:effectLst/>
                        </a:rPr>
                        <a:t>ExquisiteBuildStrat</a:t>
                      </a:r>
                      <a:r>
                        <a:rPr lang="zh-CN" altLang="en-US" sz="1200" b="0" dirty="0">
                          <a:effectLst/>
                        </a:rPr>
                        <a:t>、</a:t>
                      </a:r>
                      <a:r>
                        <a:rPr lang="en-US" altLang="zh-CN" sz="1200" b="0" dirty="0" err="1">
                          <a:effectLst/>
                        </a:rPr>
                        <a:t>LuxuryBuildStrat</a:t>
                      </a:r>
                      <a:r>
                        <a:rPr lang="zh-CN" altLang="en-US" sz="1200" b="0" dirty="0">
                          <a:effectLst/>
                        </a:rPr>
                        <a:t>、</a:t>
                      </a:r>
                      <a:endParaRPr lang="en-US" altLang="zh-CN" sz="1200" b="0" dirty="0">
                        <a:effectLst/>
                      </a:endParaRPr>
                    </a:p>
                    <a:p>
                      <a:pPr algn="l"/>
                      <a:r>
                        <a:rPr lang="en-US" sz="1200" b="0" dirty="0" err="1">
                          <a:effectLst/>
                        </a:rPr>
                        <a:t>SimpleBuildStrat</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algn="l"/>
                      <a:r>
                        <a:rPr lang="zh-CN" altLang="en-US" sz="1100" b="0" i="0" kern="1200" dirty="0">
                          <a:solidFill>
                            <a:schemeClr val="tx1"/>
                          </a:solidFill>
                          <a:effectLst/>
                          <a:latin typeface="+mn-lt"/>
                          <a:ea typeface="+mn-ea"/>
                          <a:cs typeface="+mn-cs"/>
                        </a:rPr>
                        <a:t>对于有多种价值水平的房子，我们提供了包括</a:t>
                      </a:r>
                      <a:r>
                        <a:rPr lang="en-US" altLang="zh-CN" sz="1100" b="0" dirty="0" err="1">
                          <a:effectLst/>
                        </a:rPr>
                        <a:t>ExquisiteBuildStrat</a:t>
                      </a:r>
                      <a:r>
                        <a:rPr lang="zh-CN" altLang="en-US" sz="1100" b="0" dirty="0">
                          <a:effectLst/>
                        </a:rPr>
                        <a:t>，</a:t>
                      </a:r>
                      <a:r>
                        <a:rPr lang="en-US" altLang="zh-CN" sz="1100" b="0" dirty="0" err="1">
                          <a:effectLst/>
                        </a:rPr>
                        <a:t>LuxuryBuildStrat</a:t>
                      </a:r>
                      <a:r>
                        <a:rPr lang="zh-CN" altLang="en-US" sz="1100" b="0" i="0" kern="1200" dirty="0">
                          <a:solidFill>
                            <a:schemeClr val="tx1"/>
                          </a:solidFill>
                          <a:effectLst/>
                          <a:latin typeface="+mn-lt"/>
                          <a:ea typeface="+mn-ea"/>
                          <a:cs typeface="+mn-cs"/>
                        </a:rPr>
                        <a:t>，</a:t>
                      </a:r>
                      <a:r>
                        <a:rPr lang="en-US" altLang="zh-CN" sz="1100" b="0" dirty="0">
                          <a:effectLst/>
                        </a:rPr>
                        <a:t>SimpleBuildStrat</a:t>
                      </a:r>
                      <a:r>
                        <a:rPr lang="en-US" sz="1100" b="0" i="0" kern="1200" dirty="0">
                          <a:solidFill>
                            <a:schemeClr val="tx1"/>
                          </a:solidFill>
                          <a:effectLst/>
                          <a:latin typeface="+mn-lt"/>
                          <a:ea typeface="+mn-ea"/>
                          <a:cs typeface="+mn-cs"/>
                        </a:rPr>
                        <a:t>3</a:t>
                      </a:r>
                      <a:r>
                        <a:rPr lang="zh-CN" altLang="en-US" sz="1100" b="0" i="0" kern="1200" dirty="0">
                          <a:solidFill>
                            <a:schemeClr val="tx1"/>
                          </a:solidFill>
                          <a:effectLst/>
                          <a:latin typeface="+mn-lt"/>
                          <a:ea typeface="+mn-ea"/>
                          <a:cs typeface="+mn-cs"/>
                        </a:rPr>
                        <a:t>个实现了</a:t>
                      </a:r>
                      <a:r>
                        <a:rPr lang="en-US" altLang="zh-CN" sz="1100" b="0" i="0" kern="1200" dirty="0" err="1">
                          <a:solidFill>
                            <a:schemeClr val="tx1"/>
                          </a:solidFill>
                          <a:effectLst/>
                          <a:latin typeface="+mn-lt"/>
                          <a:ea typeface="+mn-ea"/>
                          <a:cs typeface="+mn-cs"/>
                        </a:rPr>
                        <a:t>BuildingStrategy</a:t>
                      </a:r>
                      <a:r>
                        <a:rPr lang="zh-CN" altLang="en-US" sz="1100" b="0" i="0" kern="1200" dirty="0">
                          <a:solidFill>
                            <a:schemeClr val="tx1"/>
                          </a:solidFill>
                          <a:effectLst/>
                          <a:latin typeface="+mn-lt"/>
                          <a:ea typeface="+mn-ea"/>
                          <a:cs typeface="+mn-cs"/>
                        </a:rPr>
                        <a:t>接口的行为类，可以通过</a:t>
                      </a:r>
                      <a:r>
                        <a:rPr lang="en-US" sz="1100" b="0" i="0" kern="1200" dirty="0" err="1">
                          <a:solidFill>
                            <a:schemeClr val="tx1"/>
                          </a:solidFill>
                          <a:effectLst/>
                          <a:latin typeface="+mn-lt"/>
                          <a:ea typeface="+mn-ea"/>
                          <a:cs typeface="+mn-cs"/>
                        </a:rPr>
                        <a:t>setBuildStrat</a:t>
                      </a:r>
                      <a:r>
                        <a:rPr lang="zh-CN" altLang="en-US" sz="1100" b="0" i="0" kern="1200" dirty="0">
                          <a:solidFill>
                            <a:schemeClr val="tx1"/>
                          </a:solidFill>
                          <a:effectLst/>
                          <a:latin typeface="+mn-lt"/>
                          <a:ea typeface="+mn-ea"/>
                          <a:cs typeface="+mn-cs"/>
                        </a:rPr>
                        <a:t>函数动态地进行不同价值水平房屋的建造选择。</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r>
              <a:tr h="491123">
                <a:tc>
                  <a:txBody>
                    <a:bodyPr/>
                    <a:lstStyle/>
                    <a:p>
                      <a:pPr algn="l"/>
                      <a:r>
                        <a:rPr lang="en-US" sz="1200" b="0" dirty="0">
                          <a:effectLst/>
                        </a:rPr>
                        <a:t>Prototype </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900" b="0" i="0" kern="1200" dirty="0">
                          <a:solidFill>
                            <a:schemeClr val="tx1"/>
                          </a:solidFill>
                          <a:effectLst/>
                          <a:latin typeface="+mn-lt"/>
                          <a:ea typeface="+mn-ea"/>
                          <a:cs typeface="+mn-cs"/>
                        </a:rPr>
                        <a:t>用于创建重复的对象，同时又能保证性能。</a:t>
                      </a:r>
                      <a:endParaRPr lang="zh-CN" altLang="en-US" sz="900" b="0" i="0" kern="1200" dirty="0">
                        <a:solidFill>
                          <a:schemeClr val="tx1"/>
                        </a:solidFill>
                        <a:effectLst/>
                        <a:latin typeface="+mn-lt"/>
                        <a:ea typeface="+mn-ea"/>
                        <a:cs typeface="+mn-cs"/>
                      </a:endParaRPr>
                    </a:p>
                    <a:p>
                      <a:pPr algn="l"/>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en-US" altLang="zh-CN" sz="1200" b="0" dirty="0" err="1">
                          <a:effectLst/>
                        </a:rPr>
                        <a:t>ExquisiteBuilding</a:t>
                      </a:r>
                      <a:r>
                        <a:rPr lang="zh-CN" altLang="en-US" sz="1200" b="0" dirty="0">
                          <a:effectLst/>
                        </a:rPr>
                        <a:t>、</a:t>
                      </a:r>
                      <a:r>
                        <a:rPr lang="en-US" altLang="zh-CN" sz="1200" b="0" dirty="0" err="1">
                          <a:effectLst/>
                        </a:rPr>
                        <a:t>LuxuryBuilding</a:t>
                      </a:r>
                      <a:r>
                        <a:rPr lang="zh-CN" altLang="en-US" sz="1200" b="0" dirty="0">
                          <a:effectLst/>
                        </a:rPr>
                        <a:t>、</a:t>
                      </a:r>
                      <a:r>
                        <a:rPr lang="en-US" altLang="zh-CN" sz="1200" b="0" dirty="0" err="1">
                          <a:effectLst/>
                        </a:rPr>
                        <a:t>SimpleBuilding</a:t>
                      </a:r>
                      <a:endParaRPr 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lstStyle/>
                    <a:p>
                      <a:pPr algn="l"/>
                      <a:r>
                        <a:rPr lang="zh-CN" altLang="en-US" sz="1100" b="0" i="0" kern="1200" dirty="0">
                          <a:solidFill>
                            <a:schemeClr val="tx1"/>
                          </a:solidFill>
                          <a:effectLst/>
                          <a:latin typeface="+mn-lt"/>
                          <a:ea typeface="+mn-ea"/>
                          <a:cs typeface="+mn-cs"/>
                        </a:rPr>
                        <a:t>将建造房屋的过程作为抽象的模板类，然后将</a:t>
                      </a:r>
                      <a:r>
                        <a:rPr lang="en-US" altLang="zh-CN" sz="1100" b="0" dirty="0" err="1">
                          <a:effectLst/>
                        </a:rPr>
                        <a:t>ExquisiteBuilding</a:t>
                      </a:r>
                      <a:r>
                        <a:rPr lang="zh-CN" altLang="en-US" sz="1100" b="0" i="0" kern="1200" dirty="0">
                          <a:solidFill>
                            <a:schemeClr val="tx1"/>
                          </a:solidFill>
                          <a:effectLst/>
                          <a:latin typeface="+mn-lt"/>
                          <a:ea typeface="+mn-ea"/>
                          <a:cs typeface="+mn-cs"/>
                        </a:rPr>
                        <a:t>，</a:t>
                      </a:r>
                      <a:r>
                        <a:rPr lang="en-US" altLang="zh-CN" sz="1100" b="0" dirty="0" err="1">
                          <a:effectLst/>
                        </a:rPr>
                        <a:t>LuxuryBuilding</a:t>
                      </a:r>
                      <a:r>
                        <a:rPr lang="zh-CN" altLang="en-US" sz="1100" b="0" dirty="0">
                          <a:effectLst/>
                        </a:rPr>
                        <a:t>，</a:t>
                      </a:r>
                      <a:r>
                        <a:rPr lang="en-US" altLang="zh-CN" sz="1100" b="0" dirty="0" err="1">
                          <a:effectLst/>
                        </a:rPr>
                        <a:t>SimpleBuilding</a:t>
                      </a:r>
                      <a:r>
                        <a:rPr lang="zh-CN" altLang="en-US" sz="1100" b="0" i="0" kern="1200" dirty="0">
                          <a:solidFill>
                            <a:schemeClr val="tx1"/>
                          </a:solidFill>
                          <a:effectLst/>
                          <a:latin typeface="+mn-lt"/>
                          <a:ea typeface="+mn-ea"/>
                          <a:cs typeface="+mn-cs"/>
                        </a:rPr>
                        <a:t>作为三种方法。</a:t>
                      </a:r>
                      <a:endParaRPr 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847090">
                <a:tc>
                  <a:txBody>
                    <a:bodyPr/>
                    <a:p>
                      <a:pPr algn="l">
                        <a:buNone/>
                      </a:pPr>
                      <a:r>
                        <a:rPr lang="en-US" altLang="en-US" sz="1200" b="0" dirty="0">
                          <a:solidFill>
                            <a:schemeClr val="tx1"/>
                          </a:solidFill>
                          <a:effectLst/>
                        </a:rPr>
                        <a:t>Template</a:t>
                      </a:r>
                      <a:endParaRPr lang="en-US" altLang="en-US" sz="1200" b="0" dirty="0">
                        <a:solidFill>
                          <a:schemeClr val="tx1"/>
                        </a:solidFill>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zh-CN" altLang="en-US" sz="900" dirty="0">
                          <a:effectLst/>
                          <a:sym typeface="+mn-ea"/>
                        </a:rPr>
                        <a:t>定义一个模板结构，将具体内容延迟到子类去实现，主要作用是在不改变模板结构的前提下在子类中重新定义模板中的内容。</a:t>
                      </a:r>
                      <a:endParaRPr lang="zh-CN" altLang="en-US" sz="900" dirty="0">
                        <a:effectLst/>
                        <a:sym typeface="+mn-ea"/>
                      </a:endParaRPr>
                    </a:p>
                    <a:p>
                      <a:pPr algn="l">
                        <a:buNone/>
                      </a:pPr>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en-US" altLang="zh-CN" sz="1200" b="0" dirty="0" err="1">
                          <a:effectLst/>
                        </a:rPr>
                        <a:t>BuildingConstruction</a:t>
                      </a:r>
                      <a:r>
                        <a:rPr lang="zh-CN" altLang="en-US" sz="1200" b="0" dirty="0" err="1">
                          <a:effectLst/>
                        </a:rPr>
                        <a:t>、HouseConstruction、PlantFieldConstruction、StorageConstruction</a:t>
                      </a:r>
                      <a:endParaRPr lang="zh-CN" altLang="en-US" sz="1200" b="0" dirty="0" err="1">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zh-CN" altLang="en-US" sz="1100" b="0" i="0" kern="1200" dirty="0">
                          <a:effectLst/>
                          <a:latin typeface="+mn-lt"/>
                          <a:ea typeface="+mn-ea"/>
                          <a:cs typeface="+mn-cs"/>
                        </a:rPr>
                        <a:t>创建抽象模板结构即建房的步骤，即LayFoundation()、ConstructBuilding()、ExteriorTrim()三个函数分别代表夯实地基、建造建筑、外围环境修葺，然后创建具体模板，分别重写ConstructBuilding()和ExteriorTrim()这两个函数，代表着建造House、AnimalFold、PlantField、Storage这四种建筑的三个步骤中后两个都是不同的，需要分别实现这两个函数的具体功能。</a:t>
                      </a:r>
                      <a:endParaRPr lang="zh-CN" altLang="en-US" sz="1100" b="0" i="0" kern="1200" dirty="0">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r>
              <a:tr h="722630">
                <a:tc>
                  <a:txBody>
                    <a:bodyPr/>
                    <a:p>
                      <a:pPr algn="l">
                        <a:buNone/>
                      </a:pPr>
                      <a:r>
                        <a:rPr lang="en-US" altLang="en-US" sz="1200" b="0" dirty="0">
                          <a:effectLst/>
                        </a:rPr>
                        <a:t>Factory</a:t>
                      </a:r>
                      <a:endParaRPr lang="en-US"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p>
                      <a:pPr algn="l">
                        <a:buNone/>
                      </a:pPr>
                      <a:r>
                        <a:rPr lang="zh-CN" altLang="en-US" sz="900" dirty="0">
                          <a:effectLst/>
                        </a:rPr>
                        <a:t>父类负责定义创建对象的公共接口，而子类则负责生成具体的对象，目的是将类的实例化操作延迟到子类中完成。</a:t>
                      </a:r>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p>
                      <a:pPr algn="l">
                        <a:buNone/>
                      </a:pPr>
                      <a:r>
                        <a:rPr lang="en-US" altLang="en-US" sz="1200" b="0" dirty="0">
                          <a:effectLst/>
                        </a:rPr>
                        <a:t>Fertilizer</a:t>
                      </a:r>
                      <a:r>
                        <a:rPr lang="zh-CN" altLang="en-US" sz="1200" b="0" dirty="0">
                          <a:effectLst/>
                        </a:rPr>
                        <a:t>、InorganicFertilizer、OrganicFertilizer、FertilizerAbstractFactory、InorganicFertilizerFactory、OrganicFertilizerFactory</a:t>
                      </a:r>
                      <a:endParaRPr lang="zh-CN"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c>
                  <a:txBody>
                    <a:bodyPr/>
                    <a:p>
                      <a:pPr algn="l">
                        <a:buNone/>
                      </a:pPr>
                      <a:r>
                        <a:rPr lang="en-US" altLang="en-US" sz="1100" b="0" i="0" kern="1200" dirty="0">
                          <a:solidFill>
                            <a:schemeClr val="tx1"/>
                          </a:solidFill>
                          <a:effectLst/>
                          <a:latin typeface="+mn-lt"/>
                          <a:ea typeface="+mn-ea"/>
                          <a:cs typeface="+mn-cs"/>
                        </a:rPr>
                        <a:t>Fertilizer是抽象产品角色，定义产品的接口，而InorganicFertilizer类和OrganicFertilizer类是具体的产品角色，是实现产品接口的具体产品类，抽象工厂角色是FertilizerAbstractFactory类，用来声明工厂方法，返回Fertilizer，而真实的工厂是InorganicFertilizerFactory类和OrganicFertilizerFactory类，实现工厂方法，由客户调用，返回一个实例。</a:t>
                      </a:r>
                      <a:endParaRPr lang="en-US" alt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lumMod val="95000"/>
                      </a:schemeClr>
                    </a:solidFill>
                  </a:tcPr>
                </a:tc>
              </a:tr>
              <a:tr h="897255">
                <a:tc>
                  <a:txBody>
                    <a:bodyPr/>
                    <a:p>
                      <a:pPr algn="l">
                        <a:buNone/>
                      </a:pPr>
                      <a:r>
                        <a:rPr lang="en-US" altLang="en-US" sz="1200" b="0" dirty="0">
                          <a:effectLst/>
                        </a:rPr>
                        <a:t>Builder</a:t>
                      </a:r>
                      <a:endParaRPr lang="en-US"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zh-CN" altLang="en-US" sz="900" dirty="0">
                          <a:effectLst/>
                          <a:sym typeface="+mn-ea"/>
                        </a:rPr>
                        <a:t>使用多个简单的对象一步一步构建成一个复杂的对象，目的在于将一个复杂的构建与其表示相分离，使得同样的构建过程可以创建不同的表示。</a:t>
                      </a:r>
                      <a:endParaRPr lang="zh-CN" altLang="en-US" sz="90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en-US" altLang="en-US" sz="1200" b="0" dirty="0">
                          <a:effectLst/>
                        </a:rPr>
                        <a:t>Builder</a:t>
                      </a:r>
                      <a:r>
                        <a:rPr lang="zh-CN" altLang="en-US" sz="1200" b="0" dirty="0">
                          <a:effectLst/>
                        </a:rPr>
                        <a:t>、</a:t>
                      </a:r>
                      <a:r>
                        <a:rPr lang="en-US" altLang="en-US" sz="1200" b="0" dirty="0">
                          <a:effectLst/>
                        </a:rPr>
                        <a:t>SetLength、SetWidth、SetHeight</a:t>
                      </a:r>
                      <a:r>
                        <a:rPr lang="zh-CN" altLang="en-US" sz="1200" b="0" dirty="0">
                          <a:effectLst/>
                        </a:rPr>
                        <a:t>、ConcreteBuilder</a:t>
                      </a:r>
                      <a:endParaRPr lang="zh-CN" altLang="en-US" sz="1200" b="0" dirty="0">
                        <a:effectLst/>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c>
                  <a:txBody>
                    <a:bodyPr/>
                    <a:p>
                      <a:pPr algn="l">
                        <a:buNone/>
                      </a:pPr>
                      <a:r>
                        <a:rPr lang="en-US" altLang="en-US" sz="1100" b="0" i="0" kern="1200" dirty="0">
                          <a:solidFill>
                            <a:schemeClr val="tx1"/>
                          </a:solidFill>
                          <a:effectLst/>
                          <a:latin typeface="+mn-lt"/>
                          <a:ea typeface="+mn-ea"/>
                          <a:cs typeface="+mn-cs"/>
                        </a:rPr>
                        <a:t>对设定建造房屋的长度、宽度、高度三种尺寸时使用了Builder设计模式，首先定义设定尺寸的过程（Builder），分别是SetLength()、SetWidth()、SetHeight(，都声明为抽象方法，具体由子类实现，然后创建具体的建造者具体实现三个抽象函数。</a:t>
                      </a:r>
                      <a:endParaRPr lang="en-US" altLang="en-US" sz="1100" b="0" i="0" kern="1200" dirty="0">
                        <a:solidFill>
                          <a:schemeClr val="tx1"/>
                        </a:solidFill>
                        <a:effectLst/>
                        <a:latin typeface="+mn-lt"/>
                        <a:ea typeface="+mn-ea"/>
                        <a:cs typeface="+mn-cs"/>
                      </a:endParaRPr>
                    </a:p>
                  </a:txBody>
                  <a:tcPr marL="67342" marR="67342" marT="31081" marB="31081"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prstClr val="black"/>
                </a:solidFill>
              </a:rPr>
            </a:fld>
            <a:endParaRPr lang="zh-CN" altLang="en-US" sz="1800" dirty="0">
              <a:solidFill>
                <a:prstClr val="black"/>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rgbClr val="E7E6E6"/>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6" y="471454"/>
            <a:ext cx="3289283" cy="429177"/>
          </a:xfrm>
        </p:spPr>
        <p:txBody>
          <a:bodyPr>
            <a:noAutofit/>
          </a:bodyPr>
          <a:lstStyle/>
          <a:p>
            <a:pPr algn="l"/>
            <a:r>
              <a:rPr lang="en-US" altLang="zh-CN" sz="2800" dirty="0"/>
              <a:t>Singleton</a:t>
            </a:r>
            <a:endParaRPr lang="zh-CN" altLang="en-US" sz="4400" dirty="0"/>
          </a:p>
        </p:txBody>
      </p:sp>
      <p:grpSp>
        <p:nvGrpSpPr>
          <p:cNvPr id="16" name="组合 15"/>
          <p:cNvGrpSpPr/>
          <p:nvPr/>
        </p:nvGrpSpPr>
        <p:grpSpPr>
          <a:xfrm>
            <a:off x="4703685" y="3339612"/>
            <a:ext cx="3781589" cy="3509243"/>
            <a:chOff x="5408694" y="3159298"/>
            <a:chExt cx="3781589" cy="3407696"/>
          </a:xfrm>
        </p:grpSpPr>
        <p:sp>
          <p:nvSpPr>
            <p:cNvPr id="14" name="矩形 13"/>
            <p:cNvSpPr/>
            <p:nvPr/>
          </p:nvSpPr>
          <p:spPr>
            <a:xfrm rot="5400000" flipH="1" flipV="1">
              <a:off x="7277291" y="1426492"/>
              <a:ext cx="44396" cy="3781589"/>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15" name="矩形 14"/>
            <p:cNvSpPr/>
            <p:nvPr/>
          </p:nvSpPr>
          <p:spPr>
            <a:xfrm flipV="1">
              <a:off x="8798700" y="3159298"/>
              <a:ext cx="45719" cy="340769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27" name="文本框 26"/>
          <p:cNvSpPr txBox="1"/>
          <p:nvPr/>
        </p:nvSpPr>
        <p:spPr>
          <a:xfrm>
            <a:off x="1472900" y="3547655"/>
            <a:ext cx="1001026" cy="261610"/>
          </a:xfrm>
          <a:prstGeom prst="rect">
            <a:avLst/>
          </a:prstGeom>
          <a:solidFill>
            <a:schemeClr val="bg2">
              <a:lumMod val="75000"/>
            </a:schemeClr>
          </a:solidFill>
        </p:spPr>
        <p:txBody>
          <a:bodyPr wrap="square" rtlCol="0">
            <a:spAutoFit/>
          </a:bodyPr>
          <a:lstStyle/>
          <a:p>
            <a:r>
              <a:rPr lang="en-US" altLang="zh-CN" sz="1100" dirty="0" err="1">
                <a:solidFill>
                  <a:prstClr val="white"/>
                </a:solidFill>
              </a:rPr>
              <a:t>FarmAddress</a:t>
            </a:r>
            <a:endParaRPr lang="zh-CN" altLang="en-US" sz="1100" dirty="0">
              <a:solidFill>
                <a:prstClr val="white"/>
              </a:solidFill>
            </a:endParaRPr>
          </a:p>
        </p:txBody>
      </p:sp>
      <p:grpSp>
        <p:nvGrpSpPr>
          <p:cNvPr id="30" name="组合 29"/>
          <p:cNvGrpSpPr/>
          <p:nvPr/>
        </p:nvGrpSpPr>
        <p:grpSpPr>
          <a:xfrm rot="16200000">
            <a:off x="5768901" y="641507"/>
            <a:ext cx="2956292" cy="3240000"/>
            <a:chOff x="4267152" y="2653886"/>
            <a:chExt cx="2956292" cy="3240000"/>
          </a:xfrm>
        </p:grpSpPr>
        <p:sp>
          <p:nvSpPr>
            <p:cNvPr id="31" name="矩形 30"/>
            <p:cNvSpPr/>
            <p:nvPr/>
          </p:nvSpPr>
          <p:spPr>
            <a:xfrm rot="5400000" flipV="1">
              <a:off x="5722438" y="2415738"/>
              <a:ext cx="45719" cy="2956292"/>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3" name="文本框 2"/>
          <p:cNvSpPr txBox="1"/>
          <p:nvPr/>
        </p:nvSpPr>
        <p:spPr>
          <a:xfrm>
            <a:off x="4101366" y="978629"/>
            <a:ext cx="1379619" cy="369332"/>
          </a:xfrm>
          <a:prstGeom prst="rect">
            <a:avLst/>
          </a:prstGeom>
          <a:solidFill>
            <a:schemeClr val="bg2">
              <a:lumMod val="75000"/>
            </a:schemeClr>
          </a:solidFill>
        </p:spPr>
        <p:txBody>
          <a:bodyPr wrap="square" rtlCol="0">
            <a:spAutoFit/>
          </a:bodyPr>
          <a:lstStyle/>
          <a:p>
            <a:r>
              <a:rPr lang="zh-CN" altLang="en-US" dirty="0">
                <a:solidFill>
                  <a:prstClr val="white"/>
                </a:solidFill>
              </a:rPr>
              <a:t>相关结构</a:t>
            </a:r>
            <a:endParaRPr lang="zh-CN" altLang="en-US" dirty="0">
              <a:solidFill>
                <a:prstClr val="white"/>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98824" y="745140"/>
            <a:ext cx="2902056" cy="3369407"/>
          </a:xfrm>
          <a:prstGeom prst="rect">
            <a:avLst/>
          </a:prstGeom>
        </p:spPr>
      </p:pic>
      <p:pic>
        <p:nvPicPr>
          <p:cNvPr id="7" name="图片 6"/>
          <p:cNvPicPr>
            <a:picLocks noChangeAspect="1"/>
          </p:cNvPicPr>
          <p:nvPr/>
        </p:nvPicPr>
        <p:blipFill>
          <a:blip r:embed="rId2"/>
          <a:stretch>
            <a:fillRect/>
          </a:stretch>
        </p:blipFill>
        <p:spPr>
          <a:xfrm>
            <a:off x="1472900" y="971427"/>
            <a:ext cx="2308870" cy="943992"/>
          </a:xfrm>
          <a:prstGeom prst="rect">
            <a:avLst/>
          </a:prstGeom>
        </p:spPr>
      </p:pic>
      <p:pic>
        <p:nvPicPr>
          <p:cNvPr id="11" name="图片 10"/>
          <p:cNvPicPr>
            <a:picLocks noChangeAspect="1"/>
          </p:cNvPicPr>
          <p:nvPr/>
        </p:nvPicPr>
        <p:blipFill>
          <a:blip r:embed="rId3"/>
          <a:stretch>
            <a:fillRect/>
          </a:stretch>
        </p:blipFill>
        <p:spPr>
          <a:xfrm>
            <a:off x="1477628" y="2270099"/>
            <a:ext cx="3402378" cy="1105773"/>
          </a:xfrm>
          <a:prstGeom prst="rect">
            <a:avLst/>
          </a:prstGeom>
        </p:spPr>
      </p:pic>
      <p:pic>
        <p:nvPicPr>
          <p:cNvPr id="12" name="图片 11"/>
          <p:cNvPicPr>
            <a:picLocks noChangeAspect="1"/>
          </p:cNvPicPr>
          <p:nvPr/>
        </p:nvPicPr>
        <p:blipFill>
          <a:blip r:embed="rId4"/>
          <a:stretch>
            <a:fillRect/>
          </a:stretch>
        </p:blipFill>
        <p:spPr>
          <a:xfrm>
            <a:off x="1472900" y="4016419"/>
            <a:ext cx="6239527" cy="2579563"/>
          </a:xfrm>
          <a:prstGeom prst="rect">
            <a:avLst/>
          </a:prstGeom>
        </p:spPr>
      </p:pic>
      <p:sp>
        <p:nvSpPr>
          <p:cNvPr id="34" name="矩形 33"/>
          <p:cNvSpPr/>
          <p:nvPr/>
        </p:nvSpPr>
        <p:spPr>
          <a:xfrm rot="5400000" flipH="1" flipV="1">
            <a:off x="9934679" y="3018425"/>
            <a:ext cx="45719" cy="397126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534177" y="471454"/>
            <a:ext cx="2169268" cy="429177"/>
          </a:xfrm>
        </p:spPr>
        <p:txBody>
          <a:bodyPr>
            <a:noAutofit/>
          </a:bodyPr>
          <a:lstStyle/>
          <a:p>
            <a:pPr algn="l"/>
            <a:r>
              <a:rPr lang="en-US" altLang="zh-CN" sz="2800" dirty="0"/>
              <a:t>Prototype</a:t>
            </a:r>
            <a:endParaRPr lang="zh-CN" altLang="en-US" sz="4400" dirty="0"/>
          </a:p>
        </p:txBody>
      </p:sp>
      <p:sp>
        <p:nvSpPr>
          <p:cNvPr id="3" name="文本框 2"/>
          <p:cNvSpPr txBox="1"/>
          <p:nvPr/>
        </p:nvSpPr>
        <p:spPr>
          <a:xfrm>
            <a:off x="3919445" y="429004"/>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endParaRPr lang="zh-CN" altLang="en-US" dirty="0">
              <a:solidFill>
                <a:schemeClr val="bg1"/>
              </a:solidFill>
            </a:endParaRPr>
          </a:p>
        </p:txBody>
      </p:sp>
      <p:grpSp>
        <p:nvGrpSpPr>
          <p:cNvPr id="16" name="组合 15"/>
          <p:cNvGrpSpPr/>
          <p:nvPr/>
        </p:nvGrpSpPr>
        <p:grpSpPr>
          <a:xfrm>
            <a:off x="5671438" y="2664715"/>
            <a:ext cx="1800000" cy="3240000"/>
            <a:chOff x="5501069" y="3111086"/>
            <a:chExt cx="1800000" cy="3240000"/>
          </a:xfrm>
        </p:grpSpPr>
        <p:sp>
          <p:nvSpPr>
            <p:cNvPr id="14" name="矩形 13"/>
            <p:cNvSpPr/>
            <p:nvPr/>
          </p:nvSpPr>
          <p:spPr>
            <a:xfrm rot="5400000" flipV="1">
              <a:off x="6395669" y="3188309"/>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7648940" y="510505"/>
            <a:ext cx="1001026"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FlyAction</a:t>
            </a:r>
            <a:endParaRPr lang="zh-CN" altLang="en-US" sz="1100" dirty="0">
              <a:solidFill>
                <a:schemeClr val="bg1"/>
              </a:solidFill>
            </a:endParaRPr>
          </a:p>
        </p:txBody>
      </p:sp>
      <p:sp>
        <p:nvSpPr>
          <p:cNvPr id="28" name="文本框 27"/>
          <p:cNvSpPr txBox="1"/>
          <p:nvPr/>
        </p:nvSpPr>
        <p:spPr>
          <a:xfrm>
            <a:off x="7659471" y="2596209"/>
            <a:ext cx="1286502"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RunAction</a:t>
            </a:r>
            <a:endParaRPr lang="zh-CN" altLang="en-US" sz="1400" dirty="0">
              <a:solidFill>
                <a:schemeClr val="bg1"/>
              </a:solidFill>
            </a:endParaRPr>
          </a:p>
        </p:txBody>
      </p:sp>
      <p:sp>
        <p:nvSpPr>
          <p:cNvPr id="29" name="文本框 28"/>
          <p:cNvSpPr txBox="1"/>
          <p:nvPr/>
        </p:nvSpPr>
        <p:spPr>
          <a:xfrm>
            <a:off x="7659471" y="4727673"/>
            <a:ext cx="915165"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SwimAction</a:t>
            </a:r>
            <a:endParaRPr lang="zh-CN" altLang="en-US" sz="1400" dirty="0">
              <a:solidFill>
                <a:schemeClr val="bg1"/>
              </a:solidFill>
            </a:endParaRPr>
          </a:p>
        </p:txBody>
      </p:sp>
      <p:grpSp>
        <p:nvGrpSpPr>
          <p:cNvPr id="30" name="组合 29"/>
          <p:cNvGrpSpPr/>
          <p:nvPr/>
        </p:nvGrpSpPr>
        <p:grpSpPr>
          <a:xfrm rot="16200000">
            <a:off x="7342055" y="-461332"/>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5331" y="3687898"/>
            <a:ext cx="5959264" cy="2555833"/>
          </a:xfrm>
          <a:prstGeom prst="rect">
            <a:avLst/>
          </a:prstGeom>
        </p:spPr>
      </p:pic>
      <p:pic>
        <p:nvPicPr>
          <p:cNvPr id="7" name="图片 6"/>
          <p:cNvPicPr>
            <a:picLocks noChangeAspect="1"/>
          </p:cNvPicPr>
          <p:nvPr/>
        </p:nvPicPr>
        <p:blipFill>
          <a:blip r:embed="rId2"/>
          <a:stretch>
            <a:fillRect/>
          </a:stretch>
        </p:blipFill>
        <p:spPr>
          <a:xfrm>
            <a:off x="1360068" y="1174660"/>
            <a:ext cx="4627932" cy="2224556"/>
          </a:xfrm>
          <a:prstGeom prst="rect">
            <a:avLst/>
          </a:prstGeom>
        </p:spPr>
      </p:pic>
      <p:pic>
        <p:nvPicPr>
          <p:cNvPr id="13" name="图片 12"/>
          <p:cNvPicPr>
            <a:picLocks noChangeAspect="1"/>
          </p:cNvPicPr>
          <p:nvPr/>
        </p:nvPicPr>
        <p:blipFill>
          <a:blip r:embed="rId3"/>
          <a:stretch>
            <a:fillRect/>
          </a:stretch>
        </p:blipFill>
        <p:spPr>
          <a:xfrm>
            <a:off x="7651746" y="854958"/>
            <a:ext cx="3450003" cy="1644893"/>
          </a:xfrm>
          <a:prstGeom prst="rect">
            <a:avLst/>
          </a:prstGeom>
        </p:spPr>
      </p:pic>
      <p:pic>
        <p:nvPicPr>
          <p:cNvPr id="17" name="图片 16"/>
          <p:cNvPicPr>
            <a:picLocks noChangeAspect="1"/>
          </p:cNvPicPr>
          <p:nvPr/>
        </p:nvPicPr>
        <p:blipFill>
          <a:blip r:embed="rId4"/>
          <a:stretch>
            <a:fillRect/>
          </a:stretch>
        </p:blipFill>
        <p:spPr>
          <a:xfrm>
            <a:off x="7659471" y="2954177"/>
            <a:ext cx="3465391" cy="1704839"/>
          </a:xfrm>
          <a:prstGeom prst="rect">
            <a:avLst/>
          </a:prstGeom>
        </p:spPr>
      </p:pic>
      <p:pic>
        <p:nvPicPr>
          <p:cNvPr id="18" name="图片 17"/>
          <p:cNvPicPr>
            <a:picLocks noChangeAspect="1"/>
          </p:cNvPicPr>
          <p:nvPr/>
        </p:nvPicPr>
        <p:blipFill>
          <a:blip r:embed="rId5"/>
          <a:stretch>
            <a:fillRect/>
          </a:stretch>
        </p:blipFill>
        <p:spPr>
          <a:xfrm>
            <a:off x="7648940" y="5087923"/>
            <a:ext cx="3493397" cy="16448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378481" y="194043"/>
            <a:ext cx="2169268" cy="429177"/>
          </a:xfrm>
        </p:spPr>
        <p:txBody>
          <a:bodyPr>
            <a:noAutofit/>
          </a:bodyPr>
          <a:lstStyle/>
          <a:p>
            <a:pPr algn="l"/>
            <a:r>
              <a:rPr lang="en-US" altLang="zh-CN" sz="2800" dirty="0"/>
              <a:t>Strategy</a:t>
            </a:r>
            <a:endParaRPr lang="zh-CN" altLang="en-US" sz="4400" dirty="0"/>
          </a:p>
        </p:txBody>
      </p:sp>
      <p:sp>
        <p:nvSpPr>
          <p:cNvPr id="3" name="文本框 2"/>
          <p:cNvSpPr txBox="1"/>
          <p:nvPr/>
        </p:nvSpPr>
        <p:spPr>
          <a:xfrm>
            <a:off x="3932417" y="188673"/>
            <a:ext cx="1208805"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endParaRPr lang="zh-CN" altLang="en-US" dirty="0">
              <a:solidFill>
                <a:schemeClr val="bg1"/>
              </a:solidFill>
            </a:endParaRPr>
          </a:p>
        </p:txBody>
      </p:sp>
      <p:grpSp>
        <p:nvGrpSpPr>
          <p:cNvPr id="16" name="组合 15"/>
          <p:cNvGrpSpPr/>
          <p:nvPr/>
        </p:nvGrpSpPr>
        <p:grpSpPr>
          <a:xfrm>
            <a:off x="5694751" y="2605166"/>
            <a:ext cx="1800000" cy="2511139"/>
            <a:chOff x="5362976" y="3111084"/>
            <a:chExt cx="1800000" cy="4108858"/>
          </a:xfrm>
        </p:grpSpPr>
        <p:sp>
          <p:nvSpPr>
            <p:cNvPr id="14" name="矩形 13"/>
            <p:cNvSpPr/>
            <p:nvPr/>
          </p:nvSpPr>
          <p:spPr>
            <a:xfrm rot="5400000" flipH="1" flipV="1">
              <a:off x="6225572" y="2435642"/>
              <a:ext cx="74808"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5" name="矩形 14"/>
            <p:cNvSpPr/>
            <p:nvPr/>
          </p:nvSpPr>
          <p:spPr>
            <a:xfrm flipV="1">
              <a:off x="7067316" y="3111084"/>
              <a:ext cx="45719" cy="4108858"/>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grpSp>
        <p:nvGrpSpPr>
          <p:cNvPr id="30" name="组合 29"/>
          <p:cNvGrpSpPr/>
          <p:nvPr/>
        </p:nvGrpSpPr>
        <p:grpSpPr>
          <a:xfrm rot="16200000">
            <a:off x="7565117" y="-44926"/>
            <a:ext cx="1800000" cy="3240000"/>
            <a:chOff x="5408696" y="2653886"/>
            <a:chExt cx="1800000" cy="3240000"/>
          </a:xfrm>
        </p:grpSpPr>
        <p:sp>
          <p:nvSpPr>
            <p:cNvPr id="31" name="矩形 30"/>
            <p:cNvSpPr/>
            <p:nvPr/>
          </p:nvSpPr>
          <p:spPr>
            <a:xfrm rot="5400000" flipV="1">
              <a:off x="6285836" y="2319922"/>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0" name="文本框 26"/>
          <p:cNvSpPr txBox="1"/>
          <p:nvPr/>
        </p:nvSpPr>
        <p:spPr>
          <a:xfrm>
            <a:off x="7786636" y="933719"/>
            <a:ext cx="1001026" cy="261610"/>
          </a:xfrm>
          <a:prstGeom prst="rect">
            <a:avLst/>
          </a:prstGeom>
          <a:solidFill>
            <a:schemeClr val="bg2">
              <a:lumMod val="75000"/>
            </a:schemeClr>
          </a:solidFill>
        </p:spPr>
        <p:txBody>
          <a:bodyPr wrap="square" rtlCol="0">
            <a:spAutoFit/>
          </a:bodyPr>
          <a:lstStyle/>
          <a:p>
            <a:r>
              <a:rPr lang="en-US" altLang="zh-CN" sz="1100" dirty="0">
                <a:solidFill>
                  <a:schemeClr val="bg1"/>
                </a:solidFill>
              </a:rPr>
              <a:t>Build</a:t>
            </a:r>
            <a:endParaRPr lang="en-US" altLang="zh-CN" sz="1100" dirty="0">
              <a:solidFill>
                <a:schemeClr val="bg1"/>
              </a:solidFill>
            </a:endParaRPr>
          </a:p>
        </p:txBody>
      </p:sp>
      <p:pic>
        <p:nvPicPr>
          <p:cNvPr id="2" name="图片 1"/>
          <p:cNvPicPr>
            <a:picLocks noChangeAspect="1"/>
          </p:cNvPicPr>
          <p:nvPr/>
        </p:nvPicPr>
        <p:blipFill>
          <a:blip r:embed="rId1"/>
          <a:stretch>
            <a:fillRect/>
          </a:stretch>
        </p:blipFill>
        <p:spPr>
          <a:xfrm>
            <a:off x="1486887" y="654016"/>
            <a:ext cx="1077303" cy="1539594"/>
          </a:xfrm>
          <a:prstGeom prst="rect">
            <a:avLst/>
          </a:prstGeom>
        </p:spPr>
      </p:pic>
      <p:pic>
        <p:nvPicPr>
          <p:cNvPr id="4" name="图片 3"/>
          <p:cNvPicPr>
            <a:picLocks noChangeAspect="1"/>
          </p:cNvPicPr>
          <p:nvPr/>
        </p:nvPicPr>
        <p:blipFill>
          <a:blip r:embed="rId2"/>
          <a:stretch>
            <a:fillRect/>
          </a:stretch>
        </p:blipFill>
        <p:spPr>
          <a:xfrm>
            <a:off x="2816079" y="908436"/>
            <a:ext cx="4229303" cy="1008266"/>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540" y="2326231"/>
            <a:ext cx="5516640" cy="2276340"/>
          </a:xfrm>
          <a:prstGeom prst="rect">
            <a:avLst/>
          </a:prstGeom>
        </p:spPr>
      </p:pic>
      <p:pic>
        <p:nvPicPr>
          <p:cNvPr id="12" name="图片 11"/>
          <p:cNvPicPr>
            <a:picLocks noChangeAspect="1"/>
          </p:cNvPicPr>
          <p:nvPr/>
        </p:nvPicPr>
        <p:blipFill>
          <a:blip r:embed="rId4"/>
          <a:stretch>
            <a:fillRect/>
          </a:stretch>
        </p:blipFill>
        <p:spPr>
          <a:xfrm>
            <a:off x="7811844" y="1215209"/>
            <a:ext cx="3158486" cy="3387362"/>
          </a:xfrm>
          <a:prstGeom prst="rect">
            <a:avLst/>
          </a:prstGeom>
        </p:spPr>
      </p:pic>
      <p:sp>
        <p:nvSpPr>
          <p:cNvPr id="27" name="矩形 26"/>
          <p:cNvSpPr/>
          <p:nvPr/>
        </p:nvSpPr>
        <p:spPr>
          <a:xfrm rot="5400000" flipH="1" flipV="1">
            <a:off x="9360928" y="2354092"/>
            <a:ext cx="45719" cy="4676811"/>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5"/>
          <a:stretch>
            <a:fillRect/>
          </a:stretch>
        </p:blipFill>
        <p:spPr>
          <a:xfrm>
            <a:off x="46475" y="5213636"/>
            <a:ext cx="3885942" cy="1430995"/>
          </a:xfrm>
          <a:prstGeom prst="rect">
            <a:avLst/>
          </a:prstGeom>
        </p:spPr>
      </p:pic>
      <p:pic>
        <p:nvPicPr>
          <p:cNvPr id="17" name="图片 16"/>
          <p:cNvPicPr>
            <a:picLocks noChangeAspect="1"/>
          </p:cNvPicPr>
          <p:nvPr/>
        </p:nvPicPr>
        <p:blipFill>
          <a:blip r:embed="rId6"/>
          <a:stretch>
            <a:fillRect/>
          </a:stretch>
        </p:blipFill>
        <p:spPr>
          <a:xfrm>
            <a:off x="3970816" y="5197833"/>
            <a:ext cx="3885942" cy="1446209"/>
          </a:xfrm>
          <a:prstGeom prst="rect">
            <a:avLst/>
          </a:prstGeom>
        </p:spPr>
      </p:pic>
      <p:pic>
        <p:nvPicPr>
          <p:cNvPr id="18" name="图片 17"/>
          <p:cNvPicPr>
            <a:picLocks noChangeAspect="1"/>
          </p:cNvPicPr>
          <p:nvPr/>
        </p:nvPicPr>
        <p:blipFill>
          <a:blip r:embed="rId7"/>
          <a:stretch>
            <a:fillRect/>
          </a:stretch>
        </p:blipFill>
        <p:spPr>
          <a:xfrm>
            <a:off x="7895157" y="5197833"/>
            <a:ext cx="4204564" cy="1446209"/>
          </a:xfrm>
          <a:prstGeom prst="rect">
            <a:avLst/>
          </a:prstGeom>
        </p:spPr>
      </p:pic>
      <p:sp>
        <p:nvSpPr>
          <p:cNvPr id="33" name="文本框 26"/>
          <p:cNvSpPr txBox="1"/>
          <p:nvPr/>
        </p:nvSpPr>
        <p:spPr>
          <a:xfrm>
            <a:off x="377454" y="4869462"/>
            <a:ext cx="1334967"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ExquisiteBuildStrat</a:t>
            </a:r>
            <a:endParaRPr lang="en-US" altLang="zh-CN" sz="1100" dirty="0">
              <a:solidFill>
                <a:schemeClr val="bg1"/>
              </a:solidFill>
            </a:endParaRPr>
          </a:p>
        </p:txBody>
      </p:sp>
      <p:sp>
        <p:nvSpPr>
          <p:cNvPr id="34" name="文本框 26"/>
          <p:cNvSpPr txBox="1"/>
          <p:nvPr/>
        </p:nvSpPr>
        <p:spPr>
          <a:xfrm>
            <a:off x="4295519" y="4865496"/>
            <a:ext cx="1334967"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LuxuryBuildStrat</a:t>
            </a:r>
            <a:endParaRPr lang="en-US" altLang="zh-CN" sz="1100" dirty="0">
              <a:solidFill>
                <a:schemeClr val="bg1"/>
              </a:solidFill>
            </a:endParaRPr>
          </a:p>
        </p:txBody>
      </p:sp>
      <p:sp>
        <p:nvSpPr>
          <p:cNvPr id="35" name="文本框 26"/>
          <p:cNvSpPr txBox="1"/>
          <p:nvPr/>
        </p:nvSpPr>
        <p:spPr>
          <a:xfrm>
            <a:off x="8213585" y="4865496"/>
            <a:ext cx="1334967" cy="26161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SimpleBuildStrat</a:t>
            </a:r>
            <a:endParaRPr lang="en-US" altLang="zh-CN" sz="11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989347" y="343184"/>
            <a:ext cx="2169268" cy="429177"/>
          </a:xfrm>
        </p:spPr>
        <p:txBody>
          <a:bodyPr>
            <a:noAutofit/>
          </a:bodyPr>
          <a:lstStyle/>
          <a:p>
            <a:pPr algn="l"/>
            <a:r>
              <a:rPr lang="en-US" sz="2800" dirty="0"/>
              <a:t>Template</a:t>
            </a:r>
            <a:endParaRPr lang="en-US" sz="4400" dirty="0"/>
          </a:p>
        </p:txBody>
      </p:sp>
      <p:sp>
        <p:nvSpPr>
          <p:cNvPr id="3" name="文本框 2"/>
          <p:cNvSpPr txBox="1"/>
          <p:nvPr/>
        </p:nvSpPr>
        <p:spPr>
          <a:xfrm>
            <a:off x="1124175" y="973834"/>
            <a:ext cx="1379619"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endParaRPr lang="zh-CN" altLang="en-US" dirty="0">
              <a:solidFill>
                <a:schemeClr val="bg1"/>
              </a:solidFill>
            </a:endParaRPr>
          </a:p>
        </p:txBody>
      </p:sp>
      <p:grpSp>
        <p:nvGrpSpPr>
          <p:cNvPr id="16" name="组合 15"/>
          <p:cNvGrpSpPr/>
          <p:nvPr/>
        </p:nvGrpSpPr>
        <p:grpSpPr>
          <a:xfrm>
            <a:off x="5671438" y="2664715"/>
            <a:ext cx="1800000" cy="3240000"/>
            <a:chOff x="5501069" y="3111086"/>
            <a:chExt cx="1800000" cy="3240000"/>
          </a:xfrm>
        </p:grpSpPr>
        <p:sp>
          <p:nvSpPr>
            <p:cNvPr id="14" name="矩形 13"/>
            <p:cNvSpPr/>
            <p:nvPr/>
          </p:nvSpPr>
          <p:spPr>
            <a:xfrm rot="5400000" flipV="1">
              <a:off x="6395669" y="3188309"/>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5" name="矩形 14"/>
            <p:cNvSpPr/>
            <p:nvPr/>
          </p:nvSpPr>
          <p:spPr>
            <a:xfrm flipV="1">
              <a:off x="7102235" y="31110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7" name="文本框 26"/>
          <p:cNvSpPr txBox="1"/>
          <p:nvPr/>
        </p:nvSpPr>
        <p:spPr>
          <a:xfrm>
            <a:off x="7649210" y="510540"/>
            <a:ext cx="1622425"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HouseConstruction</a:t>
            </a:r>
            <a:endParaRPr lang="en-US" altLang="zh-CN" sz="1100" dirty="0" err="1">
              <a:solidFill>
                <a:schemeClr val="bg1"/>
              </a:solidFill>
            </a:endParaRPr>
          </a:p>
        </p:txBody>
      </p:sp>
      <p:sp>
        <p:nvSpPr>
          <p:cNvPr id="28" name="文本框 27"/>
          <p:cNvSpPr txBox="1"/>
          <p:nvPr/>
        </p:nvSpPr>
        <p:spPr>
          <a:xfrm>
            <a:off x="7659370" y="2800985"/>
            <a:ext cx="1611630" cy="260350"/>
          </a:xfrm>
          <a:prstGeom prst="rect">
            <a:avLst/>
          </a:prstGeom>
          <a:solidFill>
            <a:schemeClr val="bg2">
              <a:lumMod val="75000"/>
            </a:schemeClr>
          </a:solidFill>
        </p:spPr>
        <p:txBody>
          <a:bodyPr wrap="square" rtlCol="0">
            <a:spAutoFit/>
          </a:bodyPr>
          <a:lstStyle/>
          <a:p>
            <a:r>
              <a:rPr lang="en-US" sz="1100" dirty="0" err="1">
                <a:solidFill>
                  <a:schemeClr val="bg1"/>
                </a:solidFill>
              </a:rPr>
              <a:t>PlantFieldConstruction</a:t>
            </a:r>
            <a:endParaRPr lang="en-US" sz="1400" dirty="0">
              <a:solidFill>
                <a:schemeClr val="bg1"/>
              </a:solidFill>
            </a:endParaRPr>
          </a:p>
        </p:txBody>
      </p:sp>
      <p:sp>
        <p:nvSpPr>
          <p:cNvPr id="29" name="文本框 28"/>
          <p:cNvSpPr txBox="1"/>
          <p:nvPr/>
        </p:nvSpPr>
        <p:spPr>
          <a:xfrm>
            <a:off x="7649210" y="5128260"/>
            <a:ext cx="1621790"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StorageConstruction</a:t>
            </a:r>
            <a:endParaRPr lang="zh-CN" altLang="en-US" sz="1400" dirty="0">
              <a:solidFill>
                <a:schemeClr val="bg1"/>
              </a:solidFill>
            </a:endParaRPr>
          </a:p>
        </p:txBody>
      </p:sp>
      <p:grpSp>
        <p:nvGrpSpPr>
          <p:cNvPr id="30" name="组合 29"/>
          <p:cNvGrpSpPr/>
          <p:nvPr/>
        </p:nvGrpSpPr>
        <p:grpSpPr>
          <a:xfrm rot="16200000">
            <a:off x="7342055" y="-461332"/>
            <a:ext cx="1800000" cy="3240000"/>
            <a:chOff x="5408695" y="2653886"/>
            <a:chExt cx="1800000" cy="3240000"/>
          </a:xfrm>
        </p:grpSpPr>
        <p:sp>
          <p:nvSpPr>
            <p:cNvPr id="31" name="矩形 30"/>
            <p:cNvSpPr/>
            <p:nvPr/>
          </p:nvSpPr>
          <p:spPr>
            <a:xfrm rot="5400000" flipV="1">
              <a:off x="6303295" y="2337382"/>
              <a:ext cx="10800"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矩形 31"/>
            <p:cNvSpPr/>
            <p:nvPr/>
          </p:nvSpPr>
          <p:spPr>
            <a:xfrm flipV="1">
              <a:off x="7027917" y="2653886"/>
              <a:ext cx="10800"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pic>
        <p:nvPicPr>
          <p:cNvPr id="2" name="图片 1" descr="TemplateMethod"/>
          <p:cNvPicPr>
            <a:picLocks noChangeAspect="1"/>
          </p:cNvPicPr>
          <p:nvPr/>
        </p:nvPicPr>
        <p:blipFill>
          <a:blip r:embed="rId1"/>
          <a:stretch>
            <a:fillRect/>
          </a:stretch>
        </p:blipFill>
        <p:spPr>
          <a:xfrm>
            <a:off x="34290" y="3778250"/>
            <a:ext cx="7176770" cy="2646045"/>
          </a:xfrm>
          <a:prstGeom prst="rect">
            <a:avLst/>
          </a:prstGeom>
        </p:spPr>
      </p:pic>
      <p:pic>
        <p:nvPicPr>
          <p:cNvPr id="11" name="图片 10"/>
          <p:cNvPicPr>
            <a:picLocks noChangeAspect="1"/>
          </p:cNvPicPr>
          <p:nvPr/>
        </p:nvPicPr>
        <p:blipFill>
          <a:blip r:embed="rId2"/>
          <a:srcRect l="31352" t="30072" r="36892" b="21920"/>
          <a:stretch>
            <a:fillRect/>
          </a:stretch>
        </p:blipFill>
        <p:spPr>
          <a:xfrm>
            <a:off x="2675890" y="258445"/>
            <a:ext cx="4131310" cy="3511550"/>
          </a:xfrm>
          <a:prstGeom prst="rect">
            <a:avLst/>
          </a:prstGeom>
        </p:spPr>
      </p:pic>
      <p:pic>
        <p:nvPicPr>
          <p:cNvPr id="19" name="图片 18"/>
          <p:cNvPicPr>
            <a:picLocks noChangeAspect="1"/>
          </p:cNvPicPr>
          <p:nvPr/>
        </p:nvPicPr>
        <p:blipFill>
          <a:blip r:embed="rId3"/>
          <a:srcRect l="31347" t="32182" r="41046" b="42217"/>
          <a:stretch>
            <a:fillRect/>
          </a:stretch>
        </p:blipFill>
        <p:spPr>
          <a:xfrm>
            <a:off x="7659370" y="836295"/>
            <a:ext cx="3591560" cy="1872615"/>
          </a:xfrm>
          <a:prstGeom prst="rect">
            <a:avLst/>
          </a:prstGeom>
        </p:spPr>
      </p:pic>
      <p:pic>
        <p:nvPicPr>
          <p:cNvPr id="20" name="图片 19"/>
          <p:cNvPicPr>
            <a:picLocks noChangeAspect="1"/>
          </p:cNvPicPr>
          <p:nvPr/>
        </p:nvPicPr>
        <p:blipFill>
          <a:blip r:embed="rId4"/>
          <a:srcRect l="31249" t="34994" r="39166" b="39925"/>
          <a:stretch>
            <a:fillRect/>
          </a:stretch>
        </p:blipFill>
        <p:spPr>
          <a:xfrm>
            <a:off x="7659370" y="3187065"/>
            <a:ext cx="3848735" cy="1834515"/>
          </a:xfrm>
          <a:prstGeom prst="rect">
            <a:avLst/>
          </a:prstGeom>
        </p:spPr>
      </p:pic>
      <p:pic>
        <p:nvPicPr>
          <p:cNvPr id="21" name="图片 20"/>
          <p:cNvPicPr>
            <a:picLocks noChangeAspect="1"/>
          </p:cNvPicPr>
          <p:nvPr/>
        </p:nvPicPr>
        <p:blipFill>
          <a:blip r:embed="rId5"/>
          <a:srcRect l="31151" t="35871" r="40455" b="45030"/>
          <a:stretch>
            <a:fillRect/>
          </a:stretch>
        </p:blipFill>
        <p:spPr>
          <a:xfrm>
            <a:off x="7649210" y="5461000"/>
            <a:ext cx="3693795" cy="1397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矩形 5"/>
          <p:cNvSpPr/>
          <p:nvPr/>
        </p:nvSpPr>
        <p:spPr>
          <a:xfrm>
            <a:off x="3443980" y="6803136"/>
            <a:ext cx="529184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schemeClr val="tx1"/>
                </a:solidFill>
              </a:rPr>
            </a:fld>
            <a:endParaRPr lang="zh-CN" altLang="en-US" sz="1800" dirty="0">
              <a:solidFill>
                <a:schemeClr val="tx1"/>
              </a:solidFill>
            </a:endParaRPr>
          </a:p>
        </p:txBody>
      </p:sp>
      <p:sp>
        <p:nvSpPr>
          <p:cNvPr id="9" name="文本框 8"/>
          <p:cNvSpPr txBox="1"/>
          <p:nvPr/>
        </p:nvSpPr>
        <p:spPr>
          <a:xfrm>
            <a:off x="-420204" y="0"/>
            <a:ext cx="1954381"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2800" dirty="0">
              <a:solidFill>
                <a:schemeClr val="bg2"/>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417216" y="470903"/>
            <a:ext cx="2169268" cy="429177"/>
          </a:xfrm>
        </p:spPr>
        <p:txBody>
          <a:bodyPr>
            <a:noAutofit/>
          </a:bodyPr>
          <a:lstStyle/>
          <a:p>
            <a:pPr algn="l"/>
            <a:r>
              <a:rPr lang="en-US" sz="2800" dirty="0"/>
              <a:t>Factory</a:t>
            </a:r>
            <a:endParaRPr lang="en-US" sz="4400" dirty="0"/>
          </a:p>
        </p:txBody>
      </p:sp>
      <p:sp>
        <p:nvSpPr>
          <p:cNvPr id="3" name="文本框 2"/>
          <p:cNvSpPr txBox="1"/>
          <p:nvPr/>
        </p:nvSpPr>
        <p:spPr>
          <a:xfrm>
            <a:off x="3958452" y="466803"/>
            <a:ext cx="1208805" cy="369332"/>
          </a:xfrm>
          <a:prstGeom prst="rect">
            <a:avLst/>
          </a:prstGeom>
          <a:solidFill>
            <a:schemeClr val="bg2">
              <a:lumMod val="75000"/>
            </a:schemeClr>
          </a:solidFill>
        </p:spPr>
        <p:txBody>
          <a:bodyPr wrap="square" rtlCol="0">
            <a:spAutoFit/>
          </a:bodyPr>
          <a:lstStyle/>
          <a:p>
            <a:r>
              <a:rPr lang="zh-CN" altLang="en-US" dirty="0">
                <a:solidFill>
                  <a:schemeClr val="bg1"/>
                </a:solidFill>
              </a:rPr>
              <a:t>相关结构</a:t>
            </a:r>
            <a:endParaRPr lang="zh-CN" altLang="en-US" dirty="0">
              <a:solidFill>
                <a:schemeClr val="bg1"/>
              </a:solidFill>
            </a:endParaRPr>
          </a:p>
        </p:txBody>
      </p:sp>
      <p:grpSp>
        <p:nvGrpSpPr>
          <p:cNvPr id="16" name="组合 15"/>
          <p:cNvGrpSpPr/>
          <p:nvPr/>
        </p:nvGrpSpPr>
        <p:grpSpPr>
          <a:xfrm>
            <a:off x="5694751" y="2605166"/>
            <a:ext cx="1800000" cy="2511139"/>
            <a:chOff x="5362976" y="3111084"/>
            <a:chExt cx="1800000" cy="4108858"/>
          </a:xfrm>
        </p:grpSpPr>
        <p:sp>
          <p:nvSpPr>
            <p:cNvPr id="14" name="矩形 13"/>
            <p:cNvSpPr/>
            <p:nvPr/>
          </p:nvSpPr>
          <p:spPr>
            <a:xfrm rot="5400000" flipH="1" flipV="1">
              <a:off x="6225572" y="2435642"/>
              <a:ext cx="74808"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5" name="矩形 14"/>
            <p:cNvSpPr/>
            <p:nvPr/>
          </p:nvSpPr>
          <p:spPr>
            <a:xfrm flipV="1">
              <a:off x="7067316" y="3111084"/>
              <a:ext cx="45719" cy="4108858"/>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grpSp>
        <p:nvGrpSpPr>
          <p:cNvPr id="30" name="组合 29"/>
          <p:cNvGrpSpPr/>
          <p:nvPr/>
        </p:nvGrpSpPr>
        <p:grpSpPr>
          <a:xfrm rot="16200000">
            <a:off x="7575912" y="-44926"/>
            <a:ext cx="1800000" cy="3240000"/>
            <a:chOff x="5408696" y="2653886"/>
            <a:chExt cx="1800000" cy="3240000"/>
          </a:xfrm>
        </p:grpSpPr>
        <p:sp>
          <p:nvSpPr>
            <p:cNvPr id="31" name="矩形 30"/>
            <p:cNvSpPr/>
            <p:nvPr/>
          </p:nvSpPr>
          <p:spPr>
            <a:xfrm rot="5400000" flipV="1">
              <a:off x="6285836" y="2319922"/>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sp>
        <p:nvSpPr>
          <p:cNvPr id="20" name="文本框 26"/>
          <p:cNvSpPr txBox="1"/>
          <p:nvPr/>
        </p:nvSpPr>
        <p:spPr>
          <a:xfrm>
            <a:off x="7637780" y="206375"/>
            <a:ext cx="1897380"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sym typeface="+mn-ea"/>
              </a:rPr>
              <a:t>InorganicFertilizerFactory</a:t>
            </a:r>
            <a:endParaRPr lang="en-US" altLang="zh-CN" sz="1100" dirty="0" err="1">
              <a:solidFill>
                <a:schemeClr val="bg1"/>
              </a:solidFill>
            </a:endParaRPr>
          </a:p>
        </p:txBody>
      </p:sp>
      <p:sp>
        <p:nvSpPr>
          <p:cNvPr id="27" name="矩形 26"/>
          <p:cNvSpPr/>
          <p:nvPr/>
        </p:nvSpPr>
        <p:spPr>
          <a:xfrm rot="5400000" flipH="1" flipV="1">
            <a:off x="9360928" y="2354092"/>
            <a:ext cx="45719" cy="4676811"/>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3" name="文本框 26"/>
          <p:cNvSpPr txBox="1"/>
          <p:nvPr/>
        </p:nvSpPr>
        <p:spPr>
          <a:xfrm>
            <a:off x="199654" y="4056027"/>
            <a:ext cx="1334967"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rPr>
              <a:t>InorganicFertilizer</a:t>
            </a:r>
            <a:endParaRPr lang="en-US" altLang="zh-CN" sz="1100" dirty="0">
              <a:solidFill>
                <a:schemeClr val="bg1"/>
              </a:solidFill>
            </a:endParaRPr>
          </a:p>
        </p:txBody>
      </p:sp>
      <p:sp>
        <p:nvSpPr>
          <p:cNvPr id="34" name="文本框 26"/>
          <p:cNvSpPr txBox="1"/>
          <p:nvPr/>
        </p:nvSpPr>
        <p:spPr>
          <a:xfrm>
            <a:off x="4180205" y="4408170"/>
            <a:ext cx="1772285" cy="260350"/>
          </a:xfrm>
          <a:prstGeom prst="rect">
            <a:avLst/>
          </a:prstGeom>
          <a:solidFill>
            <a:schemeClr val="bg2">
              <a:lumMod val="75000"/>
            </a:schemeClr>
          </a:solidFill>
        </p:spPr>
        <p:txBody>
          <a:bodyPr wrap="square" rtlCol="0">
            <a:spAutoFit/>
          </a:bodyPr>
          <a:lstStyle/>
          <a:p>
            <a:r>
              <a:rPr lang="en-US" altLang="zh-CN" sz="1100" dirty="0" err="1">
                <a:solidFill>
                  <a:schemeClr val="bg1"/>
                </a:solidFill>
                <a:sym typeface="+mn-ea"/>
              </a:rPr>
              <a:t>FertilizerAbstractFactory</a:t>
            </a:r>
            <a:endParaRPr lang="en-US" altLang="zh-CN" sz="1100" dirty="0">
              <a:solidFill>
                <a:schemeClr val="bg1"/>
              </a:solidFill>
            </a:endParaRPr>
          </a:p>
        </p:txBody>
      </p:sp>
      <p:pic>
        <p:nvPicPr>
          <p:cNvPr id="7" name="图片 6" descr="Factory Method"/>
          <p:cNvPicPr>
            <a:picLocks noChangeAspect="1"/>
          </p:cNvPicPr>
          <p:nvPr/>
        </p:nvPicPr>
        <p:blipFill>
          <a:blip r:embed="rId1"/>
          <a:stretch>
            <a:fillRect/>
          </a:stretch>
        </p:blipFill>
        <p:spPr>
          <a:xfrm>
            <a:off x="1158240" y="836295"/>
            <a:ext cx="6036945" cy="3117215"/>
          </a:xfrm>
          <a:prstGeom prst="rect">
            <a:avLst/>
          </a:prstGeom>
        </p:spPr>
      </p:pic>
      <p:pic>
        <p:nvPicPr>
          <p:cNvPr id="19" name="图片 18"/>
          <p:cNvPicPr>
            <a:picLocks noChangeAspect="1"/>
          </p:cNvPicPr>
          <p:nvPr/>
        </p:nvPicPr>
        <p:blipFill>
          <a:blip r:embed="rId2"/>
          <a:srcRect l="31147" t="43962" r="35706" b="29725"/>
          <a:stretch>
            <a:fillRect/>
          </a:stretch>
        </p:blipFill>
        <p:spPr>
          <a:xfrm>
            <a:off x="3778250" y="4878705"/>
            <a:ext cx="4312285" cy="1924685"/>
          </a:xfrm>
          <a:prstGeom prst="rect">
            <a:avLst/>
          </a:prstGeom>
        </p:spPr>
      </p:pic>
      <p:pic>
        <p:nvPicPr>
          <p:cNvPr id="21" name="图片 20"/>
          <p:cNvPicPr>
            <a:picLocks noChangeAspect="1"/>
          </p:cNvPicPr>
          <p:nvPr/>
        </p:nvPicPr>
        <p:blipFill>
          <a:blip r:embed="rId3"/>
          <a:srcRect l="31542" t="38866" r="41543" b="27789"/>
          <a:stretch>
            <a:fillRect/>
          </a:stretch>
        </p:blipFill>
        <p:spPr>
          <a:xfrm>
            <a:off x="199390" y="4418965"/>
            <a:ext cx="3501390" cy="2439035"/>
          </a:xfrm>
          <a:prstGeom prst="rect">
            <a:avLst/>
          </a:prstGeom>
        </p:spPr>
      </p:pic>
      <p:pic>
        <p:nvPicPr>
          <p:cNvPr id="22" name="图片 21"/>
          <p:cNvPicPr>
            <a:picLocks noChangeAspect="1"/>
          </p:cNvPicPr>
          <p:nvPr/>
        </p:nvPicPr>
        <p:blipFill>
          <a:blip r:embed="rId4"/>
          <a:srcRect l="31347" t="12840" r="34715" b="14949"/>
          <a:stretch>
            <a:fillRect/>
          </a:stretch>
        </p:blipFill>
        <p:spPr>
          <a:xfrm>
            <a:off x="7637780" y="589915"/>
            <a:ext cx="4415155" cy="52819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82367" y="6961"/>
            <a:ext cx="7815072"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prstClr val="white"/>
              </a:solidFill>
            </a:endParaRPr>
          </a:p>
        </p:txBody>
      </p:sp>
      <p:sp>
        <p:nvSpPr>
          <p:cNvPr id="8" name="灯片编号占位符 7"/>
          <p:cNvSpPr>
            <a:spLocks noGrp="1"/>
          </p:cNvSpPr>
          <p:nvPr>
            <p:ph type="sldNum" sz="quarter" idx="12"/>
          </p:nvPr>
        </p:nvSpPr>
        <p:spPr>
          <a:xfrm>
            <a:off x="11142337" y="471454"/>
            <a:ext cx="336689" cy="365125"/>
          </a:xfrm>
        </p:spPr>
        <p:txBody>
          <a:bodyPr/>
          <a:lstStyle/>
          <a:p>
            <a:fld id="{650F322C-EF84-415F-8BB2-B0D14E2AAE85}" type="slidenum">
              <a:rPr lang="zh-CN" altLang="en-US" sz="1800" smtClean="0">
                <a:solidFill>
                  <a:prstClr val="black"/>
                </a:solidFill>
              </a:rPr>
            </a:fld>
            <a:endParaRPr lang="zh-CN" altLang="en-US" sz="1800" dirty="0">
              <a:solidFill>
                <a:prstClr val="black"/>
              </a:solidFill>
            </a:endParaRPr>
          </a:p>
        </p:txBody>
      </p:sp>
      <p:sp>
        <p:nvSpPr>
          <p:cNvPr id="9" name="文本框 8"/>
          <p:cNvSpPr txBox="1"/>
          <p:nvPr/>
        </p:nvSpPr>
        <p:spPr>
          <a:xfrm>
            <a:off x="-851091" y="0"/>
            <a:ext cx="2385268" cy="6858000"/>
          </a:xfrm>
          <a:prstGeom prst="rect">
            <a:avLst/>
          </a:prstGeom>
          <a:noFill/>
        </p:spPr>
        <p:txBody>
          <a:bodyPr vert="vert" wrap="square" rtlCol="0">
            <a:spAutoFit/>
          </a:bodyPr>
          <a:lstStyle/>
          <a:p>
            <a:r>
              <a:rPr lang="en-US" altLang="zh-CN" sz="11500" dirty="0">
                <a:solidFill>
                  <a:schemeClr val="bg2"/>
                </a:solidFill>
                <a:latin typeface="Yu Gothic UI Semibold" panose="020B0700000000000000" pitchFamily="34" charset="-128"/>
                <a:ea typeface="Yu Gothic UI Semibold" panose="020B0700000000000000" pitchFamily="34" charset="-128"/>
              </a:rPr>
              <a:t>Item</a:t>
            </a:r>
            <a:endParaRPr lang="zh-CN" altLang="en-US" sz="900" dirty="0">
              <a:solidFill>
                <a:schemeClr val="bg2"/>
              </a:solidFill>
              <a:latin typeface="Yu Gothic UI Semibold" panose="020B0700000000000000" pitchFamily="34" charset="-128"/>
              <a:ea typeface="Yu Gothic UI Semibold" panose="020B0700000000000000" pitchFamily="34" charset="-128"/>
            </a:endParaRPr>
          </a:p>
          <a:p>
            <a:endParaRPr lang="zh-CN" altLang="en-US" sz="2800" dirty="0">
              <a:solidFill>
                <a:srgbClr val="E7E6E6"/>
              </a:solidFill>
              <a:latin typeface="Yu Gothic UI Semibold" panose="020B0700000000000000" pitchFamily="34" charset="-128"/>
              <a:ea typeface="Yu Gothic UI Semibold" panose="020B0700000000000000" pitchFamily="34" charset="-128"/>
            </a:endParaRPr>
          </a:p>
        </p:txBody>
      </p:sp>
      <p:sp>
        <p:nvSpPr>
          <p:cNvPr id="10" name="标题 9"/>
          <p:cNvSpPr>
            <a:spLocks noGrp="1"/>
          </p:cNvSpPr>
          <p:nvPr>
            <p:ph type="ctrTitle"/>
          </p:nvPr>
        </p:nvSpPr>
        <p:spPr>
          <a:xfrm>
            <a:off x="1161431" y="407319"/>
            <a:ext cx="3289283" cy="429177"/>
          </a:xfrm>
        </p:spPr>
        <p:txBody>
          <a:bodyPr>
            <a:noAutofit/>
          </a:bodyPr>
          <a:lstStyle/>
          <a:p>
            <a:pPr algn="l"/>
            <a:r>
              <a:rPr lang="en-US" sz="2800" dirty="0"/>
              <a:t>Builder</a:t>
            </a:r>
            <a:endParaRPr lang="en-US" sz="2800" dirty="0"/>
          </a:p>
        </p:txBody>
      </p:sp>
      <p:sp>
        <p:nvSpPr>
          <p:cNvPr id="27" name="文本框 26"/>
          <p:cNvSpPr txBox="1"/>
          <p:nvPr/>
        </p:nvSpPr>
        <p:spPr>
          <a:xfrm>
            <a:off x="7682565" y="1123225"/>
            <a:ext cx="1001026" cy="260350"/>
          </a:xfrm>
          <a:prstGeom prst="rect">
            <a:avLst/>
          </a:prstGeom>
          <a:solidFill>
            <a:schemeClr val="bg2">
              <a:lumMod val="75000"/>
            </a:schemeClr>
          </a:solidFill>
        </p:spPr>
        <p:txBody>
          <a:bodyPr wrap="square" rtlCol="0">
            <a:spAutoFit/>
          </a:bodyPr>
          <a:lstStyle/>
          <a:p>
            <a:r>
              <a:rPr lang="en-US" sz="1100" dirty="0" err="1">
                <a:solidFill>
                  <a:prstClr val="white"/>
                </a:solidFill>
              </a:rPr>
              <a:t>Building</a:t>
            </a:r>
            <a:endParaRPr lang="en-US" sz="1100" dirty="0">
              <a:solidFill>
                <a:prstClr val="white"/>
              </a:solidFill>
            </a:endParaRPr>
          </a:p>
        </p:txBody>
      </p:sp>
      <p:grpSp>
        <p:nvGrpSpPr>
          <p:cNvPr id="30" name="组合 29"/>
          <p:cNvGrpSpPr/>
          <p:nvPr/>
        </p:nvGrpSpPr>
        <p:grpSpPr>
          <a:xfrm rot="16200000">
            <a:off x="5768901" y="641507"/>
            <a:ext cx="2956292" cy="3240000"/>
            <a:chOff x="4267152" y="2653886"/>
            <a:chExt cx="2956292" cy="3240000"/>
          </a:xfrm>
        </p:grpSpPr>
        <p:sp>
          <p:nvSpPr>
            <p:cNvPr id="31" name="矩形 30"/>
            <p:cNvSpPr/>
            <p:nvPr/>
          </p:nvSpPr>
          <p:spPr>
            <a:xfrm rot="5400000" flipV="1">
              <a:off x="5722438" y="2415738"/>
              <a:ext cx="45719" cy="2956292"/>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sp>
          <p:nvSpPr>
            <p:cNvPr id="32" name="矩形 31"/>
            <p:cNvSpPr/>
            <p:nvPr/>
          </p:nvSpPr>
          <p:spPr>
            <a:xfrm flipV="1">
              <a:off x="6992999" y="2653886"/>
              <a:ext cx="45719" cy="324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grpSp>
      <p:sp>
        <p:nvSpPr>
          <p:cNvPr id="3" name="文本框 2"/>
          <p:cNvSpPr txBox="1"/>
          <p:nvPr/>
        </p:nvSpPr>
        <p:spPr>
          <a:xfrm>
            <a:off x="1161316" y="1014189"/>
            <a:ext cx="1379619" cy="369332"/>
          </a:xfrm>
          <a:prstGeom prst="rect">
            <a:avLst/>
          </a:prstGeom>
          <a:solidFill>
            <a:schemeClr val="bg2">
              <a:lumMod val="75000"/>
            </a:schemeClr>
          </a:solidFill>
        </p:spPr>
        <p:txBody>
          <a:bodyPr wrap="square" rtlCol="0">
            <a:spAutoFit/>
          </a:bodyPr>
          <a:lstStyle/>
          <a:p>
            <a:r>
              <a:rPr lang="zh-CN" altLang="en-US" dirty="0">
                <a:solidFill>
                  <a:prstClr val="white"/>
                </a:solidFill>
              </a:rPr>
              <a:t>相关结构</a:t>
            </a:r>
            <a:endParaRPr lang="zh-CN" altLang="en-US" dirty="0">
              <a:solidFill>
                <a:prstClr val="white"/>
              </a:solidFill>
            </a:endParaRPr>
          </a:p>
        </p:txBody>
      </p:sp>
      <p:sp>
        <p:nvSpPr>
          <p:cNvPr id="34" name="矩形 33"/>
          <p:cNvSpPr/>
          <p:nvPr/>
        </p:nvSpPr>
        <p:spPr>
          <a:xfrm rot="5400000" flipH="1" flipV="1">
            <a:off x="9934679" y="3018425"/>
            <a:ext cx="45719" cy="3971266"/>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ndParaRPr>
          </a:p>
        </p:txBody>
      </p:sp>
      <p:pic>
        <p:nvPicPr>
          <p:cNvPr id="13" name="图片 12" descr="Builder"/>
          <p:cNvPicPr>
            <a:picLocks noChangeAspect="1"/>
          </p:cNvPicPr>
          <p:nvPr/>
        </p:nvPicPr>
        <p:blipFill>
          <a:blip r:embed="rId1"/>
          <a:stretch>
            <a:fillRect/>
          </a:stretch>
        </p:blipFill>
        <p:spPr>
          <a:xfrm>
            <a:off x="134620" y="3634105"/>
            <a:ext cx="8409940" cy="3223895"/>
          </a:xfrm>
          <a:prstGeom prst="rect">
            <a:avLst/>
          </a:prstGeom>
        </p:spPr>
      </p:pic>
      <p:pic>
        <p:nvPicPr>
          <p:cNvPr id="21" name="图片 20"/>
          <p:cNvPicPr>
            <a:picLocks noChangeAspect="1"/>
          </p:cNvPicPr>
          <p:nvPr/>
        </p:nvPicPr>
        <p:blipFill>
          <a:blip r:embed="rId2"/>
          <a:srcRect l="31151" t="14593" r="38078" b="43450"/>
          <a:stretch>
            <a:fillRect/>
          </a:stretch>
        </p:blipFill>
        <p:spPr>
          <a:xfrm>
            <a:off x="7682865" y="1490345"/>
            <a:ext cx="4413885" cy="3383915"/>
          </a:xfrm>
          <a:prstGeom prst="rect">
            <a:avLst/>
          </a:prstGeom>
        </p:spPr>
      </p:pic>
      <p:pic>
        <p:nvPicPr>
          <p:cNvPr id="22" name="图片 21"/>
          <p:cNvPicPr>
            <a:picLocks noChangeAspect="1"/>
          </p:cNvPicPr>
          <p:nvPr/>
        </p:nvPicPr>
        <p:blipFill>
          <a:blip r:embed="rId3"/>
          <a:srcRect l="32533" t="20575" r="34817" b="29551"/>
          <a:stretch>
            <a:fillRect/>
          </a:stretch>
        </p:blipFill>
        <p:spPr>
          <a:xfrm>
            <a:off x="2596515" y="231140"/>
            <a:ext cx="4375150" cy="3757930"/>
          </a:xfrm>
          <a:prstGeom prst="rect">
            <a:avLst/>
          </a:prstGeom>
        </p:spPr>
      </p:pic>
      <p:sp>
        <p:nvSpPr>
          <p:cNvPr id="23" name="文本框 22"/>
          <p:cNvSpPr txBox="1"/>
          <p:nvPr/>
        </p:nvSpPr>
        <p:spPr>
          <a:xfrm>
            <a:off x="7079950" y="321220"/>
            <a:ext cx="1001026" cy="260350"/>
          </a:xfrm>
          <a:prstGeom prst="rect">
            <a:avLst/>
          </a:prstGeom>
          <a:solidFill>
            <a:schemeClr val="bg2">
              <a:lumMod val="75000"/>
            </a:schemeClr>
          </a:solidFill>
        </p:spPr>
        <p:txBody>
          <a:bodyPr wrap="square" rtlCol="0">
            <a:spAutoFit/>
          </a:bodyPr>
          <a:p>
            <a:r>
              <a:rPr lang="en-US" sz="1100" dirty="0" err="1">
                <a:solidFill>
                  <a:prstClr val="white"/>
                </a:solidFill>
              </a:rPr>
              <a:t>Builder</a:t>
            </a:r>
            <a:endParaRPr lang="en-US" sz="1100" dirty="0">
              <a:solidFill>
                <a:prstClr val="white"/>
              </a:solidFill>
            </a:endParaRPr>
          </a:p>
        </p:txBody>
      </p:sp>
      <p:sp>
        <p:nvSpPr>
          <p:cNvPr id="24" name="矩形 23"/>
          <p:cNvSpPr/>
          <p:nvPr/>
        </p:nvSpPr>
        <p:spPr>
          <a:xfrm rot="21600000" flipV="1">
            <a:off x="7399088" y="675075"/>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dirty="0"/>
          </a:p>
        </p:txBody>
      </p:sp>
      <p:sp>
        <p:nvSpPr>
          <p:cNvPr id="25" name="矩形 24"/>
          <p:cNvSpPr/>
          <p:nvPr/>
        </p:nvSpPr>
        <p:spPr>
          <a:xfrm rot="21600000" flipV="1">
            <a:off x="7399088" y="2475300"/>
            <a:ext cx="45719" cy="1800000"/>
          </a:xfrm>
          <a:prstGeom prst="rect">
            <a:avLst/>
          </a:prstGeom>
          <a:solidFill>
            <a:schemeClr val="bg1"/>
          </a:solidFill>
          <a:ln>
            <a:solidFill>
              <a:schemeClr val="bg2">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2017</Words>
  <Application>WPS 演示</Application>
  <PresentationFormat>宽屏</PresentationFormat>
  <Paragraphs>154</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vt:i4>
      </vt:variant>
    </vt:vector>
  </HeadingPairs>
  <TitlesOfParts>
    <vt:vector size="18" baseType="lpstr">
      <vt:lpstr>Arial</vt:lpstr>
      <vt:lpstr>宋体</vt:lpstr>
      <vt:lpstr>Wingdings</vt:lpstr>
      <vt:lpstr>微软雅黑</vt:lpstr>
      <vt:lpstr>Yu Gothic UI Semibold</vt:lpstr>
      <vt:lpstr>等线</vt:lpstr>
      <vt:lpstr>Arial Unicode MS</vt:lpstr>
      <vt:lpstr>等线 Light</vt:lpstr>
      <vt:lpstr>Office 主题​​</vt:lpstr>
      <vt:lpstr>1_Office 主题​​</vt:lpstr>
      <vt:lpstr>Item</vt:lpstr>
      <vt:lpstr>PowerPoint 演示文稿</vt:lpstr>
      <vt:lpstr>Singleton</vt:lpstr>
      <vt:lpstr>Prototype</vt:lpstr>
      <vt:lpstr>Strategy</vt:lpstr>
      <vt:lpstr>Prototype</vt:lpstr>
      <vt:lpstr>Strategy</vt:lpstr>
      <vt:lpstr>Singleton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dc:title>
  <dc:creator>齐 旭晨</dc:creator>
  <cp:lastModifiedBy>Obscurus</cp:lastModifiedBy>
  <cp:revision>86</cp:revision>
  <dcterms:created xsi:type="dcterms:W3CDTF">2018-11-01T14:35:00Z</dcterms:created>
  <dcterms:modified xsi:type="dcterms:W3CDTF">2018-11-02T09:28:40Z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