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61" r:id="rId4"/>
    <p:sldId id="257" r:id="rId5"/>
    <p:sldId id="258" r:id="rId6"/>
    <p:sldId id="259" r:id="rId7"/>
    <p:sldId id="262" r:id="rId8"/>
    <p:sldId id="260" r:id="rId9"/>
    <p:sldId id="263" r:id="rId10"/>
    <p:sldId id="268" r:id="rId11"/>
    <p:sldId id="265" r:id="rId12"/>
    <p:sldId id="270" r:id="rId13"/>
    <p:sldId id="271" r:id="rId14"/>
    <p:sldId id="264" r:id="rId15"/>
    <p:sldId id="272" r:id="rId16"/>
    <p:sldId id="273" r:id="rId17"/>
    <p:sldId id="274" r:id="rId18"/>
    <p:sldId id="269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276"/>
    <a:srgbClr val="362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8" autoAdjust="0"/>
    <p:restoredTop sz="94660"/>
  </p:normalViewPr>
  <p:slideViewPr>
    <p:cSldViewPr snapToGrid="0">
      <p:cViewPr>
        <p:scale>
          <a:sx n="60" d="100"/>
          <a:sy n="60" d="100"/>
        </p:scale>
        <p:origin x="11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AF2-2001-E8EA-8FDE-DD6D0F30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1683"/>
            <a:ext cx="5182205" cy="425117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one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8DA18-D088-80F1-151B-912814743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17436"/>
              </p:ext>
            </p:extLst>
          </p:nvPr>
        </p:nvGraphicFramePr>
        <p:xfrm>
          <a:off x="914400" y="1379623"/>
          <a:ext cx="10353674" cy="495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3346785484"/>
                    </a:ext>
                  </a:extLst>
                </a:gridCol>
                <a:gridCol w="3952874">
                  <a:extLst>
                    <a:ext uri="{9D8B030D-6E8A-4147-A177-3AD203B41FA5}">
                      <a16:colId xmlns:a16="http://schemas.microsoft.com/office/drawing/2014/main" val="3178443280"/>
                    </a:ext>
                  </a:extLst>
                </a:gridCol>
              </a:tblGrid>
              <a:tr h="5507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71303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81448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28212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02697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1628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42551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6766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17356"/>
                  </a:ext>
                </a:extLst>
              </a:tr>
              <a:tr h="550779">
                <a:tc>
                  <a:txBody>
                    <a:bodyPr/>
                    <a:lstStyle/>
                    <a:p>
                      <a:r>
                        <a:rPr lang="en-US" dirty="0"/>
                        <a:t>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A177-3F60-3A89-571D-7655C712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3348716" cy="457200"/>
          </a:xfrm>
        </p:spPr>
        <p:txBody>
          <a:bodyPr>
            <a:noAutofit/>
          </a:bodyPr>
          <a:lstStyle/>
          <a:p>
            <a:r>
              <a:rPr lang="en-US" sz="2400" b="0" dirty="0"/>
              <a:t>Import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F4B51A-B4A3-3954-1F24-512666C505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2236" r="48956" b="4642"/>
          <a:stretch/>
        </p:blipFill>
        <p:spPr>
          <a:xfrm>
            <a:off x="351691" y="1350499"/>
            <a:ext cx="5619751" cy="47689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52FFCD-627B-6764-DC32-C12B5AD48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26585" r="19714" b="5721"/>
          <a:stretch/>
        </p:blipFill>
        <p:spPr>
          <a:xfrm>
            <a:off x="6095999" y="1350499"/>
            <a:ext cx="5619751" cy="4768947"/>
          </a:xfrm>
        </p:spPr>
      </p:pic>
    </p:spTree>
    <p:extLst>
      <p:ext uri="{BB962C8B-B14F-4D97-AF65-F5344CB8AC3E}">
        <p14:creationId xmlns:p14="http://schemas.microsoft.com/office/powerpoint/2010/main" val="5724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A697-FA1D-9BF7-D0EA-9EED8FCD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609601"/>
            <a:ext cx="2785403" cy="457200"/>
          </a:xfrm>
        </p:spPr>
        <p:txBody>
          <a:bodyPr>
            <a:noAutofit/>
          </a:bodyPr>
          <a:lstStyle/>
          <a:p>
            <a:r>
              <a:rPr lang="en-US" sz="2000" b="0" dirty="0"/>
              <a:t>First year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84B4B-9554-0B72-5372-EBD6795C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798" t="13301" b="7712"/>
          <a:stretch/>
        </p:blipFill>
        <p:spPr>
          <a:xfrm>
            <a:off x="998806" y="1308295"/>
            <a:ext cx="10469233" cy="4940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2823941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F20E4-F4C7-B384-77C2-9706B11A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830-C4A5-6A30-9975-0DFA1223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609601"/>
            <a:ext cx="3052689" cy="457200"/>
          </a:xfrm>
        </p:spPr>
        <p:txBody>
          <a:bodyPr>
            <a:noAutofit/>
          </a:bodyPr>
          <a:lstStyle/>
          <a:p>
            <a:r>
              <a:rPr lang="en-US" sz="2000" b="0" dirty="0"/>
              <a:t>second year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D105EA-B722-D878-7ED8-745AB950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934" t="12785" b="7505"/>
          <a:stretch/>
        </p:blipFill>
        <p:spPr>
          <a:xfrm>
            <a:off x="1041008" y="1364566"/>
            <a:ext cx="10331796" cy="5022165"/>
          </a:xfrm>
          <a:prstGeom prst="rect">
            <a:avLst/>
          </a:prstGeom>
          <a:solidFill>
            <a:srgbClr val="002060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0091753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ACDD2-3811-9EE6-5097-A06DEE33F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A36F-8689-4B91-3DA8-DD3C9410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609601"/>
            <a:ext cx="1885071" cy="457200"/>
          </a:xfrm>
        </p:spPr>
        <p:txBody>
          <a:bodyPr>
            <a:noAutofit/>
          </a:bodyPr>
          <a:lstStyle/>
          <a:p>
            <a:r>
              <a:rPr lang="en-US" sz="2000" b="0" dirty="0"/>
              <a:t>cost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F52A94-FF1A-E5A5-1D5F-4FF9EF1A9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59" r="22009" b="7444"/>
          <a:stretch/>
        </p:blipFill>
        <p:spPr>
          <a:xfrm>
            <a:off x="829994" y="1434904"/>
            <a:ext cx="10494498" cy="4813495"/>
          </a:xfrm>
        </p:spPr>
      </p:pic>
    </p:spTree>
    <p:extLst>
      <p:ext uri="{BB962C8B-B14F-4D97-AF65-F5344CB8AC3E}">
        <p14:creationId xmlns:p14="http://schemas.microsoft.com/office/powerpoint/2010/main" val="1230107267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B522-9E97-037E-9766-283426D5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82172"/>
            <a:ext cx="4375657" cy="68462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0" dirty="0"/>
              <a:t>SQL 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F067-C88B-C5AC-552B-FE24E0C2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799" y="1284777"/>
            <a:ext cx="5461866" cy="487752"/>
          </a:xfrm>
        </p:spPr>
        <p:txBody>
          <a:bodyPr/>
          <a:lstStyle/>
          <a:p>
            <a:r>
              <a:rPr lang="en-US" dirty="0"/>
              <a:t>Merging The Year Tables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2A175B-ED21-F828-07D0-CB9BB7AB7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10700" r="36840" b="10471"/>
          <a:stretch/>
        </p:blipFill>
        <p:spPr>
          <a:xfrm>
            <a:off x="912812" y="1990505"/>
            <a:ext cx="5459853" cy="41992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5A9E2B-463A-6F4D-5A93-8F287524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5206" y="1284777"/>
            <a:ext cx="5279439" cy="487752"/>
          </a:xfrm>
        </p:spPr>
        <p:txBody>
          <a:bodyPr/>
          <a:lstStyle/>
          <a:p>
            <a:r>
              <a:rPr lang="en-US" dirty="0"/>
              <a:t>Left-Joining Cost To Year Tables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ACFF52-F4B5-2ED0-8D5B-103C80C9C0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l="20409" t="12920" r="11122" b="10527"/>
          <a:stretch/>
        </p:blipFill>
        <p:spPr>
          <a:xfrm>
            <a:off x="6485206" y="1990505"/>
            <a:ext cx="5279439" cy="4199276"/>
          </a:xfrm>
        </p:spPr>
      </p:pic>
    </p:spTree>
    <p:extLst>
      <p:ext uri="{BB962C8B-B14F-4D97-AF65-F5344CB8AC3E}">
        <p14:creationId xmlns:p14="http://schemas.microsoft.com/office/powerpoint/2010/main" val="1715823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4282-8B30-A0C6-8628-C5A0C01C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6570217" cy="457200"/>
          </a:xfrm>
        </p:spPr>
        <p:txBody>
          <a:bodyPr>
            <a:normAutofit fontScale="9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Connecting database query to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A75D1-7CF6-C098-DD50-0844D162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8192" t="8090" r="18860" b="10322"/>
          <a:stretch/>
        </p:blipFill>
        <p:spPr>
          <a:xfrm>
            <a:off x="1125414" y="1266091"/>
            <a:ext cx="10339755" cy="5258997"/>
          </a:xfrm>
        </p:spPr>
      </p:pic>
    </p:spTree>
    <p:extLst>
      <p:ext uri="{BB962C8B-B14F-4D97-AF65-F5344CB8AC3E}">
        <p14:creationId xmlns:p14="http://schemas.microsoft.com/office/powerpoint/2010/main" val="20841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5594-1561-EB32-6D39-FB3F9077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C049-96D1-9E01-C681-4A0F0869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5377823" cy="457200"/>
          </a:xfrm>
        </p:spPr>
        <p:txBody>
          <a:bodyPr>
            <a:normAutofit fontScale="9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0" dirty="0"/>
              <a:t>Cleaning out dataset in power bi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32317D-7086-A88D-09B3-5937B4B0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7740" t="4077" r="17883" b="10426"/>
          <a:stretch/>
        </p:blipFill>
        <p:spPr>
          <a:xfrm>
            <a:off x="1050879" y="1228299"/>
            <a:ext cx="10413240" cy="4831308"/>
          </a:xfrm>
        </p:spPr>
      </p:pic>
    </p:spTree>
    <p:extLst>
      <p:ext uri="{BB962C8B-B14F-4D97-AF65-F5344CB8AC3E}">
        <p14:creationId xmlns:p14="http://schemas.microsoft.com/office/powerpoint/2010/main" val="35379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B9F1C-2A91-60A4-A09E-D9A89C4E1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753-CAF0-2E73-0236-E3726E7D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5377823" cy="457200"/>
          </a:xfrm>
        </p:spPr>
        <p:txBody>
          <a:bodyPr>
            <a:normAutofit/>
          </a:bodyPr>
          <a:lstStyle/>
          <a:p>
            <a:r>
              <a:rPr lang="en-US" sz="2000" b="0" dirty="0"/>
              <a:t>Cleaning out dataset in power bi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3ECE1F-2968-91E1-EFFC-9FBA673E8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910" t="22184" r="11148" b="7265"/>
          <a:stretch/>
        </p:blipFill>
        <p:spPr>
          <a:xfrm>
            <a:off x="1078172" y="1282888"/>
            <a:ext cx="10438259" cy="5213446"/>
          </a:xfrm>
        </p:spPr>
      </p:pic>
    </p:spTree>
    <p:extLst>
      <p:ext uri="{BB962C8B-B14F-4D97-AF65-F5344CB8AC3E}">
        <p14:creationId xmlns:p14="http://schemas.microsoft.com/office/powerpoint/2010/main" val="95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5716-0938-A0D7-1586-5343B077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72955"/>
            <a:ext cx="6251279" cy="4913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0" dirty="0"/>
              <a:t>dashboard with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AF6AD-D4DF-1FB0-6B8A-601154FD0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4616" t="23265" r="19124" b="11272"/>
          <a:stretch/>
        </p:blipFill>
        <p:spPr>
          <a:xfrm>
            <a:off x="1160058" y="873457"/>
            <a:ext cx="10263118" cy="5609229"/>
          </a:xfrm>
        </p:spPr>
      </p:pic>
    </p:spTree>
    <p:extLst>
      <p:ext uri="{BB962C8B-B14F-4D97-AF65-F5344CB8AC3E}">
        <p14:creationId xmlns:p14="http://schemas.microsoft.com/office/powerpoint/2010/main" val="9111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5776-4784-6D98-0900-5EC6FBAA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3" y="134063"/>
            <a:ext cx="5935831" cy="5236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/>
              <a:t>Team recommendation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3B4F4-F9A9-D46F-2F7D-13275251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3" y="834189"/>
            <a:ext cx="11097797" cy="56894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600" dirty="0"/>
              <a:t>Considering the substantial increase last year, a more conservative increase might be prudent to avoid hitting a price ceiling where demand starts to drop. An increase in the range of 10% - 15% could test the market’s response without risking a significant loss of customers.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Price Setting: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Looking at price in 2022 which is 4.99, a 10% increase would make the new price about 5.49.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A 15% increase would set the price at approximately 5.74</a:t>
            </a:r>
          </a:p>
          <a:p>
            <a:endParaRPr lang="en-US" dirty="0"/>
          </a:p>
          <a:p>
            <a:pPr algn="l"/>
            <a:r>
              <a:rPr lang="en-US" sz="2800" b="1" dirty="0"/>
              <a:t>Recommended Strategy:</a:t>
            </a:r>
          </a:p>
          <a:p>
            <a:pPr marL="457200" indent="-457200" algn="l">
              <a:buAutoNum type="arabicPeriod"/>
            </a:pPr>
            <a:r>
              <a:rPr lang="en-US" sz="2600" dirty="0"/>
              <a:t>Conduct further market research to understand customer satisfaction.</a:t>
            </a:r>
          </a:p>
          <a:p>
            <a:pPr marL="457200" indent="-457200" algn="l">
              <a:buAutoNum type="arabicPeriod"/>
            </a:pPr>
            <a:r>
              <a:rPr lang="en-US" sz="2600" dirty="0"/>
              <a:t>Consider different pricing for casual and registered users.</a:t>
            </a:r>
          </a:p>
          <a:p>
            <a:pPr marL="457200" indent="-457200" algn="l">
              <a:buAutoNum type="arabicPeriod"/>
            </a:pPr>
            <a:r>
              <a:rPr lang="en-US" sz="2600" dirty="0"/>
              <a:t>Implement the new prices but be ready to adjust based on immediate customer feedback and sales data.</a:t>
            </a:r>
          </a:p>
        </p:txBody>
      </p:sp>
    </p:spTree>
    <p:extLst>
      <p:ext uri="{BB962C8B-B14F-4D97-AF65-F5344CB8AC3E}">
        <p14:creationId xmlns:p14="http://schemas.microsoft.com/office/powerpoint/2010/main" val="359542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98028-0956-AD0A-87D3-7054B50E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51" y="653143"/>
            <a:ext cx="5067835" cy="1524000"/>
          </a:xfrm>
        </p:spPr>
        <p:txBody>
          <a:bodyPr>
            <a:noAutofit/>
          </a:bodyPr>
          <a:lstStyle/>
          <a:p>
            <a:pPr algn="l"/>
            <a:r>
              <a:rPr lang="en-US" sz="3600" b="0" dirty="0">
                <a:effectLst/>
              </a:rPr>
              <a:t>BIKE </a:t>
            </a:r>
            <a:br>
              <a:rPr lang="en-US" sz="3600" b="0" dirty="0">
                <a:effectLst/>
              </a:rPr>
            </a:br>
            <a:r>
              <a:rPr lang="en-US" sz="3600" b="0" dirty="0">
                <a:effectLst/>
              </a:rPr>
              <a:t>SHARING </a:t>
            </a:r>
            <a:br>
              <a:rPr lang="en-US" sz="3600" b="0" dirty="0">
                <a:effectLst/>
              </a:rPr>
            </a:br>
            <a:r>
              <a:rPr lang="en-US" sz="3600" b="0" dirty="0">
                <a:effectLst/>
              </a:rPr>
              <a:t>PRICE PREDICTION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A1F956F-0C77-E6C9-0978-45DE0FC0A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" r="21" b="7326"/>
          <a:stretch/>
        </p:blipFill>
        <p:spPr>
          <a:xfrm>
            <a:off x="6212116" y="653144"/>
            <a:ext cx="5209948" cy="5611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B91500-7A1C-A51F-AA7F-C56E96AF7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050" y="5515429"/>
            <a:ext cx="1497321" cy="529771"/>
          </a:xfrm>
        </p:spPr>
        <p:txBody>
          <a:bodyPr>
            <a:normAutofit/>
          </a:bodyPr>
          <a:lstStyle/>
          <a:p>
            <a:r>
              <a:rPr lang="en-US" sz="1600" b="1" dirty="0"/>
              <a:t>GROUP 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E993E-1E8A-E9AC-E9F3-E58440F8C79B}"/>
              </a:ext>
            </a:extLst>
          </p:cNvPr>
          <p:cNvSpPr/>
          <p:nvPr/>
        </p:nvSpPr>
        <p:spPr>
          <a:xfrm>
            <a:off x="1066797" y="2486466"/>
            <a:ext cx="4913087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3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1EDF-A74B-254E-844B-B06B9011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2374709"/>
            <a:ext cx="8202304" cy="17878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latin typeface="Ink Free" panose="03080402000500000000" pitchFamily="66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17984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607B3-484A-8095-E9EF-3B0EF860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1275224"/>
            <a:ext cx="5229725" cy="938587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atin typeface="MV Boli" panose="02000500030200090000" pitchFamily="2" charset="0"/>
                <a:cs typeface="MV Boli" panose="02000500030200090000" pitchFamily="2" charset="0"/>
              </a:rPr>
              <a:t>INTRODUCTION</a:t>
            </a:r>
            <a:br>
              <a:rPr lang="en-US" sz="5400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2000" b="0" dirty="0">
                <a:latin typeface="MV Boli" panose="02000500030200090000" pitchFamily="2" charset="0"/>
                <a:cs typeface="MV Boli" panose="02000500030200090000" pitchFamily="2" charset="0"/>
              </a:rPr>
              <a:t>GROUP ONE ANALYTICAL GROUP</a:t>
            </a:r>
            <a:endParaRPr lang="en-US" sz="5400" b="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43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32C82-8B0F-9967-BD89-C8728EF8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711C6-0344-8B6A-7D5E-DF3E051A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8978"/>
            <a:ext cx="3587867" cy="759656"/>
          </a:xfrm>
        </p:spPr>
        <p:txBody>
          <a:bodyPr>
            <a:noAutofit/>
          </a:bodyPr>
          <a:lstStyle/>
          <a:p>
            <a:pPr algn="l"/>
            <a:r>
              <a:rPr lang="en-US" b="0" dirty="0">
                <a:effectLst/>
              </a:rPr>
              <a:t>BIKE SHARING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F66EB-2F26-B015-23E4-7D132552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452900" cy="42484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 SemiBold" panose="020B0502040204020203" pitchFamily="34" charset="0"/>
              </a:rPr>
              <a:t>Bike sharing are new generation of traditional bike rentals where whole process from membership, rental and return back has become automatic.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 SemiBold" panose="020B0502040204020203" pitchFamily="34" charset="0"/>
              </a:rPr>
              <a:t>Through this system users are able to easily rent a bike from a particular position and return back at another 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 SemiBold" panose="020B0502040204020203" pitchFamily="34" charset="0"/>
              </a:rPr>
              <a:t>Currently, there are over 500 bike-sharing programs around the world which is composed of over 500 thousand bicycles.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 SemiBold" panose="020B0502040204020203" pitchFamily="34" charset="0"/>
              </a:rPr>
              <a:t>Today, there exist great interest in this systems due to their important role in traffic, environmental, social, health issue and not withstanding the revenue they generate for owners.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7465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7D8065-60B2-F3A9-07D7-A39AF87D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93" y="609601"/>
            <a:ext cx="3911422" cy="740898"/>
          </a:xfrm>
        </p:spPr>
        <p:txBody>
          <a:bodyPr>
            <a:normAutofit/>
          </a:bodyPr>
          <a:lstStyle/>
          <a:p>
            <a:r>
              <a:rPr lang="en-US" sz="2400" dirty="0"/>
              <a:t>SHARING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C82B6-3CD8-682F-54C2-E04A07F5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42" y="1533378"/>
            <a:ext cx="10353761" cy="45297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50487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497D-3D11-9B10-7AFA-FC8B497C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1638"/>
            <a:ext cx="4685148" cy="529882"/>
          </a:xfrm>
        </p:spPr>
        <p:txBody>
          <a:bodyPr>
            <a:no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83F1-FE7E-B9C4-78AD-C4207319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11348"/>
            <a:ext cx="10353762" cy="53879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Request For Development Of Group One Bike Share Dashboard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We need your expertise to develop a dashboard for “Group One Bike Share” that displays our key metrics for informed decision-making.</a:t>
            </a:r>
          </a:p>
          <a:p>
            <a:pPr marL="0" indent="0"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r>
              <a:rPr lang="en-US" sz="1800" b="1" dirty="0">
                <a:latin typeface="Arial Black" panose="020B0A04020102020204" pitchFamily="34" charset="0"/>
              </a:rPr>
              <a:t>Hourly Revenue Analysis</a:t>
            </a:r>
          </a:p>
          <a:p>
            <a:r>
              <a:rPr lang="en-US" sz="1800" b="1" dirty="0">
                <a:latin typeface="Arial Black" panose="020B0A04020102020204" pitchFamily="34" charset="0"/>
              </a:rPr>
              <a:t>Profit and Revenue Trends</a:t>
            </a:r>
          </a:p>
          <a:p>
            <a:r>
              <a:rPr lang="en-US" sz="1800" b="1" dirty="0">
                <a:latin typeface="Arial Black" panose="020B0A04020102020204" pitchFamily="34" charset="0"/>
              </a:rPr>
              <a:t>Seasonal Revenue</a:t>
            </a:r>
          </a:p>
          <a:p>
            <a:r>
              <a:rPr lang="en-US" sz="1800" b="1" dirty="0">
                <a:latin typeface="Arial Black" panose="020B0A04020102020204" pitchFamily="34" charset="0"/>
              </a:rPr>
              <a:t>Riders Demographics</a:t>
            </a:r>
          </a:p>
          <a:p>
            <a:pPr marL="0" indent="0">
              <a:buNone/>
            </a:pPr>
            <a:endParaRPr lang="en-US" sz="1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Data Source: Access to our databases will be provided.</a:t>
            </a:r>
          </a:p>
          <a:p>
            <a:pPr marL="0" indent="0">
              <a:buNone/>
            </a:pPr>
            <a:r>
              <a:rPr lang="en-US" sz="1800" b="1" u="sng" dirty="0">
                <a:latin typeface="Arial Black" panose="020B0A04020102020204" pitchFamily="34" charset="0"/>
              </a:rPr>
              <a:t>Please provide an estimated timeline for completion and recommendation on raising price next year.</a:t>
            </a:r>
          </a:p>
          <a:p>
            <a:pPr marL="0" indent="0">
              <a:buNone/>
            </a:pPr>
            <a:endParaRPr lang="en-US" sz="1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Best regards,</a:t>
            </a:r>
          </a:p>
          <a:p>
            <a:pPr marL="0" indent="0"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endParaRPr lang="en-US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13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0406C-EAEB-F402-7543-73C1D17D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39151"/>
            <a:ext cx="5543276" cy="827650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5EF81-83A1-702B-D9DD-D574CBA8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212" y="3249637"/>
            <a:ext cx="3129538" cy="1300574"/>
          </a:xfrm>
        </p:spPr>
        <p:txBody>
          <a:bodyPr/>
          <a:lstStyle/>
          <a:p>
            <a:r>
              <a:rPr lang="en-U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Hourly Revenue Analysis &amp; </a:t>
            </a:r>
          </a:p>
          <a:p>
            <a:r>
              <a:rPr lang="en-U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Profit and Revenue Trends</a:t>
            </a:r>
          </a:p>
          <a:p>
            <a:endParaRPr lang="en-U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5101714-8E0F-93D5-CE5A-31C4F67B7E1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-17" b="10955"/>
          <a:stretch/>
        </p:blipFill>
        <p:spPr>
          <a:xfrm>
            <a:off x="1192213" y="1536700"/>
            <a:ext cx="2940050" cy="152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BC0872-53A0-F23A-C3E6-EA2E76BA384B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2414" y="4331367"/>
            <a:ext cx="3300336" cy="2097567"/>
          </a:xfrm>
        </p:spPr>
        <p:txBody>
          <a:bodyPr>
            <a:normAutofit fontScale="92500"/>
          </a:bodyPr>
          <a:lstStyle/>
          <a:p>
            <a:r>
              <a:rPr lang="en-US" sz="1800" b="1" i="0" dirty="0">
                <a:solidFill>
                  <a:srgbClr val="F8FAFF"/>
                </a:solidFill>
                <a:effectLst/>
                <a:latin typeface="Inter"/>
              </a:rPr>
              <a:t>Analyze hourly revenue patterns, assess profit trends, and evaluate revenue growth over time to identify peak periods, optimize operations, and inform strategic financial decisions</a:t>
            </a:r>
            <a:endParaRPr lang="en-US" sz="1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3025B4-E990-B07F-9EDB-BE788A51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701" y="3248161"/>
            <a:ext cx="3298983" cy="9477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Bahnschrift" panose="020B0502040204020203" pitchFamily="34" charset="0"/>
              </a:rPr>
              <a:t>Seasonal Revenue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Bahnschrift" panose="020B0502040204020203" pitchFamily="34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Bahnschrift" panose="020B0502040204020203" pitchFamily="34" charset="0"/>
              </a:rPr>
              <a:t>Riders Demographics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B9E13B5-DE73-B7C3-B68F-BE5F38D3C318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l="323" r="1"/>
          <a:stretch/>
        </p:blipFill>
        <p:spPr>
          <a:xfrm>
            <a:off x="4567238" y="1536700"/>
            <a:ext cx="2930525" cy="152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17346C-BEC2-254B-F8A2-5EBF8E922A1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41348" y="4331365"/>
            <a:ext cx="3300336" cy="2097567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F8FAFF"/>
                </a:solidFill>
                <a:effectLst/>
                <a:latin typeface="Inter"/>
              </a:rPr>
              <a:t>Analyze seasonal revenue patterns and rider demographics to optimize service allocation, </a:t>
            </a:r>
            <a:r>
              <a:rPr lang="en-US" sz="1700" b="1" i="0" dirty="0">
                <a:solidFill>
                  <a:srgbClr val="F8FAFF"/>
                </a:solidFill>
                <a:effectLst/>
                <a:latin typeface="Inter"/>
              </a:rPr>
              <a:t>marketing</a:t>
            </a:r>
            <a:r>
              <a:rPr lang="en-US" sz="1600" b="1" i="0" dirty="0">
                <a:solidFill>
                  <a:srgbClr val="F8FAFF"/>
                </a:solidFill>
                <a:effectLst/>
                <a:latin typeface="Inter"/>
              </a:rPr>
              <a:t> strategies, and operational efficiency for targeted growth and customer satisfaction</a:t>
            </a:r>
            <a:endParaRPr lang="en-US" sz="16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3C7E47-BE6A-592B-C4A7-8E9A28682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3840" y="3248161"/>
            <a:ext cx="3403716" cy="845537"/>
          </a:xfrm>
        </p:spPr>
        <p:txBody>
          <a:bodyPr/>
          <a:lstStyle/>
          <a:p>
            <a:r>
              <a:rPr lang="en-US" sz="2400" b="1" dirty="0">
                <a:latin typeface="Bahnschrift" panose="020B0502040204020203" pitchFamily="34" charset="0"/>
              </a:rPr>
              <a:t>Recommendation on raising price next year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A87DF2D-3672-28EA-2788-B0EEF79468E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/>
          <a:stretch/>
        </p:blipFill>
        <p:spPr>
          <a:xfrm>
            <a:off x="7974013" y="1536700"/>
            <a:ext cx="3181350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F0FA46-F93E-224F-D354-B636D58504D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70282" y="4331364"/>
            <a:ext cx="3406732" cy="209756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dirty="0">
                <a:solidFill>
                  <a:srgbClr val="F8FAFF"/>
                </a:solidFill>
                <a:effectLst/>
                <a:latin typeface="Inter"/>
              </a:rPr>
              <a:t>Evaluate market conditions, cost trends, demand elasticity, and competitor pricing to recommend optimal price adjustments for maximizing profitability while maintaining customer retention and market competitiveness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3645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672D-0141-D2DB-D468-098ED8B3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575" y="387326"/>
            <a:ext cx="7610622" cy="1212874"/>
          </a:xfrm>
        </p:spPr>
        <p:txBody>
          <a:bodyPr>
            <a:normAutofit/>
          </a:bodyPr>
          <a:lstStyle/>
          <a:p>
            <a:r>
              <a:rPr lang="en-US" sz="3600" dirty="0"/>
              <a:t>OUR DATA ANALYSIS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2ADD-8529-EFE2-3342-53AC5443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291" y="2152357"/>
            <a:ext cx="6648398" cy="362946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Created a Database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Developed SQL Queries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Connected Power BI to Database Queries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Cleaned Out dataset in Power BI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Built Dashboard in Power BI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Answered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5599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AACC-40D3-E5A7-7874-2B82CF24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4868027" cy="457200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OF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A23F4-5839-404B-DBFE-B7C242A83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9204" b="33130"/>
          <a:stretch/>
        </p:blipFill>
        <p:spPr>
          <a:xfrm>
            <a:off x="1167618" y="1266824"/>
            <a:ext cx="9467557" cy="5213995"/>
          </a:xfrm>
        </p:spPr>
      </p:pic>
    </p:spTree>
    <p:extLst>
      <p:ext uri="{BB962C8B-B14F-4D97-AF65-F5344CB8AC3E}">
        <p14:creationId xmlns:p14="http://schemas.microsoft.com/office/powerpoint/2010/main" val="35592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4019</TotalTime>
  <Words>522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Bahnschrift</vt:lpstr>
      <vt:lpstr>Bahnschrift SemiBold</vt:lpstr>
      <vt:lpstr>Bookman Old Style</vt:lpstr>
      <vt:lpstr>Calibri</vt:lpstr>
      <vt:lpstr>Ink Free</vt:lpstr>
      <vt:lpstr>Inter</vt:lpstr>
      <vt:lpstr>MV Boli</vt:lpstr>
      <vt:lpstr>Rockwell</vt:lpstr>
      <vt:lpstr>Wingdings</vt:lpstr>
      <vt:lpstr>Damask</vt:lpstr>
      <vt:lpstr>Group one members</vt:lpstr>
      <vt:lpstr>BIKE  SHARING  PRICE PREDICTION</vt:lpstr>
      <vt:lpstr>INTRODUCTION GROUP ONE ANALYTICAL GROUP</vt:lpstr>
      <vt:lpstr>BIKE SHARING</vt:lpstr>
      <vt:lpstr>SHARING STRUCTURE</vt:lpstr>
      <vt:lpstr>PROBLEM STATEMENT</vt:lpstr>
      <vt:lpstr>PROJECT OBJECTIVE</vt:lpstr>
      <vt:lpstr>OUR DATA ANALYSIS WORKFLOW</vt:lpstr>
      <vt:lpstr>CREATION OF DATABASE</vt:lpstr>
      <vt:lpstr>Import Process</vt:lpstr>
      <vt:lpstr>First year table</vt:lpstr>
      <vt:lpstr>second year table</vt:lpstr>
      <vt:lpstr>cost table</vt:lpstr>
      <vt:lpstr>SQL QUERIES</vt:lpstr>
      <vt:lpstr>Connecting database query to power bi</vt:lpstr>
      <vt:lpstr>Cleaning out dataset in power bi</vt:lpstr>
      <vt:lpstr>Cleaning out dataset in power bi</vt:lpstr>
      <vt:lpstr>dashboard with power bi</vt:lpstr>
      <vt:lpstr>Team recommendation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Emmanuel</dc:creator>
  <cp:lastModifiedBy>Arthur Emmanuel</cp:lastModifiedBy>
  <cp:revision>5</cp:revision>
  <dcterms:created xsi:type="dcterms:W3CDTF">2025-02-26T21:17:06Z</dcterms:created>
  <dcterms:modified xsi:type="dcterms:W3CDTF">2025-03-04T16:46:40Z</dcterms:modified>
</cp:coreProperties>
</file>