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936" y="-112"/>
      </p:cViewPr>
      <p:guideLst>
        <p:guide orient="horz" pos="2116"/>
        <p:guide pos="28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F94B6-4D6D-BC49-9B1B-2DCD25ED700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EEC9F-A1A6-2B42-A8A4-9CCCFF1F971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EC9F-A1A6-2B42-A8A4-9CCCFF1F971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5211-36CF-6844-8413-EF479547C2A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81D7-B388-1A4A-9531-5A12741AC5C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70" y="1803728"/>
            <a:ext cx="534702" cy="5086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009" y="242231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170" y="3036771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25170" y="366487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0" y="4238366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4770" y="1821253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555" y="415644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87551" y="358712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4770" y="2415259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/>
          <p:cNvSpPr/>
          <p:nvPr/>
        </p:nvSpPr>
        <p:spPr>
          <a:xfrm>
            <a:off x="1228516" y="186592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art 18"/>
          <p:cNvSpPr/>
          <p:nvPr/>
        </p:nvSpPr>
        <p:spPr>
          <a:xfrm>
            <a:off x="1228516" y="422471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art 19"/>
          <p:cNvSpPr/>
          <p:nvPr/>
        </p:nvSpPr>
        <p:spPr>
          <a:xfrm>
            <a:off x="1264582" y="5347566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342" y="303677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770" y="363005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16531" y="243551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009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16531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1998" y="534756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105" y="1281441"/>
            <a:ext cx="534702" cy="50863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7009" y="4764519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289534"/>
            <a:ext cx="534702" cy="508632"/>
          </a:xfrm>
          <a:prstGeom prst="rect">
            <a:avLst/>
          </a:prstGeom>
        </p:spPr>
      </p:pic>
      <p:sp>
        <p:nvSpPr>
          <p:cNvPr id="33" name="Isosceles Triangle 32"/>
          <p:cNvSpPr/>
          <p:nvPr/>
        </p:nvSpPr>
        <p:spPr>
          <a:xfrm>
            <a:off x="1209962" y="4793645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132931" y="307819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52738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6258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28316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6242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65288" y="-42333"/>
            <a:ext cx="17659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STEP 0 – STORE  TO HDFS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128317" y="100125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1 - MAP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663803" y="100125"/>
            <a:ext cx="193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 – SHUFFLE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and SORT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462420" y="91063"/>
            <a:ext cx="173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3 - REDUCE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952739" y="958275"/>
            <a:ext cx="217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Assume 4 data partitions.</a:t>
            </a:r>
            <a:endParaRPr lang="en-US" u="sng" dirty="0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000" y="4726990"/>
            <a:ext cx="534702" cy="508632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2117801" y="155039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94871" y="288998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08526" y="4253985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08526" y="5633024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402286" y="1179947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402287" y="2636083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415425" y="4148855"/>
            <a:ext cx="978463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449731" y="5581535"/>
            <a:ext cx="944157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7846853" y="164961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8624" y="2066470"/>
            <a:ext cx="267351" cy="254316"/>
          </a:xfrm>
          <a:prstGeom prst="rect">
            <a:avLst/>
          </a:prstGeom>
        </p:spPr>
      </p:pic>
      <p:sp>
        <p:nvSpPr>
          <p:cNvPr id="127" name="Oval 126"/>
          <p:cNvSpPr>
            <a:spLocks noChangeAspect="1"/>
          </p:cNvSpPr>
          <p:nvPr/>
        </p:nvSpPr>
        <p:spPr>
          <a:xfrm>
            <a:off x="7846853" y="2481278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art 127"/>
          <p:cNvSpPr>
            <a:spLocks noChangeAspect="1"/>
          </p:cNvSpPr>
          <p:nvPr/>
        </p:nvSpPr>
        <p:spPr>
          <a:xfrm>
            <a:off x="7835824" y="2917574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>
            <a:spLocks noChangeAspect="1"/>
          </p:cNvSpPr>
          <p:nvPr/>
        </p:nvSpPr>
        <p:spPr>
          <a:xfrm>
            <a:off x="7846853" y="3322030"/>
            <a:ext cx="279936" cy="20459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423957" y="1508754"/>
            <a:ext cx="16815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_8_  )</a:t>
            </a:r>
            <a:endParaRPr lang="en-US" sz="2400" dirty="0"/>
          </a:p>
        </p:txBody>
      </p:sp>
      <p:sp>
        <p:nvSpPr>
          <p:cNvPr id="53" name="Heart 52"/>
          <p:cNvSpPr/>
          <p:nvPr/>
        </p:nvSpPr>
        <p:spPr>
          <a:xfrm>
            <a:off x="3450658" y="626735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8074" y="626735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33085" y="568430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6076" y="6209319"/>
            <a:ext cx="534702" cy="508632"/>
          </a:xfrm>
          <a:prstGeom prst="rect">
            <a:avLst/>
          </a:prstGeom>
        </p:spPr>
      </p:pic>
      <p:sp>
        <p:nvSpPr>
          <p:cNvPr id="57" name="Isosceles Triangle 56"/>
          <p:cNvSpPr/>
          <p:nvPr/>
        </p:nvSpPr>
        <p:spPr>
          <a:xfrm>
            <a:off x="3396038" y="571343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4447" y="5672160"/>
            <a:ext cx="534702" cy="508632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114972" y="1166748"/>
            <a:ext cx="991602" cy="17061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14973" y="3150762"/>
            <a:ext cx="991602" cy="171545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68117" y="5170382"/>
            <a:ext cx="978463" cy="161523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423957" y="1953594"/>
            <a:ext cx="16815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_4_  )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7423957" y="2347334"/>
            <a:ext cx="16815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_5_  )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7423957" y="2805938"/>
            <a:ext cx="16815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_4_  )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7423957" y="3203213"/>
            <a:ext cx="16815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_3_  )</a:t>
            </a:r>
            <a:endParaRPr lang="en-US" sz="2400" dirty="0"/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1475" y="2114243"/>
            <a:ext cx="534702" cy="508632"/>
          </a:xfrm>
          <a:prstGeom prst="rect">
            <a:avLst/>
          </a:prstGeom>
        </p:spPr>
      </p:pic>
      <p:sp>
        <p:nvSpPr>
          <p:cNvPr id="3" name="Oval 13"/>
          <p:cNvSpPr/>
          <p:nvPr/>
        </p:nvSpPr>
        <p:spPr>
          <a:xfrm>
            <a:off x="2821075" y="2131768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Heart 17"/>
          <p:cNvSpPr/>
          <p:nvPr/>
        </p:nvSpPr>
        <p:spPr>
          <a:xfrm>
            <a:off x="3414821" y="2176443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24"/>
          <p:cNvSpPr/>
          <p:nvPr/>
        </p:nvSpPr>
        <p:spPr>
          <a:xfrm>
            <a:off x="2233314" y="1649988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25"/>
          <p:cNvSpPr/>
          <p:nvPr/>
        </p:nvSpPr>
        <p:spPr>
          <a:xfrm>
            <a:off x="3402836" y="1649988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9410" y="1591956"/>
            <a:ext cx="534702" cy="508632"/>
          </a:xfrm>
          <a:prstGeom prst="rect">
            <a:avLst/>
          </a:prstGeom>
        </p:spPr>
      </p:pic>
      <p:sp>
        <p:nvSpPr>
          <p:cNvPr id="12" name="Rectangle 8"/>
          <p:cNvSpPr/>
          <p:nvPr/>
        </p:nvSpPr>
        <p:spPr>
          <a:xfrm>
            <a:off x="2263159" y="291761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9"/>
          <p:cNvSpPr/>
          <p:nvPr/>
        </p:nvSpPr>
        <p:spPr>
          <a:xfrm>
            <a:off x="2241320" y="3532071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16"/>
          <p:cNvSpPr/>
          <p:nvPr/>
        </p:nvSpPr>
        <p:spPr>
          <a:xfrm>
            <a:off x="2850920" y="2910559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 20"/>
          <p:cNvSpPr/>
          <p:nvPr/>
        </p:nvSpPr>
        <p:spPr>
          <a:xfrm>
            <a:off x="2846492" y="353207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ectangle 23"/>
          <p:cNvSpPr/>
          <p:nvPr/>
        </p:nvSpPr>
        <p:spPr>
          <a:xfrm>
            <a:off x="3432681" y="293081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Isosceles Triangle 33"/>
          <p:cNvSpPr/>
          <p:nvPr/>
        </p:nvSpPr>
        <p:spPr>
          <a:xfrm>
            <a:off x="3349081" y="357349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Heart 10"/>
          <p:cNvSpPr/>
          <p:nvPr/>
        </p:nvSpPr>
        <p:spPr>
          <a:xfrm>
            <a:off x="2241320" y="4380523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Isosceles Triangle 12"/>
          <p:cNvSpPr/>
          <p:nvPr/>
        </p:nvSpPr>
        <p:spPr>
          <a:xfrm>
            <a:off x="2216150" y="4954011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Oval 14"/>
          <p:cNvSpPr/>
          <p:nvPr/>
        </p:nvSpPr>
        <p:spPr>
          <a:xfrm>
            <a:off x="2818705" y="4872085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Oval 15"/>
          <p:cNvSpPr/>
          <p:nvPr/>
        </p:nvSpPr>
        <p:spPr>
          <a:xfrm>
            <a:off x="3403701" y="4302769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Heart 18"/>
          <p:cNvSpPr/>
          <p:nvPr/>
        </p:nvSpPr>
        <p:spPr>
          <a:xfrm>
            <a:off x="3444666" y="4940356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Rectangle 21"/>
          <p:cNvSpPr/>
          <p:nvPr/>
        </p:nvSpPr>
        <p:spPr>
          <a:xfrm>
            <a:off x="2850920" y="434570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Rectangle 124"/>
          <p:cNvSpPr>
            <a:spLocks noChangeAspect="1"/>
          </p:cNvSpPr>
          <p:nvPr/>
        </p:nvSpPr>
        <p:spPr>
          <a:xfrm>
            <a:off x="4464208" y="128131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" name="Rectangle 124"/>
          <p:cNvSpPr>
            <a:spLocks noChangeAspect="1"/>
          </p:cNvSpPr>
          <p:nvPr/>
        </p:nvSpPr>
        <p:spPr>
          <a:xfrm>
            <a:off x="4746148" y="1283218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1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8519" y="1562280"/>
            <a:ext cx="267351" cy="254316"/>
          </a:xfrm>
          <a:prstGeom prst="rect">
            <a:avLst/>
          </a:prstGeom>
        </p:spPr>
      </p:pic>
      <p:pic>
        <p:nvPicPr>
          <p:cNvPr id="92" name="Picture 1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3319" y="1562280"/>
            <a:ext cx="267351" cy="254316"/>
          </a:xfrm>
          <a:prstGeom prst="rect">
            <a:avLst/>
          </a:prstGeom>
        </p:spPr>
      </p:pic>
      <p:sp>
        <p:nvSpPr>
          <p:cNvPr id="93" name="Oval 126"/>
          <p:cNvSpPr>
            <a:spLocks noChangeAspect="1"/>
          </p:cNvSpPr>
          <p:nvPr/>
        </p:nvSpPr>
        <p:spPr>
          <a:xfrm>
            <a:off x="4445793" y="1885648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Heart 127"/>
          <p:cNvSpPr>
            <a:spLocks noChangeAspect="1"/>
          </p:cNvSpPr>
          <p:nvPr/>
        </p:nvSpPr>
        <p:spPr>
          <a:xfrm>
            <a:off x="4463974" y="2175894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Rectangle 124"/>
          <p:cNvSpPr>
            <a:spLocks noChangeAspect="1"/>
          </p:cNvSpPr>
          <p:nvPr/>
        </p:nvSpPr>
        <p:spPr>
          <a:xfrm>
            <a:off x="4423568" y="270498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" name="Rectangle 124"/>
          <p:cNvSpPr>
            <a:spLocks noChangeAspect="1"/>
          </p:cNvSpPr>
          <p:nvPr/>
        </p:nvSpPr>
        <p:spPr>
          <a:xfrm>
            <a:off x="4746148" y="270498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7" name="Rectangle 124"/>
          <p:cNvSpPr>
            <a:spLocks noChangeAspect="1"/>
          </p:cNvSpPr>
          <p:nvPr/>
        </p:nvSpPr>
        <p:spPr>
          <a:xfrm>
            <a:off x="5048408" y="270498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8" name="Oval 126"/>
          <p:cNvSpPr>
            <a:spLocks noChangeAspect="1"/>
          </p:cNvSpPr>
          <p:nvPr/>
        </p:nvSpPr>
        <p:spPr>
          <a:xfrm>
            <a:off x="4449603" y="3019758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9" name="Oval 126"/>
          <p:cNvSpPr>
            <a:spLocks noChangeAspect="1"/>
          </p:cNvSpPr>
          <p:nvPr/>
        </p:nvSpPr>
        <p:spPr>
          <a:xfrm>
            <a:off x="4795678" y="3019758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0" name="Isosceles Triangle 128"/>
          <p:cNvSpPr>
            <a:spLocks noChangeAspect="1"/>
          </p:cNvSpPr>
          <p:nvPr/>
        </p:nvSpPr>
        <p:spPr>
          <a:xfrm>
            <a:off x="4464208" y="3331555"/>
            <a:ext cx="279936" cy="20459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1" name="Heart 127"/>
          <p:cNvSpPr>
            <a:spLocks noChangeAspect="1"/>
          </p:cNvSpPr>
          <p:nvPr/>
        </p:nvSpPr>
        <p:spPr>
          <a:xfrm>
            <a:off x="4463974" y="4253614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2" name="Heart 127"/>
          <p:cNvSpPr>
            <a:spLocks noChangeAspect="1"/>
          </p:cNvSpPr>
          <p:nvPr/>
        </p:nvSpPr>
        <p:spPr>
          <a:xfrm>
            <a:off x="4795520" y="4253865"/>
            <a:ext cx="252730" cy="23177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3" name="Rectangle 124"/>
          <p:cNvSpPr>
            <a:spLocks noChangeAspect="1"/>
          </p:cNvSpPr>
          <p:nvPr/>
        </p:nvSpPr>
        <p:spPr>
          <a:xfrm>
            <a:off x="4449603" y="453886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4" name="Oval 126"/>
          <p:cNvSpPr>
            <a:spLocks noChangeAspect="1"/>
          </p:cNvSpPr>
          <p:nvPr/>
        </p:nvSpPr>
        <p:spPr>
          <a:xfrm>
            <a:off x="4449603" y="4793313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5" name="Oval 126"/>
          <p:cNvSpPr>
            <a:spLocks noChangeAspect="1"/>
          </p:cNvSpPr>
          <p:nvPr/>
        </p:nvSpPr>
        <p:spPr>
          <a:xfrm>
            <a:off x="4795678" y="4793313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6" name="Isosceles Triangle 128"/>
          <p:cNvSpPr>
            <a:spLocks noChangeAspect="1"/>
          </p:cNvSpPr>
          <p:nvPr/>
        </p:nvSpPr>
        <p:spPr>
          <a:xfrm>
            <a:off x="4445793" y="5142575"/>
            <a:ext cx="279936" cy="20459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7" name="Rectangle 124"/>
          <p:cNvSpPr>
            <a:spLocks noChangeAspect="1"/>
          </p:cNvSpPr>
          <p:nvPr/>
        </p:nvSpPr>
        <p:spPr>
          <a:xfrm>
            <a:off x="4510563" y="5632968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8" name="Rectangle 124"/>
          <p:cNvSpPr>
            <a:spLocks noChangeAspect="1"/>
          </p:cNvSpPr>
          <p:nvPr/>
        </p:nvSpPr>
        <p:spPr>
          <a:xfrm>
            <a:off x="4792503" y="563487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9" name="Picture 1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0749" y="5927270"/>
            <a:ext cx="267351" cy="254316"/>
          </a:xfrm>
          <a:prstGeom prst="rect">
            <a:avLst/>
          </a:prstGeom>
        </p:spPr>
      </p:pic>
      <p:pic>
        <p:nvPicPr>
          <p:cNvPr id="111" name="Picture 1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5549" y="5927270"/>
            <a:ext cx="267351" cy="254316"/>
          </a:xfrm>
          <a:prstGeom prst="rect">
            <a:avLst/>
          </a:prstGeom>
        </p:spPr>
      </p:pic>
      <p:sp>
        <p:nvSpPr>
          <p:cNvPr id="112" name="Isosceles Triangle 128"/>
          <p:cNvSpPr>
            <a:spLocks noChangeAspect="1"/>
          </p:cNvSpPr>
          <p:nvPr/>
        </p:nvSpPr>
        <p:spPr>
          <a:xfrm>
            <a:off x="4498498" y="6208740"/>
            <a:ext cx="279936" cy="20459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3" name="Heart 127"/>
          <p:cNvSpPr>
            <a:spLocks noChangeAspect="1"/>
          </p:cNvSpPr>
          <p:nvPr/>
        </p:nvSpPr>
        <p:spPr>
          <a:xfrm>
            <a:off x="4525569" y="6498974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4" name="Rectangle 124"/>
          <p:cNvSpPr>
            <a:spLocks noChangeAspect="1"/>
          </p:cNvSpPr>
          <p:nvPr/>
        </p:nvSpPr>
        <p:spPr>
          <a:xfrm>
            <a:off x="6181883" y="1219718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5" name="Rectangle 124"/>
          <p:cNvSpPr>
            <a:spLocks noChangeAspect="1"/>
          </p:cNvSpPr>
          <p:nvPr/>
        </p:nvSpPr>
        <p:spPr>
          <a:xfrm>
            <a:off x="6463823" y="122162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6" name="Rectangle 124"/>
          <p:cNvSpPr>
            <a:spLocks noChangeAspect="1"/>
          </p:cNvSpPr>
          <p:nvPr/>
        </p:nvSpPr>
        <p:spPr>
          <a:xfrm>
            <a:off x="6181883" y="154674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ectangle 124"/>
          <p:cNvSpPr>
            <a:spLocks noChangeAspect="1"/>
          </p:cNvSpPr>
          <p:nvPr/>
        </p:nvSpPr>
        <p:spPr>
          <a:xfrm>
            <a:off x="6504463" y="154674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Rectangle 124"/>
          <p:cNvSpPr>
            <a:spLocks noChangeAspect="1"/>
          </p:cNvSpPr>
          <p:nvPr/>
        </p:nvSpPr>
        <p:spPr>
          <a:xfrm>
            <a:off x="6806723" y="154674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9" name="Rectangle 124"/>
          <p:cNvSpPr>
            <a:spLocks noChangeAspect="1"/>
          </p:cNvSpPr>
          <p:nvPr/>
        </p:nvSpPr>
        <p:spPr>
          <a:xfrm>
            <a:off x="6181883" y="191504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0" name="Rectangle 124"/>
          <p:cNvSpPr>
            <a:spLocks noChangeAspect="1"/>
          </p:cNvSpPr>
          <p:nvPr/>
        </p:nvSpPr>
        <p:spPr>
          <a:xfrm>
            <a:off x="6181883" y="2214128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1" name="Rectangle 124"/>
          <p:cNvSpPr>
            <a:spLocks noChangeAspect="1"/>
          </p:cNvSpPr>
          <p:nvPr/>
        </p:nvSpPr>
        <p:spPr>
          <a:xfrm>
            <a:off x="6463823" y="221603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22" name="Picture 1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0164" y="3233600"/>
            <a:ext cx="267351" cy="254316"/>
          </a:xfrm>
          <a:prstGeom prst="rect">
            <a:avLst/>
          </a:prstGeom>
        </p:spPr>
      </p:pic>
      <p:pic>
        <p:nvPicPr>
          <p:cNvPr id="123" name="Picture 1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4964" y="3233600"/>
            <a:ext cx="267351" cy="254316"/>
          </a:xfrm>
          <a:prstGeom prst="rect">
            <a:avLst/>
          </a:prstGeom>
        </p:spPr>
      </p:pic>
      <p:pic>
        <p:nvPicPr>
          <p:cNvPr id="124" name="Picture 1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3019" y="3573960"/>
            <a:ext cx="267351" cy="254316"/>
          </a:xfrm>
          <a:prstGeom prst="rect">
            <a:avLst/>
          </a:prstGeom>
        </p:spPr>
      </p:pic>
      <p:pic>
        <p:nvPicPr>
          <p:cNvPr id="131" name="Picture 1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7819" y="3573960"/>
            <a:ext cx="267351" cy="254316"/>
          </a:xfrm>
          <a:prstGeom prst="rect">
            <a:avLst/>
          </a:prstGeom>
        </p:spPr>
      </p:pic>
      <p:sp>
        <p:nvSpPr>
          <p:cNvPr id="132" name="Oval 126"/>
          <p:cNvSpPr>
            <a:spLocks noChangeAspect="1"/>
          </p:cNvSpPr>
          <p:nvPr/>
        </p:nvSpPr>
        <p:spPr>
          <a:xfrm>
            <a:off x="6160293" y="3882088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3" name="Oval 126"/>
          <p:cNvSpPr>
            <a:spLocks noChangeAspect="1"/>
          </p:cNvSpPr>
          <p:nvPr/>
        </p:nvSpPr>
        <p:spPr>
          <a:xfrm>
            <a:off x="6150133" y="4156408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4" name="Oval 126"/>
          <p:cNvSpPr>
            <a:spLocks noChangeAspect="1"/>
          </p:cNvSpPr>
          <p:nvPr/>
        </p:nvSpPr>
        <p:spPr>
          <a:xfrm>
            <a:off x="6496208" y="4156408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5" name="Oval 126"/>
          <p:cNvSpPr>
            <a:spLocks noChangeAspect="1"/>
          </p:cNvSpPr>
          <p:nvPr/>
        </p:nvSpPr>
        <p:spPr>
          <a:xfrm>
            <a:off x="6160928" y="4480893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Oval 126"/>
          <p:cNvSpPr>
            <a:spLocks noChangeAspect="1"/>
          </p:cNvSpPr>
          <p:nvPr/>
        </p:nvSpPr>
        <p:spPr>
          <a:xfrm>
            <a:off x="6507003" y="4480893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7" name="Heart 127"/>
          <p:cNvSpPr>
            <a:spLocks noChangeAspect="1"/>
          </p:cNvSpPr>
          <p:nvPr/>
        </p:nvSpPr>
        <p:spPr>
          <a:xfrm>
            <a:off x="6200699" y="5235324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Heart 127"/>
          <p:cNvSpPr>
            <a:spLocks noChangeAspect="1"/>
          </p:cNvSpPr>
          <p:nvPr/>
        </p:nvSpPr>
        <p:spPr>
          <a:xfrm>
            <a:off x="6193079" y="5499484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9" name="Heart 127"/>
          <p:cNvSpPr>
            <a:spLocks noChangeAspect="1"/>
          </p:cNvSpPr>
          <p:nvPr/>
        </p:nvSpPr>
        <p:spPr>
          <a:xfrm>
            <a:off x="6524625" y="5513070"/>
            <a:ext cx="252730" cy="23177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0" name="Heart 127"/>
          <p:cNvSpPr>
            <a:spLocks noChangeAspect="1"/>
          </p:cNvSpPr>
          <p:nvPr/>
        </p:nvSpPr>
        <p:spPr>
          <a:xfrm>
            <a:off x="6197524" y="5770629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1" name="Isosceles Triangle 128"/>
          <p:cNvSpPr>
            <a:spLocks noChangeAspect="1"/>
          </p:cNvSpPr>
          <p:nvPr/>
        </p:nvSpPr>
        <p:spPr>
          <a:xfrm>
            <a:off x="6187598" y="6082375"/>
            <a:ext cx="279936" cy="20459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2" name="Isosceles Triangle 128"/>
          <p:cNvSpPr>
            <a:spLocks noChangeAspect="1"/>
          </p:cNvSpPr>
          <p:nvPr/>
        </p:nvSpPr>
        <p:spPr>
          <a:xfrm>
            <a:off x="6197758" y="6323675"/>
            <a:ext cx="279936" cy="20459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3" name="Isosceles Triangle 128"/>
          <p:cNvSpPr>
            <a:spLocks noChangeAspect="1"/>
          </p:cNvSpPr>
          <p:nvPr/>
        </p:nvSpPr>
        <p:spPr>
          <a:xfrm>
            <a:off x="6196488" y="6554180"/>
            <a:ext cx="279936" cy="20459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WPS 演示</Application>
  <PresentationFormat>On-screen Show (4:3)</PresentationFormat>
  <Paragraphs>21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Office Theme</vt:lpstr>
      <vt:lpstr>PowerPoint 演示文稿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kind of questions you can ask to help Eglence Inc. using big data?</dc:title>
  <dc:creator>ilkay Altintas</dc:creator>
  <cp:lastModifiedBy>Arthur-Lance</cp:lastModifiedBy>
  <cp:revision>26</cp:revision>
  <dcterms:created xsi:type="dcterms:W3CDTF">2016-02-11T22:41:00Z</dcterms:created>
  <dcterms:modified xsi:type="dcterms:W3CDTF">2017-08-24T16:48:33Z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