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327"/>
  </p:normalViewPr>
  <p:slideViewPr>
    <p:cSldViewPr snapToGrid="0" snapToObjects="1">
      <p:cViewPr varScale="1">
        <p:scale>
          <a:sx n="121" d="100"/>
          <a:sy n="121" d="100"/>
        </p:scale>
        <p:origin x="20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131C0-015C-3040-8E92-58298721BC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BF1C07-0E72-BC47-8D73-396C5EF096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8605A9-AF65-7A4F-B607-46E22AD56A74}"/>
              </a:ext>
            </a:extLst>
          </p:cNvPr>
          <p:cNvSpPr>
            <a:spLocks noGrp="1"/>
          </p:cNvSpPr>
          <p:nvPr>
            <p:ph type="dt" sz="half" idx="10"/>
          </p:nvPr>
        </p:nvSpPr>
        <p:spPr/>
        <p:txBody>
          <a:bodyPr/>
          <a:lstStyle/>
          <a:p>
            <a:fld id="{E8131F55-A216-1D44-8A43-368E5FDEA38D}" type="datetimeFigureOut">
              <a:rPr lang="en-US" smtClean="0"/>
              <a:t>2/17/22</a:t>
            </a:fld>
            <a:endParaRPr lang="en-US"/>
          </a:p>
        </p:txBody>
      </p:sp>
      <p:sp>
        <p:nvSpPr>
          <p:cNvPr id="5" name="Footer Placeholder 4">
            <a:extLst>
              <a:ext uri="{FF2B5EF4-FFF2-40B4-BE49-F238E27FC236}">
                <a16:creationId xmlns:a16="http://schemas.microsoft.com/office/drawing/2014/main" id="{0B4BF2D4-0BC9-824F-A748-69A82B5664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1BF1F0-FB3D-8D40-9961-352DD7865320}"/>
              </a:ext>
            </a:extLst>
          </p:cNvPr>
          <p:cNvSpPr>
            <a:spLocks noGrp="1"/>
          </p:cNvSpPr>
          <p:nvPr>
            <p:ph type="sldNum" sz="quarter" idx="12"/>
          </p:nvPr>
        </p:nvSpPr>
        <p:spPr/>
        <p:txBody>
          <a:bodyPr/>
          <a:lstStyle/>
          <a:p>
            <a:fld id="{9F9794FE-231B-314D-BC69-ED75232E689B}" type="slidenum">
              <a:rPr lang="en-US" smtClean="0"/>
              <a:t>‹#›</a:t>
            </a:fld>
            <a:endParaRPr lang="en-US"/>
          </a:p>
        </p:txBody>
      </p:sp>
    </p:spTree>
    <p:extLst>
      <p:ext uri="{BB962C8B-B14F-4D97-AF65-F5344CB8AC3E}">
        <p14:creationId xmlns:p14="http://schemas.microsoft.com/office/powerpoint/2010/main" val="1063976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5D57F-D54A-344E-AA3B-C3F96FE3E5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AEFBC8-24F4-964F-BD15-5161CD3D19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9A23CC-9993-0747-AFC1-07196B7BDA3B}"/>
              </a:ext>
            </a:extLst>
          </p:cNvPr>
          <p:cNvSpPr>
            <a:spLocks noGrp="1"/>
          </p:cNvSpPr>
          <p:nvPr>
            <p:ph type="dt" sz="half" idx="10"/>
          </p:nvPr>
        </p:nvSpPr>
        <p:spPr/>
        <p:txBody>
          <a:bodyPr/>
          <a:lstStyle/>
          <a:p>
            <a:fld id="{E8131F55-A216-1D44-8A43-368E5FDEA38D}" type="datetimeFigureOut">
              <a:rPr lang="en-US" smtClean="0"/>
              <a:t>2/17/22</a:t>
            </a:fld>
            <a:endParaRPr lang="en-US"/>
          </a:p>
        </p:txBody>
      </p:sp>
      <p:sp>
        <p:nvSpPr>
          <p:cNvPr id="5" name="Footer Placeholder 4">
            <a:extLst>
              <a:ext uri="{FF2B5EF4-FFF2-40B4-BE49-F238E27FC236}">
                <a16:creationId xmlns:a16="http://schemas.microsoft.com/office/drawing/2014/main" id="{FF5E1207-8570-C64B-B579-447F318033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763261-8757-CB47-A53F-C565B0368C0B}"/>
              </a:ext>
            </a:extLst>
          </p:cNvPr>
          <p:cNvSpPr>
            <a:spLocks noGrp="1"/>
          </p:cNvSpPr>
          <p:nvPr>
            <p:ph type="sldNum" sz="quarter" idx="12"/>
          </p:nvPr>
        </p:nvSpPr>
        <p:spPr/>
        <p:txBody>
          <a:bodyPr/>
          <a:lstStyle/>
          <a:p>
            <a:fld id="{9F9794FE-231B-314D-BC69-ED75232E689B}" type="slidenum">
              <a:rPr lang="en-US" smtClean="0"/>
              <a:t>‹#›</a:t>
            </a:fld>
            <a:endParaRPr lang="en-US"/>
          </a:p>
        </p:txBody>
      </p:sp>
    </p:spTree>
    <p:extLst>
      <p:ext uri="{BB962C8B-B14F-4D97-AF65-F5344CB8AC3E}">
        <p14:creationId xmlns:p14="http://schemas.microsoft.com/office/powerpoint/2010/main" val="2070831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85E007-8821-1D44-B949-169ED534E2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7E6536-6C82-4B41-A709-2B57133250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E09FD2-574C-8745-9DEA-8DF530AE23B2}"/>
              </a:ext>
            </a:extLst>
          </p:cNvPr>
          <p:cNvSpPr>
            <a:spLocks noGrp="1"/>
          </p:cNvSpPr>
          <p:nvPr>
            <p:ph type="dt" sz="half" idx="10"/>
          </p:nvPr>
        </p:nvSpPr>
        <p:spPr/>
        <p:txBody>
          <a:bodyPr/>
          <a:lstStyle/>
          <a:p>
            <a:fld id="{E8131F55-A216-1D44-8A43-368E5FDEA38D}" type="datetimeFigureOut">
              <a:rPr lang="en-US" smtClean="0"/>
              <a:t>2/17/22</a:t>
            </a:fld>
            <a:endParaRPr lang="en-US"/>
          </a:p>
        </p:txBody>
      </p:sp>
      <p:sp>
        <p:nvSpPr>
          <p:cNvPr id="5" name="Footer Placeholder 4">
            <a:extLst>
              <a:ext uri="{FF2B5EF4-FFF2-40B4-BE49-F238E27FC236}">
                <a16:creationId xmlns:a16="http://schemas.microsoft.com/office/drawing/2014/main" id="{74917B09-A27B-AB4C-BC18-2104AB537E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29B1E1-7D58-6749-A165-1D11529076DF}"/>
              </a:ext>
            </a:extLst>
          </p:cNvPr>
          <p:cNvSpPr>
            <a:spLocks noGrp="1"/>
          </p:cNvSpPr>
          <p:nvPr>
            <p:ph type="sldNum" sz="quarter" idx="12"/>
          </p:nvPr>
        </p:nvSpPr>
        <p:spPr/>
        <p:txBody>
          <a:bodyPr/>
          <a:lstStyle/>
          <a:p>
            <a:fld id="{9F9794FE-231B-314D-BC69-ED75232E689B}" type="slidenum">
              <a:rPr lang="en-US" smtClean="0"/>
              <a:t>‹#›</a:t>
            </a:fld>
            <a:endParaRPr lang="en-US"/>
          </a:p>
        </p:txBody>
      </p:sp>
    </p:spTree>
    <p:extLst>
      <p:ext uri="{BB962C8B-B14F-4D97-AF65-F5344CB8AC3E}">
        <p14:creationId xmlns:p14="http://schemas.microsoft.com/office/powerpoint/2010/main" val="3784239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EC961-A716-BD4F-AAFB-979818EA54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4FE292-8C02-A246-A74A-94DA5EC809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659B59-90F8-5147-A866-0CE0F60C28A0}"/>
              </a:ext>
            </a:extLst>
          </p:cNvPr>
          <p:cNvSpPr>
            <a:spLocks noGrp="1"/>
          </p:cNvSpPr>
          <p:nvPr>
            <p:ph type="dt" sz="half" idx="10"/>
          </p:nvPr>
        </p:nvSpPr>
        <p:spPr/>
        <p:txBody>
          <a:bodyPr/>
          <a:lstStyle/>
          <a:p>
            <a:fld id="{E8131F55-A216-1D44-8A43-368E5FDEA38D}" type="datetimeFigureOut">
              <a:rPr lang="en-US" smtClean="0"/>
              <a:t>2/17/22</a:t>
            </a:fld>
            <a:endParaRPr lang="en-US"/>
          </a:p>
        </p:txBody>
      </p:sp>
      <p:sp>
        <p:nvSpPr>
          <p:cNvPr id="5" name="Footer Placeholder 4">
            <a:extLst>
              <a:ext uri="{FF2B5EF4-FFF2-40B4-BE49-F238E27FC236}">
                <a16:creationId xmlns:a16="http://schemas.microsoft.com/office/drawing/2014/main" id="{DBA1C5F4-2700-B64D-919A-65F76571D6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CF62A0-611C-6F48-80BC-63FC4129A9A2}"/>
              </a:ext>
            </a:extLst>
          </p:cNvPr>
          <p:cNvSpPr>
            <a:spLocks noGrp="1"/>
          </p:cNvSpPr>
          <p:nvPr>
            <p:ph type="sldNum" sz="quarter" idx="12"/>
          </p:nvPr>
        </p:nvSpPr>
        <p:spPr/>
        <p:txBody>
          <a:bodyPr/>
          <a:lstStyle/>
          <a:p>
            <a:fld id="{9F9794FE-231B-314D-BC69-ED75232E689B}" type="slidenum">
              <a:rPr lang="en-US" smtClean="0"/>
              <a:t>‹#›</a:t>
            </a:fld>
            <a:endParaRPr lang="en-US"/>
          </a:p>
        </p:txBody>
      </p:sp>
    </p:spTree>
    <p:extLst>
      <p:ext uri="{BB962C8B-B14F-4D97-AF65-F5344CB8AC3E}">
        <p14:creationId xmlns:p14="http://schemas.microsoft.com/office/powerpoint/2010/main" val="2591427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05100-81C1-4F48-B4BB-3F60FCAFD6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F49CA2-C2D7-9D45-907C-4300222138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1DC482-436C-6244-8587-E4C1C41CCE4D}"/>
              </a:ext>
            </a:extLst>
          </p:cNvPr>
          <p:cNvSpPr>
            <a:spLocks noGrp="1"/>
          </p:cNvSpPr>
          <p:nvPr>
            <p:ph type="dt" sz="half" idx="10"/>
          </p:nvPr>
        </p:nvSpPr>
        <p:spPr/>
        <p:txBody>
          <a:bodyPr/>
          <a:lstStyle/>
          <a:p>
            <a:fld id="{E8131F55-A216-1D44-8A43-368E5FDEA38D}" type="datetimeFigureOut">
              <a:rPr lang="en-US" smtClean="0"/>
              <a:t>2/17/22</a:t>
            </a:fld>
            <a:endParaRPr lang="en-US"/>
          </a:p>
        </p:txBody>
      </p:sp>
      <p:sp>
        <p:nvSpPr>
          <p:cNvPr id="5" name="Footer Placeholder 4">
            <a:extLst>
              <a:ext uri="{FF2B5EF4-FFF2-40B4-BE49-F238E27FC236}">
                <a16:creationId xmlns:a16="http://schemas.microsoft.com/office/drawing/2014/main" id="{3623EFB7-23CD-A048-9F43-108DD7E6EA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9683A3-5D94-FF46-B77C-AEEF46E94999}"/>
              </a:ext>
            </a:extLst>
          </p:cNvPr>
          <p:cNvSpPr>
            <a:spLocks noGrp="1"/>
          </p:cNvSpPr>
          <p:nvPr>
            <p:ph type="sldNum" sz="quarter" idx="12"/>
          </p:nvPr>
        </p:nvSpPr>
        <p:spPr/>
        <p:txBody>
          <a:bodyPr/>
          <a:lstStyle/>
          <a:p>
            <a:fld id="{9F9794FE-231B-314D-BC69-ED75232E689B}" type="slidenum">
              <a:rPr lang="en-US" smtClean="0"/>
              <a:t>‹#›</a:t>
            </a:fld>
            <a:endParaRPr lang="en-US"/>
          </a:p>
        </p:txBody>
      </p:sp>
    </p:spTree>
    <p:extLst>
      <p:ext uri="{BB962C8B-B14F-4D97-AF65-F5344CB8AC3E}">
        <p14:creationId xmlns:p14="http://schemas.microsoft.com/office/powerpoint/2010/main" val="638186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B3724-86BF-3641-B1B6-625BB01919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3A539B-464B-ED43-AF78-5A1EF233DB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6B5EA2-4A0F-D24B-96C7-54BC9009C1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56AEF6-40F4-DD47-9122-D9A6379C1B0B}"/>
              </a:ext>
            </a:extLst>
          </p:cNvPr>
          <p:cNvSpPr>
            <a:spLocks noGrp="1"/>
          </p:cNvSpPr>
          <p:nvPr>
            <p:ph type="dt" sz="half" idx="10"/>
          </p:nvPr>
        </p:nvSpPr>
        <p:spPr/>
        <p:txBody>
          <a:bodyPr/>
          <a:lstStyle/>
          <a:p>
            <a:fld id="{E8131F55-A216-1D44-8A43-368E5FDEA38D}" type="datetimeFigureOut">
              <a:rPr lang="en-US" smtClean="0"/>
              <a:t>2/17/22</a:t>
            </a:fld>
            <a:endParaRPr lang="en-US"/>
          </a:p>
        </p:txBody>
      </p:sp>
      <p:sp>
        <p:nvSpPr>
          <p:cNvPr id="6" name="Footer Placeholder 5">
            <a:extLst>
              <a:ext uri="{FF2B5EF4-FFF2-40B4-BE49-F238E27FC236}">
                <a16:creationId xmlns:a16="http://schemas.microsoft.com/office/drawing/2014/main" id="{033D6A7A-4037-BB43-9EB9-9259659A84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0D4B32-92B7-714D-BC50-647D897B5F04}"/>
              </a:ext>
            </a:extLst>
          </p:cNvPr>
          <p:cNvSpPr>
            <a:spLocks noGrp="1"/>
          </p:cNvSpPr>
          <p:nvPr>
            <p:ph type="sldNum" sz="quarter" idx="12"/>
          </p:nvPr>
        </p:nvSpPr>
        <p:spPr/>
        <p:txBody>
          <a:bodyPr/>
          <a:lstStyle/>
          <a:p>
            <a:fld id="{9F9794FE-231B-314D-BC69-ED75232E689B}" type="slidenum">
              <a:rPr lang="en-US" smtClean="0"/>
              <a:t>‹#›</a:t>
            </a:fld>
            <a:endParaRPr lang="en-US"/>
          </a:p>
        </p:txBody>
      </p:sp>
    </p:spTree>
    <p:extLst>
      <p:ext uri="{BB962C8B-B14F-4D97-AF65-F5344CB8AC3E}">
        <p14:creationId xmlns:p14="http://schemas.microsoft.com/office/powerpoint/2010/main" val="1932365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D84D-D7FF-7A4B-8AED-06C3904924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188212-1C66-5A4D-9047-8B6C72CB91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644B75-5CE1-424E-82A0-6891B3748C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0E032F-C581-A54B-9097-0334BE6F23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A8E971-D3A4-4C4D-B76D-7DE52A6A37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53BE8D-49D5-5243-9201-98E50D6852E5}"/>
              </a:ext>
            </a:extLst>
          </p:cNvPr>
          <p:cNvSpPr>
            <a:spLocks noGrp="1"/>
          </p:cNvSpPr>
          <p:nvPr>
            <p:ph type="dt" sz="half" idx="10"/>
          </p:nvPr>
        </p:nvSpPr>
        <p:spPr/>
        <p:txBody>
          <a:bodyPr/>
          <a:lstStyle/>
          <a:p>
            <a:fld id="{E8131F55-A216-1D44-8A43-368E5FDEA38D}" type="datetimeFigureOut">
              <a:rPr lang="en-US" smtClean="0"/>
              <a:t>2/17/22</a:t>
            </a:fld>
            <a:endParaRPr lang="en-US"/>
          </a:p>
        </p:txBody>
      </p:sp>
      <p:sp>
        <p:nvSpPr>
          <p:cNvPr id="8" name="Footer Placeholder 7">
            <a:extLst>
              <a:ext uri="{FF2B5EF4-FFF2-40B4-BE49-F238E27FC236}">
                <a16:creationId xmlns:a16="http://schemas.microsoft.com/office/drawing/2014/main" id="{C1288119-0D78-E24A-9E69-636C9442A4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75EC7F-59B6-C94D-BB97-675DADF7C4DC}"/>
              </a:ext>
            </a:extLst>
          </p:cNvPr>
          <p:cNvSpPr>
            <a:spLocks noGrp="1"/>
          </p:cNvSpPr>
          <p:nvPr>
            <p:ph type="sldNum" sz="quarter" idx="12"/>
          </p:nvPr>
        </p:nvSpPr>
        <p:spPr/>
        <p:txBody>
          <a:bodyPr/>
          <a:lstStyle/>
          <a:p>
            <a:fld id="{9F9794FE-231B-314D-BC69-ED75232E689B}" type="slidenum">
              <a:rPr lang="en-US" smtClean="0"/>
              <a:t>‹#›</a:t>
            </a:fld>
            <a:endParaRPr lang="en-US"/>
          </a:p>
        </p:txBody>
      </p:sp>
    </p:spTree>
    <p:extLst>
      <p:ext uri="{BB962C8B-B14F-4D97-AF65-F5344CB8AC3E}">
        <p14:creationId xmlns:p14="http://schemas.microsoft.com/office/powerpoint/2010/main" val="1873311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78C1E-8E5C-864B-AE2A-DE2E3D6066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C10E2D-5B0E-2546-886C-E872968F6541}"/>
              </a:ext>
            </a:extLst>
          </p:cNvPr>
          <p:cNvSpPr>
            <a:spLocks noGrp="1"/>
          </p:cNvSpPr>
          <p:nvPr>
            <p:ph type="dt" sz="half" idx="10"/>
          </p:nvPr>
        </p:nvSpPr>
        <p:spPr/>
        <p:txBody>
          <a:bodyPr/>
          <a:lstStyle/>
          <a:p>
            <a:fld id="{E8131F55-A216-1D44-8A43-368E5FDEA38D}" type="datetimeFigureOut">
              <a:rPr lang="en-US" smtClean="0"/>
              <a:t>2/17/22</a:t>
            </a:fld>
            <a:endParaRPr lang="en-US"/>
          </a:p>
        </p:txBody>
      </p:sp>
      <p:sp>
        <p:nvSpPr>
          <p:cNvPr id="4" name="Footer Placeholder 3">
            <a:extLst>
              <a:ext uri="{FF2B5EF4-FFF2-40B4-BE49-F238E27FC236}">
                <a16:creationId xmlns:a16="http://schemas.microsoft.com/office/drawing/2014/main" id="{59314FCA-0C89-2043-A4AF-CAD9E3C4E3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3CF3C6-DC51-4E41-AD83-267ECB5F9C1D}"/>
              </a:ext>
            </a:extLst>
          </p:cNvPr>
          <p:cNvSpPr>
            <a:spLocks noGrp="1"/>
          </p:cNvSpPr>
          <p:nvPr>
            <p:ph type="sldNum" sz="quarter" idx="12"/>
          </p:nvPr>
        </p:nvSpPr>
        <p:spPr/>
        <p:txBody>
          <a:bodyPr/>
          <a:lstStyle/>
          <a:p>
            <a:fld id="{9F9794FE-231B-314D-BC69-ED75232E689B}" type="slidenum">
              <a:rPr lang="en-US" smtClean="0"/>
              <a:t>‹#›</a:t>
            </a:fld>
            <a:endParaRPr lang="en-US"/>
          </a:p>
        </p:txBody>
      </p:sp>
    </p:spTree>
    <p:extLst>
      <p:ext uri="{BB962C8B-B14F-4D97-AF65-F5344CB8AC3E}">
        <p14:creationId xmlns:p14="http://schemas.microsoft.com/office/powerpoint/2010/main" val="799834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03B879-4406-874B-8F86-ABC856D85474}"/>
              </a:ext>
            </a:extLst>
          </p:cNvPr>
          <p:cNvSpPr>
            <a:spLocks noGrp="1"/>
          </p:cNvSpPr>
          <p:nvPr>
            <p:ph type="dt" sz="half" idx="10"/>
          </p:nvPr>
        </p:nvSpPr>
        <p:spPr/>
        <p:txBody>
          <a:bodyPr/>
          <a:lstStyle/>
          <a:p>
            <a:fld id="{E8131F55-A216-1D44-8A43-368E5FDEA38D}" type="datetimeFigureOut">
              <a:rPr lang="en-US" smtClean="0"/>
              <a:t>2/17/22</a:t>
            </a:fld>
            <a:endParaRPr lang="en-US"/>
          </a:p>
        </p:txBody>
      </p:sp>
      <p:sp>
        <p:nvSpPr>
          <p:cNvPr id="3" name="Footer Placeholder 2">
            <a:extLst>
              <a:ext uri="{FF2B5EF4-FFF2-40B4-BE49-F238E27FC236}">
                <a16:creationId xmlns:a16="http://schemas.microsoft.com/office/drawing/2014/main" id="{9BB88219-1D94-C74D-B081-185C80C59C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D7DB65-2CC9-0849-A29E-AC6F4969D9FD}"/>
              </a:ext>
            </a:extLst>
          </p:cNvPr>
          <p:cNvSpPr>
            <a:spLocks noGrp="1"/>
          </p:cNvSpPr>
          <p:nvPr>
            <p:ph type="sldNum" sz="quarter" idx="12"/>
          </p:nvPr>
        </p:nvSpPr>
        <p:spPr/>
        <p:txBody>
          <a:bodyPr/>
          <a:lstStyle/>
          <a:p>
            <a:fld id="{9F9794FE-231B-314D-BC69-ED75232E689B}" type="slidenum">
              <a:rPr lang="en-US" smtClean="0"/>
              <a:t>‹#›</a:t>
            </a:fld>
            <a:endParaRPr lang="en-US"/>
          </a:p>
        </p:txBody>
      </p:sp>
    </p:spTree>
    <p:extLst>
      <p:ext uri="{BB962C8B-B14F-4D97-AF65-F5344CB8AC3E}">
        <p14:creationId xmlns:p14="http://schemas.microsoft.com/office/powerpoint/2010/main" val="519208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4F3A-F762-1948-97ED-D57D72140B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4E4252-7437-E94C-94F7-7610ECB378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FFADAB-2668-7042-9578-3B541F92FC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1F3A52-7EA8-BA41-BB9B-AC9CDCE3AB79}"/>
              </a:ext>
            </a:extLst>
          </p:cNvPr>
          <p:cNvSpPr>
            <a:spLocks noGrp="1"/>
          </p:cNvSpPr>
          <p:nvPr>
            <p:ph type="dt" sz="half" idx="10"/>
          </p:nvPr>
        </p:nvSpPr>
        <p:spPr/>
        <p:txBody>
          <a:bodyPr/>
          <a:lstStyle/>
          <a:p>
            <a:fld id="{E8131F55-A216-1D44-8A43-368E5FDEA38D}" type="datetimeFigureOut">
              <a:rPr lang="en-US" smtClean="0"/>
              <a:t>2/17/22</a:t>
            </a:fld>
            <a:endParaRPr lang="en-US"/>
          </a:p>
        </p:txBody>
      </p:sp>
      <p:sp>
        <p:nvSpPr>
          <p:cNvPr id="6" name="Footer Placeholder 5">
            <a:extLst>
              <a:ext uri="{FF2B5EF4-FFF2-40B4-BE49-F238E27FC236}">
                <a16:creationId xmlns:a16="http://schemas.microsoft.com/office/drawing/2014/main" id="{612AC4F4-D35C-5E42-AEB8-B10EDBE11E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E894C1-7CBF-194E-A916-1007B30AE5E8}"/>
              </a:ext>
            </a:extLst>
          </p:cNvPr>
          <p:cNvSpPr>
            <a:spLocks noGrp="1"/>
          </p:cNvSpPr>
          <p:nvPr>
            <p:ph type="sldNum" sz="quarter" idx="12"/>
          </p:nvPr>
        </p:nvSpPr>
        <p:spPr/>
        <p:txBody>
          <a:bodyPr/>
          <a:lstStyle/>
          <a:p>
            <a:fld id="{9F9794FE-231B-314D-BC69-ED75232E689B}" type="slidenum">
              <a:rPr lang="en-US" smtClean="0"/>
              <a:t>‹#›</a:t>
            </a:fld>
            <a:endParaRPr lang="en-US"/>
          </a:p>
        </p:txBody>
      </p:sp>
    </p:spTree>
    <p:extLst>
      <p:ext uri="{BB962C8B-B14F-4D97-AF65-F5344CB8AC3E}">
        <p14:creationId xmlns:p14="http://schemas.microsoft.com/office/powerpoint/2010/main" val="1836244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D44BC-69DD-CD4F-9C28-377432A2A0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BD9B4E-BC48-1B48-9B18-0A5A4C6D92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FE8A8A-E99F-8C47-A30C-803D65C313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458E7B-6F0A-3546-8EE3-C96FA4EF2D4A}"/>
              </a:ext>
            </a:extLst>
          </p:cNvPr>
          <p:cNvSpPr>
            <a:spLocks noGrp="1"/>
          </p:cNvSpPr>
          <p:nvPr>
            <p:ph type="dt" sz="half" idx="10"/>
          </p:nvPr>
        </p:nvSpPr>
        <p:spPr/>
        <p:txBody>
          <a:bodyPr/>
          <a:lstStyle/>
          <a:p>
            <a:fld id="{E8131F55-A216-1D44-8A43-368E5FDEA38D}" type="datetimeFigureOut">
              <a:rPr lang="en-US" smtClean="0"/>
              <a:t>2/17/22</a:t>
            </a:fld>
            <a:endParaRPr lang="en-US"/>
          </a:p>
        </p:txBody>
      </p:sp>
      <p:sp>
        <p:nvSpPr>
          <p:cNvPr id="6" name="Footer Placeholder 5">
            <a:extLst>
              <a:ext uri="{FF2B5EF4-FFF2-40B4-BE49-F238E27FC236}">
                <a16:creationId xmlns:a16="http://schemas.microsoft.com/office/drawing/2014/main" id="{FB4A3625-404D-CB44-8695-CC7569896B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783915-0442-2940-BF15-4542CD845886}"/>
              </a:ext>
            </a:extLst>
          </p:cNvPr>
          <p:cNvSpPr>
            <a:spLocks noGrp="1"/>
          </p:cNvSpPr>
          <p:nvPr>
            <p:ph type="sldNum" sz="quarter" idx="12"/>
          </p:nvPr>
        </p:nvSpPr>
        <p:spPr/>
        <p:txBody>
          <a:bodyPr/>
          <a:lstStyle/>
          <a:p>
            <a:fld id="{9F9794FE-231B-314D-BC69-ED75232E689B}" type="slidenum">
              <a:rPr lang="en-US" smtClean="0"/>
              <a:t>‹#›</a:t>
            </a:fld>
            <a:endParaRPr lang="en-US"/>
          </a:p>
        </p:txBody>
      </p:sp>
    </p:spTree>
    <p:extLst>
      <p:ext uri="{BB962C8B-B14F-4D97-AF65-F5344CB8AC3E}">
        <p14:creationId xmlns:p14="http://schemas.microsoft.com/office/powerpoint/2010/main" val="224986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A5874D-37DC-DD4D-B5D8-77BACDD6B0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9858E4-2375-3140-8DA6-9924FC00FD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05995C-72A0-204A-823F-04D03A92D0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131F55-A216-1D44-8A43-368E5FDEA38D}" type="datetimeFigureOut">
              <a:rPr lang="en-US" smtClean="0"/>
              <a:t>2/17/22</a:t>
            </a:fld>
            <a:endParaRPr lang="en-US"/>
          </a:p>
        </p:txBody>
      </p:sp>
      <p:sp>
        <p:nvSpPr>
          <p:cNvPr id="5" name="Footer Placeholder 4">
            <a:extLst>
              <a:ext uri="{FF2B5EF4-FFF2-40B4-BE49-F238E27FC236}">
                <a16:creationId xmlns:a16="http://schemas.microsoft.com/office/drawing/2014/main" id="{9AFE5DBD-0E2C-CB45-915E-5F7BD32434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5252BA-53CA-634C-8A49-E8C9AD219D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9794FE-231B-314D-BC69-ED75232E689B}" type="slidenum">
              <a:rPr lang="en-US" smtClean="0"/>
              <a:t>‹#›</a:t>
            </a:fld>
            <a:endParaRPr lang="en-US"/>
          </a:p>
        </p:txBody>
      </p:sp>
    </p:spTree>
    <p:extLst>
      <p:ext uri="{BB962C8B-B14F-4D97-AF65-F5344CB8AC3E}">
        <p14:creationId xmlns:p14="http://schemas.microsoft.com/office/powerpoint/2010/main" val="1066485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share.streamlit.io/dansbecker/weather-analytics/ma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683500-BB9A-7947-99F2-1A5DDB0421F5}"/>
              </a:ext>
            </a:extLst>
          </p:cNvPr>
          <p:cNvSpPr txBox="1"/>
          <p:nvPr/>
        </p:nvSpPr>
        <p:spPr>
          <a:xfrm>
            <a:off x="623229" y="957270"/>
            <a:ext cx="5140960" cy="2785378"/>
          </a:xfrm>
          <a:prstGeom prst="rect">
            <a:avLst/>
          </a:prstGeom>
          <a:noFill/>
        </p:spPr>
        <p:txBody>
          <a:bodyPr wrap="square" rtlCol="0">
            <a:spAutoFit/>
          </a:bodyPr>
          <a:lstStyle/>
          <a:p>
            <a:r>
              <a:rPr lang="en-US" sz="3500" b="1" dirty="0">
                <a:solidFill>
                  <a:schemeClr val="accent1"/>
                </a:solidFill>
              </a:rPr>
              <a:t>Understanding cross-country suicide rates: an Interpretable Machine Learning Approach</a:t>
            </a:r>
            <a:endParaRPr lang="en-US" sz="3500" dirty="0">
              <a:solidFill>
                <a:schemeClr val="accent1"/>
              </a:solidFill>
            </a:endParaRPr>
          </a:p>
          <a:p>
            <a:endParaRPr lang="en-US" sz="3500" dirty="0">
              <a:solidFill>
                <a:schemeClr val="accent1"/>
              </a:solidFill>
              <a:latin typeface="Cambria Math" panose="02040503050406030204" pitchFamily="18" charset="0"/>
              <a:ea typeface="Cambria Math" panose="02040503050406030204" pitchFamily="18" charset="0"/>
              <a:cs typeface="Apple Symbols" panose="02000000000000000000" pitchFamily="2" charset="-79"/>
            </a:endParaRPr>
          </a:p>
        </p:txBody>
      </p:sp>
      <p:sp>
        <p:nvSpPr>
          <p:cNvPr id="5" name="TextBox 4">
            <a:extLst>
              <a:ext uri="{FF2B5EF4-FFF2-40B4-BE49-F238E27FC236}">
                <a16:creationId xmlns:a16="http://schemas.microsoft.com/office/drawing/2014/main" id="{E43B4F17-E461-2542-8DE2-C49D730EFD02}"/>
              </a:ext>
            </a:extLst>
          </p:cNvPr>
          <p:cNvSpPr txBox="1"/>
          <p:nvPr/>
        </p:nvSpPr>
        <p:spPr>
          <a:xfrm>
            <a:off x="7548880" y="2092960"/>
            <a:ext cx="3423920" cy="1200329"/>
          </a:xfrm>
          <a:prstGeom prst="rect">
            <a:avLst/>
          </a:prstGeom>
          <a:noFill/>
        </p:spPr>
        <p:txBody>
          <a:bodyPr wrap="square" rtlCol="0">
            <a:spAutoFit/>
          </a:bodyPr>
          <a:lstStyle/>
          <a:p>
            <a:pPr algn="ctr"/>
            <a:r>
              <a:rPr lang="en-US" b="1" dirty="0">
                <a:latin typeface="Cambria Math" panose="02040503050406030204" pitchFamily="18" charset="0"/>
                <a:ea typeface="Cambria Math" panose="02040503050406030204" pitchFamily="18" charset="0"/>
              </a:rPr>
              <a:t>Dania Ali </a:t>
            </a:r>
            <a:r>
              <a:rPr lang="en-US" b="1" dirty="0" err="1">
                <a:latin typeface="Cambria Math" panose="02040503050406030204" pitchFamily="18" charset="0"/>
                <a:ea typeface="Cambria Math" panose="02040503050406030204" pitchFamily="18" charset="0"/>
              </a:rPr>
              <a:t>Abuhijleh</a:t>
            </a:r>
            <a:endParaRPr lang="en-US" b="1" dirty="0">
              <a:latin typeface="Cambria Math" panose="02040503050406030204" pitchFamily="18" charset="0"/>
              <a:ea typeface="Cambria Math" panose="02040503050406030204" pitchFamily="18" charset="0"/>
            </a:endParaRPr>
          </a:p>
          <a:p>
            <a:pPr algn="ctr"/>
            <a:r>
              <a:rPr lang="en-US" dirty="0">
                <a:latin typeface="Cambria Math" panose="02040503050406030204" pitchFamily="18" charset="0"/>
                <a:ea typeface="Cambria Math" panose="02040503050406030204" pitchFamily="18" charset="0"/>
              </a:rPr>
              <a:t>&amp; </a:t>
            </a:r>
            <a:r>
              <a:rPr lang="en-US" b="1" dirty="0">
                <a:latin typeface="Cambria Math" panose="02040503050406030204" pitchFamily="18" charset="0"/>
                <a:ea typeface="Cambria Math" panose="02040503050406030204" pitchFamily="18" charset="0"/>
              </a:rPr>
              <a:t>Arthur Langlois</a:t>
            </a:r>
            <a:endParaRPr lang="en-US" b="1" i="1" dirty="0">
              <a:latin typeface="Cambria Math" panose="02040503050406030204" pitchFamily="18" charset="0"/>
              <a:ea typeface="Cambria Math" panose="02040503050406030204" pitchFamily="18" charset="0"/>
            </a:endParaRPr>
          </a:p>
          <a:p>
            <a:pPr algn="ctr"/>
            <a:r>
              <a:rPr lang="en-US" i="1" dirty="0">
                <a:latin typeface="Cambria Math" panose="02040503050406030204" pitchFamily="18" charset="0"/>
                <a:ea typeface="Cambria Math" panose="02040503050406030204" pitchFamily="18" charset="0"/>
              </a:rPr>
              <a:t>Northeastern University, Department of Mathematics</a:t>
            </a:r>
          </a:p>
        </p:txBody>
      </p:sp>
    </p:spTree>
    <p:extLst>
      <p:ext uri="{BB962C8B-B14F-4D97-AF65-F5344CB8AC3E}">
        <p14:creationId xmlns:p14="http://schemas.microsoft.com/office/powerpoint/2010/main" val="4214815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94DA37D-2725-CC4D-B58A-86E5943F6399}"/>
              </a:ext>
            </a:extLst>
          </p:cNvPr>
          <p:cNvSpPr txBox="1"/>
          <p:nvPr/>
        </p:nvSpPr>
        <p:spPr>
          <a:xfrm>
            <a:off x="2459463" y="697074"/>
            <a:ext cx="5140960" cy="630942"/>
          </a:xfrm>
          <a:prstGeom prst="rect">
            <a:avLst/>
          </a:prstGeom>
          <a:noFill/>
        </p:spPr>
        <p:txBody>
          <a:bodyPr wrap="square" rtlCol="0">
            <a:spAutoFit/>
          </a:bodyPr>
          <a:lstStyle/>
          <a:p>
            <a:endParaRPr lang="en-US" sz="3500" dirty="0">
              <a:solidFill>
                <a:schemeClr val="accent1"/>
              </a:solidFill>
              <a:latin typeface="Cambria Math" panose="02040503050406030204" pitchFamily="18" charset="0"/>
              <a:ea typeface="Cambria Math" panose="02040503050406030204" pitchFamily="18" charset="0"/>
              <a:cs typeface="Apple Symbols" panose="02000000000000000000" pitchFamily="2" charset="-79"/>
            </a:endParaRPr>
          </a:p>
        </p:txBody>
      </p:sp>
      <p:sp>
        <p:nvSpPr>
          <p:cNvPr id="2" name="TextBox 1">
            <a:extLst>
              <a:ext uri="{FF2B5EF4-FFF2-40B4-BE49-F238E27FC236}">
                <a16:creationId xmlns:a16="http://schemas.microsoft.com/office/drawing/2014/main" id="{D9E85455-8DD4-624F-82C2-7C7C3D58B88F}"/>
              </a:ext>
            </a:extLst>
          </p:cNvPr>
          <p:cNvSpPr txBox="1"/>
          <p:nvPr/>
        </p:nvSpPr>
        <p:spPr>
          <a:xfrm>
            <a:off x="869795" y="716180"/>
            <a:ext cx="4456771" cy="630942"/>
          </a:xfrm>
          <a:prstGeom prst="rect">
            <a:avLst/>
          </a:prstGeom>
          <a:noFill/>
        </p:spPr>
        <p:txBody>
          <a:bodyPr wrap="square" rtlCol="0">
            <a:spAutoFit/>
          </a:bodyPr>
          <a:lstStyle/>
          <a:p>
            <a:r>
              <a:rPr lang="en-US" sz="3500" b="1" dirty="0">
                <a:solidFill>
                  <a:schemeClr val="accent1"/>
                </a:solidFill>
              </a:rPr>
              <a:t>Project Description</a:t>
            </a:r>
          </a:p>
        </p:txBody>
      </p:sp>
      <p:sp>
        <p:nvSpPr>
          <p:cNvPr id="3" name="TextBox 2">
            <a:extLst>
              <a:ext uri="{FF2B5EF4-FFF2-40B4-BE49-F238E27FC236}">
                <a16:creationId xmlns:a16="http://schemas.microsoft.com/office/drawing/2014/main" id="{3B414701-976C-784D-A3B4-2774CF5A7147}"/>
              </a:ext>
            </a:extLst>
          </p:cNvPr>
          <p:cNvSpPr txBox="1"/>
          <p:nvPr/>
        </p:nvSpPr>
        <p:spPr>
          <a:xfrm>
            <a:off x="869795" y="1605776"/>
            <a:ext cx="10426390" cy="4801314"/>
          </a:xfrm>
          <a:prstGeom prst="rect">
            <a:avLst/>
          </a:prstGeom>
          <a:noFill/>
        </p:spPr>
        <p:txBody>
          <a:bodyPr wrap="square" rtlCol="0">
            <a:spAutoFit/>
          </a:bodyPr>
          <a:lstStyle/>
          <a:p>
            <a:r>
              <a:rPr lang="en-US" dirty="0"/>
              <a:t>Our project has </a:t>
            </a:r>
            <a:r>
              <a:rPr lang="en-US" dirty="0">
                <a:solidFill>
                  <a:schemeClr val="accent1"/>
                </a:solidFill>
              </a:rPr>
              <a:t>two main goals</a:t>
            </a:r>
          </a:p>
          <a:p>
            <a:r>
              <a:rPr lang="en-US" b="1" dirty="0"/>
              <a:t>1</a:t>
            </a:r>
            <a:r>
              <a:rPr lang="en-US" dirty="0"/>
              <a:t>- Automatize prediction of suicides rates in a next period (t+1) when </a:t>
            </a:r>
            <a:r>
              <a:rPr lang="en-US" dirty="0" err="1"/>
              <a:t>inputed</a:t>
            </a:r>
            <a:r>
              <a:rPr lang="en-US" dirty="0"/>
              <a:t> relevant data (at t = 0)</a:t>
            </a:r>
          </a:p>
          <a:p>
            <a:r>
              <a:rPr lang="en-US" b="1" dirty="0"/>
              <a:t>2</a:t>
            </a:r>
            <a:r>
              <a:rPr lang="en-US" dirty="0"/>
              <a:t>- Understand the leading factors determining suicide rates at the country level</a:t>
            </a:r>
          </a:p>
          <a:p>
            <a:endParaRPr lang="en-US" dirty="0"/>
          </a:p>
          <a:p>
            <a:endParaRPr lang="en-US" dirty="0"/>
          </a:p>
          <a:p>
            <a:r>
              <a:rPr lang="en-US" dirty="0">
                <a:solidFill>
                  <a:schemeClr val="accent1"/>
                </a:solidFill>
              </a:rPr>
              <a:t>The first half of study </a:t>
            </a:r>
            <a:r>
              <a:rPr lang="en-US" dirty="0"/>
              <a:t>will be conducted through the use of both Autoregressive Linear Models and Convolutional Neural Networks, and </a:t>
            </a:r>
            <a:r>
              <a:rPr lang="en-US" dirty="0">
                <a:solidFill>
                  <a:schemeClr val="accent1"/>
                </a:solidFill>
              </a:rPr>
              <a:t>the second half </a:t>
            </a:r>
            <a:r>
              <a:rPr lang="en-US" dirty="0"/>
              <a:t>will make use –and explore the differences- between state-of-the art Machine Learning Interpretability tools such as SHAP values, Permutation Feature Importance, and LIME. </a:t>
            </a:r>
          </a:p>
          <a:p>
            <a:endParaRPr lang="en-US" dirty="0"/>
          </a:p>
          <a:p>
            <a:r>
              <a:rPr lang="en-US" dirty="0"/>
              <a:t>Our </a:t>
            </a:r>
            <a:r>
              <a:rPr lang="en-US" dirty="0">
                <a:solidFill>
                  <a:schemeClr val="accent1"/>
                </a:solidFill>
              </a:rPr>
              <a:t>dataset</a:t>
            </a:r>
            <a:r>
              <a:rPr lang="en-US" dirty="0"/>
              <a:t> will be comprised of monthly suicide rates from the WHO, as well as state-specific, time-varying variables such as internet searches for keywords suggesting suicide ideation (gathered from Google trends), as well as the availability of mental health services, unemployment rates or education (mainly gathered from the World Bank). </a:t>
            </a:r>
          </a:p>
          <a:p>
            <a:endParaRPr lang="en-US" dirty="0"/>
          </a:p>
          <a:p>
            <a:r>
              <a:rPr lang="en-US" dirty="0"/>
              <a:t>We </a:t>
            </a:r>
            <a:r>
              <a:rPr lang="en-US" dirty="0">
                <a:solidFill>
                  <a:schemeClr val="accent1"/>
                </a:solidFill>
              </a:rPr>
              <a:t>hope</a:t>
            </a:r>
            <a:r>
              <a:rPr lang="en-US" dirty="0"/>
              <a:t> our study can provide insights and guidance to policy-makers regarding future suicide rates in their respective countries, as well as informing them –and the general public – of its major determinants.</a:t>
            </a:r>
          </a:p>
        </p:txBody>
      </p:sp>
    </p:spTree>
    <p:extLst>
      <p:ext uri="{BB962C8B-B14F-4D97-AF65-F5344CB8AC3E}">
        <p14:creationId xmlns:p14="http://schemas.microsoft.com/office/powerpoint/2010/main" val="506239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79C52D-5CB2-134F-BFBA-D97495602F73}"/>
              </a:ext>
            </a:extLst>
          </p:cNvPr>
          <p:cNvSpPr txBox="1"/>
          <p:nvPr/>
        </p:nvSpPr>
        <p:spPr>
          <a:xfrm>
            <a:off x="840827" y="683172"/>
            <a:ext cx="3300249" cy="3785652"/>
          </a:xfrm>
          <a:prstGeom prst="rect">
            <a:avLst/>
          </a:prstGeom>
          <a:noFill/>
        </p:spPr>
        <p:txBody>
          <a:bodyPr wrap="square" rtlCol="0">
            <a:spAutoFit/>
          </a:bodyPr>
          <a:lstStyle/>
          <a:p>
            <a:r>
              <a:rPr lang="en-US" sz="1500" b="1" dirty="0">
                <a:solidFill>
                  <a:srgbClr val="0070C0"/>
                </a:solidFill>
              </a:rPr>
              <a:t>Variables:</a:t>
            </a:r>
          </a:p>
          <a:p>
            <a:r>
              <a:rPr lang="en-US" sz="1500" dirty="0"/>
              <a:t>- country</a:t>
            </a:r>
          </a:p>
          <a:p>
            <a:r>
              <a:rPr lang="en-US" sz="1500" dirty="0"/>
              <a:t>- year </a:t>
            </a:r>
          </a:p>
          <a:p>
            <a:r>
              <a:rPr lang="en-US" sz="1500" dirty="0"/>
              <a:t>- suicide number </a:t>
            </a:r>
          </a:p>
          <a:p>
            <a:r>
              <a:rPr lang="en-US" sz="1500" dirty="0"/>
              <a:t>- age category</a:t>
            </a:r>
          </a:p>
          <a:p>
            <a:r>
              <a:rPr lang="en-US" sz="1500" dirty="0"/>
              <a:t>- </a:t>
            </a:r>
            <a:r>
              <a:rPr lang="en-US" sz="1500" dirty="0" err="1"/>
              <a:t>gdp</a:t>
            </a:r>
            <a:endParaRPr lang="en-US" sz="1500" dirty="0"/>
          </a:p>
          <a:p>
            <a:r>
              <a:rPr lang="en-US" sz="1500" dirty="0"/>
              <a:t>- </a:t>
            </a:r>
            <a:r>
              <a:rPr lang="en-US" sz="1500" dirty="0" err="1"/>
              <a:t>gdp</a:t>
            </a:r>
            <a:r>
              <a:rPr lang="en-US" sz="1500" dirty="0"/>
              <a:t> per capita</a:t>
            </a:r>
          </a:p>
          <a:p>
            <a:r>
              <a:rPr lang="en-US" sz="1500" dirty="0"/>
              <a:t>- share of population with mental health disorders</a:t>
            </a:r>
          </a:p>
          <a:p>
            <a:r>
              <a:rPr lang="en-US" sz="1500" dirty="0"/>
              <a:t>- literacy</a:t>
            </a:r>
          </a:p>
          <a:p>
            <a:r>
              <a:rPr lang="en-US" sz="1500" dirty="0"/>
              <a:t>- rural population</a:t>
            </a:r>
          </a:p>
          <a:p>
            <a:r>
              <a:rPr lang="en-US" sz="1500" dirty="0"/>
              <a:t>- unemployment</a:t>
            </a:r>
          </a:p>
          <a:p>
            <a:r>
              <a:rPr lang="en-US" sz="1500" dirty="0"/>
              <a:t>- population over 65 </a:t>
            </a:r>
            <a:r>
              <a:rPr lang="en-US" sz="1500" dirty="0" err="1"/>
              <a:t>yo</a:t>
            </a:r>
            <a:endParaRPr lang="en-US" sz="1500" dirty="0"/>
          </a:p>
          <a:p>
            <a:r>
              <a:rPr lang="en-US" sz="1500" dirty="0"/>
              <a:t>- fertility rate</a:t>
            </a:r>
          </a:p>
          <a:p>
            <a:r>
              <a:rPr lang="en-US" sz="1500" dirty="0"/>
              <a:t>- health expenditure per capita</a:t>
            </a:r>
          </a:p>
          <a:p>
            <a:r>
              <a:rPr lang="en-US" sz="1500" dirty="0"/>
              <a:t>- depression rates</a:t>
            </a:r>
          </a:p>
        </p:txBody>
      </p:sp>
      <p:sp>
        <p:nvSpPr>
          <p:cNvPr id="7" name="TextBox 6">
            <a:extLst>
              <a:ext uri="{FF2B5EF4-FFF2-40B4-BE49-F238E27FC236}">
                <a16:creationId xmlns:a16="http://schemas.microsoft.com/office/drawing/2014/main" id="{2848ABD5-815F-8543-B2E8-50AD8F828EBF}"/>
              </a:ext>
            </a:extLst>
          </p:cNvPr>
          <p:cNvSpPr txBox="1"/>
          <p:nvPr/>
        </p:nvSpPr>
        <p:spPr>
          <a:xfrm>
            <a:off x="4141076" y="683172"/>
            <a:ext cx="3867807" cy="5170646"/>
          </a:xfrm>
          <a:prstGeom prst="rect">
            <a:avLst/>
          </a:prstGeom>
          <a:noFill/>
        </p:spPr>
        <p:txBody>
          <a:bodyPr wrap="square" rtlCol="0">
            <a:spAutoFit/>
          </a:bodyPr>
          <a:lstStyle/>
          <a:p>
            <a:r>
              <a:rPr lang="en-US" sz="1500" b="1" dirty="0">
                <a:solidFill>
                  <a:srgbClr val="0070C0"/>
                </a:solidFill>
              </a:rPr>
              <a:t>Methods:</a:t>
            </a:r>
          </a:p>
          <a:p>
            <a:pPr marL="285750" indent="-285750">
              <a:buFontTx/>
              <a:buChar char="-"/>
            </a:pPr>
            <a:r>
              <a:rPr lang="en-US" sz="1500" dirty="0"/>
              <a:t>Suicide prediction by category</a:t>
            </a:r>
          </a:p>
          <a:p>
            <a:r>
              <a:rPr lang="en-US" sz="1500" dirty="0"/>
              <a:t> </a:t>
            </a:r>
            <a:r>
              <a:rPr lang="en-US" sz="1500" b="1" dirty="0"/>
              <a:t>Customizable Autoregressive Linear Models</a:t>
            </a:r>
          </a:p>
          <a:p>
            <a:endParaRPr lang="en-US" sz="1500" dirty="0"/>
          </a:p>
          <a:p>
            <a:pPr marL="285750" indent="-285750">
              <a:buFontTx/>
              <a:buChar char="-"/>
            </a:pPr>
            <a:endParaRPr lang="en-US" sz="1500" dirty="0"/>
          </a:p>
          <a:p>
            <a:pPr marL="285750" indent="-285750">
              <a:buFontTx/>
              <a:buChar char="-"/>
            </a:pPr>
            <a:endParaRPr lang="en-US" sz="1500" dirty="0"/>
          </a:p>
          <a:p>
            <a:pPr marL="285750" indent="-285750">
              <a:buFontTx/>
              <a:buChar char="-"/>
            </a:pPr>
            <a:endParaRPr lang="en-US" sz="1500" dirty="0"/>
          </a:p>
          <a:p>
            <a:pPr marL="285750" indent="-285750">
              <a:buFontTx/>
              <a:buChar char="-"/>
            </a:pPr>
            <a:endParaRPr lang="en-US" sz="1500" dirty="0"/>
          </a:p>
          <a:p>
            <a:pPr marL="285750" indent="-285750">
              <a:buFontTx/>
              <a:buChar char="-"/>
            </a:pPr>
            <a:endParaRPr lang="en-US" sz="1500" dirty="0"/>
          </a:p>
          <a:p>
            <a:pPr marL="285750" indent="-285750">
              <a:buFontTx/>
              <a:buChar char="-"/>
            </a:pPr>
            <a:endParaRPr lang="en-US" sz="1500" dirty="0"/>
          </a:p>
          <a:p>
            <a:pPr marL="285750" indent="-285750">
              <a:buFontTx/>
              <a:buChar char="-"/>
            </a:pPr>
            <a:endParaRPr lang="en-US" sz="1500" dirty="0"/>
          </a:p>
          <a:p>
            <a:endParaRPr lang="en-US" sz="1500" dirty="0"/>
          </a:p>
          <a:p>
            <a:pPr marL="285750" indent="-285750">
              <a:buFontTx/>
              <a:buChar char="-"/>
            </a:pPr>
            <a:r>
              <a:rPr lang="en-US" sz="1500" dirty="0"/>
              <a:t>What are the drivers of suicides ? </a:t>
            </a:r>
          </a:p>
          <a:p>
            <a:r>
              <a:rPr lang="en-US" sz="1500" b="1" dirty="0"/>
              <a:t>SHAP values</a:t>
            </a:r>
          </a:p>
          <a:p>
            <a:endParaRPr lang="en-US" sz="1500" b="1" dirty="0"/>
          </a:p>
          <a:p>
            <a:endParaRPr lang="en-US" sz="1500" b="1" dirty="0"/>
          </a:p>
          <a:p>
            <a:pPr marL="285750" indent="-285750">
              <a:buFontTx/>
              <a:buChar char="-"/>
            </a:pPr>
            <a:endParaRPr lang="en-US" sz="1500" dirty="0"/>
          </a:p>
          <a:p>
            <a:endParaRPr lang="en-US" sz="1500" dirty="0"/>
          </a:p>
          <a:p>
            <a:endParaRPr lang="en-US" sz="1500" dirty="0"/>
          </a:p>
          <a:p>
            <a:endParaRPr lang="en-US" sz="1500" dirty="0"/>
          </a:p>
          <a:p>
            <a:endParaRPr lang="en-US" sz="1500" dirty="0"/>
          </a:p>
          <a:p>
            <a:r>
              <a:rPr lang="en-US" sz="1500" dirty="0"/>
              <a:t> </a:t>
            </a:r>
          </a:p>
        </p:txBody>
      </p:sp>
      <p:pic>
        <p:nvPicPr>
          <p:cNvPr id="9" name="Picture 8" descr="Chart&#10;&#10;Description automatically generated">
            <a:extLst>
              <a:ext uri="{FF2B5EF4-FFF2-40B4-BE49-F238E27FC236}">
                <a16:creationId xmlns:a16="http://schemas.microsoft.com/office/drawing/2014/main" id="{0AA4FD58-B090-4241-A651-64CDCE27D922}"/>
              </a:ext>
            </a:extLst>
          </p:cNvPr>
          <p:cNvPicPr>
            <a:picLocks noChangeAspect="1"/>
          </p:cNvPicPr>
          <p:nvPr/>
        </p:nvPicPr>
        <p:blipFill>
          <a:blip r:embed="rId2"/>
          <a:stretch>
            <a:fillRect/>
          </a:stretch>
        </p:blipFill>
        <p:spPr>
          <a:xfrm>
            <a:off x="4141076" y="1506143"/>
            <a:ext cx="3284686" cy="1964371"/>
          </a:xfrm>
          <a:prstGeom prst="rect">
            <a:avLst/>
          </a:prstGeom>
        </p:spPr>
      </p:pic>
      <p:pic>
        <p:nvPicPr>
          <p:cNvPr id="11" name="Picture 10" descr="Chart&#10;&#10;Description automatically generated with low confidence">
            <a:extLst>
              <a:ext uri="{FF2B5EF4-FFF2-40B4-BE49-F238E27FC236}">
                <a16:creationId xmlns:a16="http://schemas.microsoft.com/office/drawing/2014/main" id="{E16E084E-F30F-6E4A-A2F5-999A26AE2F36}"/>
              </a:ext>
            </a:extLst>
          </p:cNvPr>
          <p:cNvPicPr>
            <a:picLocks noChangeAspect="1"/>
          </p:cNvPicPr>
          <p:nvPr/>
        </p:nvPicPr>
        <p:blipFill>
          <a:blip r:embed="rId3"/>
          <a:stretch>
            <a:fillRect/>
          </a:stretch>
        </p:blipFill>
        <p:spPr>
          <a:xfrm>
            <a:off x="3536935" y="4016017"/>
            <a:ext cx="3867807" cy="2200325"/>
          </a:xfrm>
          <a:prstGeom prst="rect">
            <a:avLst/>
          </a:prstGeom>
        </p:spPr>
      </p:pic>
      <p:sp>
        <p:nvSpPr>
          <p:cNvPr id="12" name="TextBox 11">
            <a:extLst>
              <a:ext uri="{FF2B5EF4-FFF2-40B4-BE49-F238E27FC236}">
                <a16:creationId xmlns:a16="http://schemas.microsoft.com/office/drawing/2014/main" id="{37AF9365-D0A5-C649-99ED-AC9957AE143C}"/>
              </a:ext>
            </a:extLst>
          </p:cNvPr>
          <p:cNvSpPr txBox="1"/>
          <p:nvPr/>
        </p:nvSpPr>
        <p:spPr>
          <a:xfrm>
            <a:off x="8324193" y="683172"/>
            <a:ext cx="3867807" cy="2169825"/>
          </a:xfrm>
          <a:prstGeom prst="rect">
            <a:avLst/>
          </a:prstGeom>
          <a:noFill/>
        </p:spPr>
        <p:txBody>
          <a:bodyPr wrap="square" rtlCol="0">
            <a:spAutoFit/>
          </a:bodyPr>
          <a:lstStyle/>
          <a:p>
            <a:r>
              <a:rPr lang="en-US" sz="1500" b="1" dirty="0">
                <a:solidFill>
                  <a:srgbClr val="0070C0"/>
                </a:solidFill>
              </a:rPr>
              <a:t>Outputs</a:t>
            </a:r>
          </a:p>
          <a:p>
            <a:r>
              <a:rPr lang="en-US" sz="1500" b="1" dirty="0"/>
              <a:t>- </a:t>
            </a:r>
            <a:r>
              <a:rPr lang="en-US" sz="1500" dirty="0">
                <a:hlinkClick r:id="rId4">
                  <a:extLst>
                    <a:ext uri="{A12FA001-AC4F-418D-AE19-62706E023703}">
                      <ahyp:hlinkClr xmlns:ahyp="http://schemas.microsoft.com/office/drawing/2018/hyperlinkcolor" val="tx"/>
                    </a:ext>
                  </a:extLst>
                </a:hlinkClick>
              </a:rPr>
              <a:t>Geographic Dashboard</a:t>
            </a:r>
            <a:endParaRPr lang="en-US" sz="1500" dirty="0"/>
          </a:p>
          <a:p>
            <a:endParaRPr lang="en-US" sz="1500" b="1" dirty="0"/>
          </a:p>
          <a:p>
            <a:pPr marL="285750" indent="-285750">
              <a:buFontTx/>
              <a:buChar char="-"/>
            </a:pPr>
            <a:endParaRPr lang="en-US" sz="1500" dirty="0"/>
          </a:p>
          <a:p>
            <a:endParaRPr lang="en-US" sz="1500" dirty="0"/>
          </a:p>
          <a:p>
            <a:endParaRPr lang="en-US" sz="1500" dirty="0"/>
          </a:p>
          <a:p>
            <a:endParaRPr lang="en-US" sz="1500" dirty="0"/>
          </a:p>
          <a:p>
            <a:endParaRPr lang="en-US" sz="1500" dirty="0"/>
          </a:p>
          <a:p>
            <a:r>
              <a:rPr lang="en-US" sz="1500" dirty="0"/>
              <a:t> </a:t>
            </a:r>
          </a:p>
        </p:txBody>
      </p:sp>
      <p:pic>
        <p:nvPicPr>
          <p:cNvPr id="14" name="Picture 13" descr="Map&#10;&#10;Description automatically generated">
            <a:extLst>
              <a:ext uri="{FF2B5EF4-FFF2-40B4-BE49-F238E27FC236}">
                <a16:creationId xmlns:a16="http://schemas.microsoft.com/office/drawing/2014/main" id="{F6E7D487-E543-154D-BF2D-BC97E180FE24}"/>
              </a:ext>
            </a:extLst>
          </p:cNvPr>
          <p:cNvPicPr>
            <a:picLocks noChangeAspect="1"/>
          </p:cNvPicPr>
          <p:nvPr/>
        </p:nvPicPr>
        <p:blipFill>
          <a:blip r:embed="rId5"/>
          <a:stretch>
            <a:fillRect/>
          </a:stretch>
        </p:blipFill>
        <p:spPr>
          <a:xfrm>
            <a:off x="8324193" y="1369297"/>
            <a:ext cx="3580998" cy="2967400"/>
          </a:xfrm>
          <a:prstGeom prst="rect">
            <a:avLst/>
          </a:prstGeom>
        </p:spPr>
      </p:pic>
    </p:spTree>
    <p:extLst>
      <p:ext uri="{BB962C8B-B14F-4D97-AF65-F5344CB8AC3E}">
        <p14:creationId xmlns:p14="http://schemas.microsoft.com/office/powerpoint/2010/main" val="3410503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287</Words>
  <Application>Microsoft Macintosh PowerPoint</Application>
  <PresentationFormat>Widescreen</PresentationFormat>
  <Paragraphs>61</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Cambria Math</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Arthur Langlois</dc:creator>
  <cp:lastModifiedBy>Arthur Langlois</cp:lastModifiedBy>
  <cp:revision>7</cp:revision>
  <dcterms:created xsi:type="dcterms:W3CDTF">2022-02-09T17:35:07Z</dcterms:created>
  <dcterms:modified xsi:type="dcterms:W3CDTF">2022-02-17T20:02:53Z</dcterms:modified>
</cp:coreProperties>
</file>