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8" r:id="rId2"/>
    <p:sldId id="257" r:id="rId3"/>
    <p:sldId id="260" r:id="rId4"/>
    <p:sldId id="261"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84568"/>
  </p:normalViewPr>
  <p:slideViewPr>
    <p:cSldViewPr snapToGrid="0" snapToObjects="1">
      <p:cViewPr>
        <p:scale>
          <a:sx n="103" d="100"/>
          <a:sy n="103" d="100"/>
        </p:scale>
        <p:origin x="104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D57D1-EC62-9C44-BE7F-5C93612010B0}" type="datetimeFigureOut">
              <a:rPr lang="en-US" smtClean="0"/>
              <a:t>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2155D-1E17-0D4F-A318-8E047A333CDF}" type="slidenum">
              <a:rPr lang="en-US" smtClean="0"/>
              <a:t>‹#›</a:t>
            </a:fld>
            <a:endParaRPr lang="en-US"/>
          </a:p>
        </p:txBody>
      </p:sp>
    </p:spTree>
    <p:extLst>
      <p:ext uri="{BB962C8B-B14F-4D97-AF65-F5344CB8AC3E}">
        <p14:creationId xmlns:p14="http://schemas.microsoft.com/office/powerpoint/2010/main" val="17910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2</a:t>
            </a:fld>
            <a:endParaRPr lang="en-US"/>
          </a:p>
        </p:txBody>
      </p:sp>
    </p:spTree>
    <p:extLst>
      <p:ext uri="{BB962C8B-B14F-4D97-AF65-F5344CB8AC3E}">
        <p14:creationId xmlns:p14="http://schemas.microsoft.com/office/powerpoint/2010/main" val="75558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Sources: Economist Intelligent Unit Data Service, World Bank, </a:t>
            </a:r>
          </a:p>
          <a:p>
            <a:r>
              <a:rPr lang="en-US" dirty="0"/>
              <a:t>GDP/Capita </a:t>
            </a:r>
            <a:r>
              <a:rPr lang="en-US" dirty="0">
                <a:sym typeface="Wingdings" pitchFamily="2" charset="2"/>
              </a:rPr>
              <a:t> </a:t>
            </a:r>
            <a:r>
              <a:rPr lang="en-US" dirty="0"/>
              <a:t>Dollars in nominal us dollars</a:t>
            </a:r>
          </a:p>
          <a:p>
            <a:r>
              <a:rPr lang="en-US" dirty="0"/>
              <a:t>Coca cola and tea bags </a:t>
            </a:r>
            <a:r>
              <a:rPr lang="en-US" dirty="0">
                <a:sym typeface="Wingdings" pitchFamily="2" charset="2"/>
              </a:rPr>
              <a:t> control for potential substitution effect. </a:t>
            </a:r>
          </a:p>
          <a:p>
            <a:r>
              <a:rPr lang="en-US" dirty="0">
                <a:sym typeface="Wingdings" pitchFamily="2" charset="2"/>
              </a:rPr>
              <a:t>Age variables: people who drink most of the coffee</a:t>
            </a:r>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3</a:t>
            </a:fld>
            <a:endParaRPr lang="en-US"/>
          </a:p>
        </p:txBody>
      </p:sp>
    </p:spTree>
    <p:extLst>
      <p:ext uri="{BB962C8B-B14F-4D97-AF65-F5344CB8AC3E}">
        <p14:creationId xmlns:p14="http://schemas.microsoft.com/office/powerpoint/2010/main" val="3440167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ECONOMIC LOSS: $3.5 billion of medical costs alone, and an estimated 214.2 billion loss in “intangible loss of victims and survivors due to either a life cut short or a person permanently disabled by gun violence”). </a:t>
            </a:r>
            <a:endParaRPr lang="en-US" dirty="0"/>
          </a:p>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4</a:t>
            </a:fld>
            <a:endParaRPr lang="en-US"/>
          </a:p>
        </p:txBody>
      </p:sp>
    </p:spTree>
    <p:extLst>
      <p:ext uri="{BB962C8B-B14F-4D97-AF65-F5344CB8AC3E}">
        <p14:creationId xmlns:p14="http://schemas.microsoft.com/office/powerpoint/2010/main" val="64384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S9 be the supply of drugs (or guns) when they are illegal, and S be the supply of drugs (or guns)</a:t>
            </a:r>
          </a:p>
          <a:p>
            <a:r>
              <a:rPr lang="en-US" dirty="0"/>
              <a:t>when they are legal. D , D denote the demand for guns and drugs respectively. Then the situation </a:t>
            </a:r>
            <a:r>
              <a:rPr lang="en-US" dirty="0" err="1"/>
              <a:t>atg</a:t>
            </a:r>
            <a:r>
              <a:rPr lang="en-US" dirty="0"/>
              <a:t> d</a:t>
            </a:r>
          </a:p>
          <a:p>
            <a:r>
              <a:rPr lang="en-US" dirty="0"/>
              <a:t>present is [(P , Q ), (P , Q )] where P , P , Q , denote the price of guns, price of drugs, and </a:t>
            </a:r>
            <a:r>
              <a:rPr lang="en-US" dirty="0" err="1"/>
              <a:t>theg</a:t>
            </a:r>
            <a:r>
              <a:rPr lang="en-US" dirty="0"/>
              <a:t> g d d g d g</a:t>
            </a:r>
          </a:p>
          <a:p>
            <a:r>
              <a:rPr lang="en-US" dirty="0"/>
              <a:t>quantity of drugs respectively. Now, legalizing drugs, because of the relatively inelastic demand</a:t>
            </a:r>
          </a:p>
          <a:p>
            <a:r>
              <a:rPr lang="en-US" dirty="0"/>
              <a:t>9schedule only increases quantity demanded to Q , while making guns illegal greatly </a:t>
            </a:r>
            <a:r>
              <a:rPr lang="en-US" dirty="0" err="1"/>
              <a:t>decreasesd</a:t>
            </a:r>
            <a:endParaRPr lang="en-US" dirty="0"/>
          </a:p>
          <a:p>
            <a:r>
              <a:rPr lang="en-US" dirty="0"/>
              <a:t>9demand (to Q ).</a:t>
            </a:r>
          </a:p>
        </p:txBody>
      </p:sp>
      <p:sp>
        <p:nvSpPr>
          <p:cNvPr id="4" name="Slide Number Placeholder 3"/>
          <p:cNvSpPr>
            <a:spLocks noGrp="1"/>
          </p:cNvSpPr>
          <p:nvPr>
            <p:ph type="sldNum" sz="quarter" idx="5"/>
          </p:nvPr>
        </p:nvSpPr>
        <p:spPr/>
        <p:txBody>
          <a:bodyPr/>
          <a:lstStyle/>
          <a:p>
            <a:fld id="{7924298C-5395-1644-80BC-54311BBF88B1}" type="slidenum">
              <a:rPr lang="en-US" smtClean="0"/>
              <a:t>5</a:t>
            </a:fld>
            <a:endParaRPr lang="en-US"/>
          </a:p>
        </p:txBody>
      </p:sp>
    </p:spTree>
    <p:extLst>
      <p:ext uri="{BB962C8B-B14F-4D97-AF65-F5344CB8AC3E}">
        <p14:creationId xmlns:p14="http://schemas.microsoft.com/office/powerpoint/2010/main" val="419916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Sources: Economist Intelligent Unit Data Service, World Bank, </a:t>
            </a:r>
          </a:p>
          <a:p>
            <a:r>
              <a:rPr lang="en-US" dirty="0"/>
              <a:t>GDP/Capita </a:t>
            </a:r>
            <a:r>
              <a:rPr lang="en-US" dirty="0">
                <a:sym typeface="Wingdings" pitchFamily="2" charset="2"/>
              </a:rPr>
              <a:t> </a:t>
            </a:r>
            <a:r>
              <a:rPr lang="en-US" dirty="0"/>
              <a:t>Dollars in nominal us dollars</a:t>
            </a:r>
          </a:p>
          <a:p>
            <a:r>
              <a:rPr lang="en-US" dirty="0"/>
              <a:t>Coca cola and tea bags </a:t>
            </a:r>
            <a:r>
              <a:rPr lang="en-US" dirty="0">
                <a:sym typeface="Wingdings" pitchFamily="2" charset="2"/>
              </a:rPr>
              <a:t> control for potential substitution effect. </a:t>
            </a:r>
          </a:p>
          <a:p>
            <a:r>
              <a:rPr lang="en-US" dirty="0">
                <a:sym typeface="Wingdings" pitchFamily="2" charset="2"/>
              </a:rPr>
              <a:t>Age variables: people who drink most of the coffee</a:t>
            </a:r>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6</a:t>
            </a:fld>
            <a:endParaRPr lang="en-US"/>
          </a:p>
        </p:txBody>
      </p:sp>
    </p:spTree>
    <p:extLst>
      <p:ext uri="{BB962C8B-B14F-4D97-AF65-F5344CB8AC3E}">
        <p14:creationId xmlns:p14="http://schemas.microsoft.com/office/powerpoint/2010/main" val="215102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4298C-5395-1644-80BC-54311BBF88B1}" type="slidenum">
              <a:rPr lang="en-US" smtClean="0"/>
              <a:t>7</a:t>
            </a:fld>
            <a:endParaRPr lang="en-US"/>
          </a:p>
        </p:txBody>
      </p:sp>
    </p:spTree>
    <p:extLst>
      <p:ext uri="{BB962C8B-B14F-4D97-AF65-F5344CB8AC3E}">
        <p14:creationId xmlns:p14="http://schemas.microsoft.com/office/powerpoint/2010/main" val="357225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3095-A8ED-0742-B97D-F61F8D8B5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6804E-4DCB-824A-B333-3D874E96F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331D7-B1F1-224D-AF24-3021CC9E0CBA}"/>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A5A3E651-F06B-7A45-896E-0B167B013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65C76-C68A-DA4F-B4F3-EAE7BC38E572}"/>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71007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9154-DE68-C94B-ADEA-521F473E73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6AF345-D940-CF45-B460-97B1A44D6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4EEC7-5F01-A448-9090-B92D3CDED245}"/>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901EDA5F-4F59-0647-8916-F4F863A7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5550A-3963-5748-B95E-3D809B78A9E4}"/>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94983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4767C-A923-BD46-A058-FA1AA29594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B0A64C-B5D7-5643-8F4C-BCC5D21415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3DE15-83FC-1A47-87C5-D37295AD2B68}"/>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923590B0-8D12-804B-8D7D-0F883A051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9FE7C-57E8-FD4B-948E-3E098E85F0AA}"/>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61502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0C37-00F5-F74B-BC09-4FC2D9690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33629-5CD6-FC49-92CC-F73486D29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0435E-1C59-5449-A8D9-F88C4B2E7439}"/>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8C9B546A-A891-B640-BDBE-816CDF14E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3C580-199C-3B48-9296-839C2AD3A5DE}"/>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86195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E86F-1F69-E54A-A076-4CB9D6C65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8C1A8-98F5-F340-ACA5-2AF3CBAB8D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A1798-4EBA-FC47-94F0-DB09819C294F}"/>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E6C6F33A-C27B-314B-ABF6-E80244150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71785-C08A-1649-AA38-04CE6129F009}"/>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23821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FB4A-6AFD-5546-B262-A4EAF5B75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F2466-4B75-9143-BE2D-8B36813F4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9A0D5-9A58-0E48-A687-207A85C5F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E3BFC8-E37E-014E-AAD6-93553E5D7383}"/>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6" name="Footer Placeholder 5">
            <a:extLst>
              <a:ext uri="{FF2B5EF4-FFF2-40B4-BE49-F238E27FC236}">
                <a16:creationId xmlns:a16="http://schemas.microsoft.com/office/drawing/2014/main" id="{B5EDFB7C-0DC2-7E47-90E3-63A880000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C83F5-B9EB-1F40-9922-99E4360211FC}"/>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292446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6A7C-CEEE-1941-BD66-ED7714CA39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31F4FD-CBAB-194B-9BCA-00EB5C1AC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663DC-4D69-A54B-B8AF-B0255B439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BD6DD-DFC8-E646-A361-144CDA0A3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A1C53F-6C34-B641-8ECF-14E81F3A2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D661C4-B527-B345-B7C9-39B816720EF5}"/>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8" name="Footer Placeholder 7">
            <a:extLst>
              <a:ext uri="{FF2B5EF4-FFF2-40B4-BE49-F238E27FC236}">
                <a16:creationId xmlns:a16="http://schemas.microsoft.com/office/drawing/2014/main" id="{B520934B-39A5-2A4D-8655-4F81962522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672F50-C26A-8545-A89A-E66D96B281B5}"/>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151475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A7A2-3610-B242-8085-7CD614F65A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2E6557-A4C8-3142-ACEA-D5DBB09C4F9D}"/>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4" name="Footer Placeholder 3">
            <a:extLst>
              <a:ext uri="{FF2B5EF4-FFF2-40B4-BE49-F238E27FC236}">
                <a16:creationId xmlns:a16="http://schemas.microsoft.com/office/drawing/2014/main" id="{14D803B6-B325-B549-BBBF-0C9855196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FC559-36CE-CF4B-BAEB-18DC75D47F2E}"/>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67693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748A4-5882-DC46-97A5-DC1F5CB3EF9E}"/>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3" name="Footer Placeholder 2">
            <a:extLst>
              <a:ext uri="{FF2B5EF4-FFF2-40B4-BE49-F238E27FC236}">
                <a16:creationId xmlns:a16="http://schemas.microsoft.com/office/drawing/2014/main" id="{CA7BCB61-400D-DC45-B638-0436218CB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4A0E43-5E3B-C04F-99A8-D589F90F1046}"/>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396922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D013-0E36-DA46-B337-2DFCFC081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C7E31F-F26C-A548-AE70-398E568E3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B35DEE-29DB-0B49-B2B5-9901B7D7E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71E67-B5EC-F54A-9D10-067AC2E43817}"/>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6" name="Footer Placeholder 5">
            <a:extLst>
              <a:ext uri="{FF2B5EF4-FFF2-40B4-BE49-F238E27FC236}">
                <a16:creationId xmlns:a16="http://schemas.microsoft.com/office/drawing/2014/main" id="{9F55DE55-2A01-2E47-A8A4-F7FC327B6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78C84B-25D4-6F49-BA0C-E734E68E98E7}"/>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250146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509C-01F9-834C-9A56-948F842F7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19264-7A66-7D45-A15A-FECAF5CC1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09742A-AE05-AA47-9070-F756EDF33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EEDFA-0900-D642-987A-A76CA0241510}"/>
              </a:ext>
            </a:extLst>
          </p:cNvPr>
          <p:cNvSpPr>
            <a:spLocks noGrp="1"/>
          </p:cNvSpPr>
          <p:nvPr>
            <p:ph type="dt" sz="half" idx="10"/>
          </p:nvPr>
        </p:nvSpPr>
        <p:spPr/>
        <p:txBody>
          <a:bodyPr/>
          <a:lstStyle/>
          <a:p>
            <a:fld id="{B7368E6E-26F3-CA42-B1B0-E34FB79B697F}" type="datetimeFigureOut">
              <a:rPr lang="en-US" smtClean="0"/>
              <a:t>2/8/22</a:t>
            </a:fld>
            <a:endParaRPr lang="en-US"/>
          </a:p>
        </p:txBody>
      </p:sp>
      <p:sp>
        <p:nvSpPr>
          <p:cNvPr id="6" name="Footer Placeholder 5">
            <a:extLst>
              <a:ext uri="{FF2B5EF4-FFF2-40B4-BE49-F238E27FC236}">
                <a16:creationId xmlns:a16="http://schemas.microsoft.com/office/drawing/2014/main" id="{68AF918F-EFCC-FF4B-9327-CD5542EE1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7D4C1-D2A2-0E44-A8AF-FAFA17494F69}"/>
              </a:ext>
            </a:extLst>
          </p:cNvPr>
          <p:cNvSpPr>
            <a:spLocks noGrp="1"/>
          </p:cNvSpPr>
          <p:nvPr>
            <p:ph type="sldNum" sz="quarter" idx="12"/>
          </p:nvPr>
        </p:nvSpPr>
        <p:spPr/>
        <p:txBody>
          <a:bodyPr/>
          <a:lstStyle/>
          <a:p>
            <a:fld id="{9A03325E-33D8-404C-9E9E-6646098D4BFC}" type="slidenum">
              <a:rPr lang="en-US" smtClean="0"/>
              <a:t>‹#›</a:t>
            </a:fld>
            <a:endParaRPr lang="en-US"/>
          </a:p>
        </p:txBody>
      </p:sp>
    </p:spTree>
    <p:extLst>
      <p:ext uri="{BB962C8B-B14F-4D97-AF65-F5344CB8AC3E}">
        <p14:creationId xmlns:p14="http://schemas.microsoft.com/office/powerpoint/2010/main" val="44677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51F30-6298-294D-9AA1-74201B75E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21F9E-8202-0C44-9213-06C44BBE4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2CC69-9F02-614D-AB1A-CC40B26A3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68E6E-26F3-CA42-B1B0-E34FB79B697F}" type="datetimeFigureOut">
              <a:rPr lang="en-US" smtClean="0"/>
              <a:t>2/8/22</a:t>
            </a:fld>
            <a:endParaRPr lang="en-US"/>
          </a:p>
        </p:txBody>
      </p:sp>
      <p:sp>
        <p:nvSpPr>
          <p:cNvPr id="5" name="Footer Placeholder 4">
            <a:extLst>
              <a:ext uri="{FF2B5EF4-FFF2-40B4-BE49-F238E27FC236}">
                <a16:creationId xmlns:a16="http://schemas.microsoft.com/office/drawing/2014/main" id="{B9286F54-AA5C-F843-A409-A94DD223A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DF3294-E438-0B43-A22E-1F31EA2D1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3325E-33D8-404C-9E9E-6646098D4BFC}" type="slidenum">
              <a:rPr lang="en-US" smtClean="0"/>
              <a:t>‹#›</a:t>
            </a:fld>
            <a:endParaRPr lang="en-US"/>
          </a:p>
        </p:txBody>
      </p:sp>
    </p:spTree>
    <p:extLst>
      <p:ext uri="{BB962C8B-B14F-4D97-AF65-F5344CB8AC3E}">
        <p14:creationId xmlns:p14="http://schemas.microsoft.com/office/powerpoint/2010/main" val="138658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7963A3-0D43-A449-8910-E0365AEA3978}"/>
              </a:ext>
            </a:extLst>
          </p:cNvPr>
          <p:cNvSpPr txBox="1"/>
          <p:nvPr/>
        </p:nvSpPr>
        <p:spPr>
          <a:xfrm>
            <a:off x="7548880" y="2092960"/>
            <a:ext cx="3423920" cy="646331"/>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Arthur Langlois</a:t>
            </a:r>
            <a:r>
              <a:rPr lang="en-US" i="1" dirty="0">
                <a:latin typeface="Cambria Math" panose="02040503050406030204" pitchFamily="18" charset="0"/>
                <a:ea typeface="Cambria Math" panose="02040503050406030204" pitchFamily="18" charset="0"/>
              </a:rPr>
              <a:t>, </a:t>
            </a:r>
          </a:p>
          <a:p>
            <a:pPr algn="ctr"/>
            <a:r>
              <a:rPr lang="en-US" i="1" dirty="0">
                <a:latin typeface="Cambria Math" panose="02040503050406030204" pitchFamily="18" charset="0"/>
                <a:ea typeface="Cambria Math" panose="02040503050406030204" pitchFamily="18" charset="0"/>
              </a:rPr>
              <a:t>Northeastern University</a:t>
            </a:r>
          </a:p>
        </p:txBody>
      </p:sp>
      <p:sp>
        <p:nvSpPr>
          <p:cNvPr id="9" name="TextBox 8">
            <a:extLst>
              <a:ext uri="{FF2B5EF4-FFF2-40B4-BE49-F238E27FC236}">
                <a16:creationId xmlns:a16="http://schemas.microsoft.com/office/drawing/2014/main" id="{D4B2AA8D-2209-C94A-8DE2-1F6FF9AF1453}"/>
              </a:ext>
            </a:extLst>
          </p:cNvPr>
          <p:cNvSpPr txBox="1"/>
          <p:nvPr/>
        </p:nvSpPr>
        <p:spPr>
          <a:xfrm>
            <a:off x="623229" y="957270"/>
            <a:ext cx="5140960" cy="3862596"/>
          </a:xfrm>
          <a:prstGeom prst="rect">
            <a:avLst/>
          </a:prstGeom>
          <a:noFill/>
        </p:spPr>
        <p:txBody>
          <a:bodyPr wrap="square" rtlCol="0">
            <a:spAutoFit/>
          </a:bodyPr>
          <a:lstStyle/>
          <a:p>
            <a:r>
              <a:rPr lang="en-US" sz="3500" b="1" dirty="0">
                <a:solidFill>
                  <a:schemeClr val="accent1"/>
                </a:solidFill>
              </a:rPr>
              <a:t>An Inquiry into the Cross-States Impacts of Gun-Control Legislations following the 2018 Parkland High School Shooting </a:t>
            </a:r>
            <a:endParaRPr lang="en-US" sz="3500" dirty="0">
              <a:solidFill>
                <a:schemeClr val="accent1"/>
              </a:solidFill>
            </a:endParaRPr>
          </a:p>
          <a:p>
            <a:endParaRPr lang="en-US" sz="3500" dirty="0">
              <a:solidFill>
                <a:schemeClr val="accent1"/>
              </a:solidFill>
              <a:latin typeface="Cambria Math" panose="02040503050406030204" pitchFamily="18" charset="0"/>
              <a:ea typeface="Cambria Math" panose="02040503050406030204" pitchFamily="18" charset="0"/>
              <a:cs typeface="Apple Symbols" panose="02000000000000000000" pitchFamily="2" charset="-79"/>
            </a:endParaRPr>
          </a:p>
        </p:txBody>
      </p:sp>
    </p:spTree>
    <p:extLst>
      <p:ext uri="{BB962C8B-B14F-4D97-AF65-F5344CB8AC3E}">
        <p14:creationId xmlns:p14="http://schemas.microsoft.com/office/powerpoint/2010/main" val="116720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04C563-D9BA-0844-867C-BE2AD5704467}"/>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2" name="TextBox 1">
            <a:extLst>
              <a:ext uri="{FF2B5EF4-FFF2-40B4-BE49-F238E27FC236}">
                <a16:creationId xmlns:a16="http://schemas.microsoft.com/office/drawing/2014/main" id="{D9C25250-2B0A-044B-9676-FA086D00AD35}"/>
              </a:ext>
            </a:extLst>
          </p:cNvPr>
          <p:cNvSpPr txBox="1"/>
          <p:nvPr/>
        </p:nvSpPr>
        <p:spPr>
          <a:xfrm>
            <a:off x="407963" y="959442"/>
            <a:ext cx="5039360" cy="369332"/>
          </a:xfrm>
          <a:prstGeom prst="rect">
            <a:avLst/>
          </a:prstGeom>
          <a:noFill/>
        </p:spPr>
        <p:txBody>
          <a:bodyPr wrap="square" rtlCol="0">
            <a:spAutoFit/>
          </a:bodyPr>
          <a:lstStyle/>
          <a:p>
            <a:r>
              <a:rPr lang="en-US" dirty="0"/>
              <a:t>Project Description</a:t>
            </a:r>
          </a:p>
        </p:txBody>
      </p:sp>
      <p:sp>
        <p:nvSpPr>
          <p:cNvPr id="3" name="TextBox 2">
            <a:extLst>
              <a:ext uri="{FF2B5EF4-FFF2-40B4-BE49-F238E27FC236}">
                <a16:creationId xmlns:a16="http://schemas.microsoft.com/office/drawing/2014/main" id="{C9B2F297-9111-8940-8C92-35FF380D8BBF}"/>
              </a:ext>
            </a:extLst>
          </p:cNvPr>
          <p:cNvSpPr txBox="1"/>
          <p:nvPr/>
        </p:nvSpPr>
        <p:spPr>
          <a:xfrm>
            <a:off x="407963" y="1651241"/>
            <a:ext cx="8168640" cy="4247317"/>
          </a:xfrm>
          <a:prstGeom prst="rect">
            <a:avLst/>
          </a:prstGeom>
          <a:noFill/>
        </p:spPr>
        <p:txBody>
          <a:bodyPr wrap="square" rtlCol="0">
            <a:spAutoFit/>
          </a:bodyPr>
          <a:lstStyle/>
          <a:p>
            <a:r>
              <a:rPr lang="en-US" dirty="0">
                <a:solidFill>
                  <a:schemeClr val="accent1"/>
                </a:solidFill>
              </a:rPr>
              <a:t>Usual thing happened: </a:t>
            </a:r>
            <a:r>
              <a:rPr lang="en-US" dirty="0"/>
              <a:t>School shooting in Parkland, Florida, killing 17 people and injuring 15 others </a:t>
            </a:r>
          </a:p>
          <a:p>
            <a:endParaRPr lang="en-US" dirty="0"/>
          </a:p>
          <a:p>
            <a:endParaRPr lang="en-US" dirty="0"/>
          </a:p>
          <a:p>
            <a:r>
              <a:rPr lang="en-US" dirty="0">
                <a:solidFill>
                  <a:schemeClr val="accent1"/>
                </a:solidFill>
              </a:rPr>
              <a:t>Unusual thing happened: </a:t>
            </a:r>
            <a:r>
              <a:rPr lang="en-US" dirty="0"/>
              <a:t>State regulations were put in place, pressured by various movements led by survivors of the massacre </a:t>
            </a:r>
          </a:p>
          <a:p>
            <a:r>
              <a:rPr lang="en-US" dirty="0"/>
              <a:t>	- common motive: control gun access in an attempt to </a:t>
            </a:r>
          </a:p>
          <a:p>
            <a:r>
              <a:rPr lang="en-US" dirty="0"/>
              <a:t>	limit the number of gun violence -and more specifically mass shootings </a:t>
            </a:r>
          </a:p>
          <a:p>
            <a:r>
              <a:rPr lang="en-US" dirty="0"/>
              <a:t>	- half of the states passed at least one legislation </a:t>
            </a:r>
          </a:p>
          <a:p>
            <a:r>
              <a:rPr lang="en-US" dirty="0"/>
              <a:t>	aiming to restrict gun access </a:t>
            </a:r>
          </a:p>
          <a:p>
            <a:r>
              <a:rPr lang="en-US" dirty="0"/>
              <a:t>	- 44 democrats states vs 20 republican states tightening restrictions </a:t>
            </a:r>
          </a:p>
          <a:p>
            <a:r>
              <a:rPr lang="en-US" dirty="0"/>
              <a:t>	(9 republican states lowered their gun laws restrictions) </a:t>
            </a:r>
          </a:p>
          <a:p>
            <a:endParaRPr lang="en-US" dirty="0"/>
          </a:p>
          <a:p>
            <a:endParaRPr lang="en-US" dirty="0"/>
          </a:p>
          <a:p>
            <a:endParaRPr lang="en-US" dirty="0"/>
          </a:p>
        </p:txBody>
      </p:sp>
      <p:pic>
        <p:nvPicPr>
          <p:cNvPr id="6" name="Picture 5" descr="Map&#10;&#10;Description automatically generated">
            <a:extLst>
              <a:ext uri="{FF2B5EF4-FFF2-40B4-BE49-F238E27FC236}">
                <a16:creationId xmlns:a16="http://schemas.microsoft.com/office/drawing/2014/main" id="{2DFE3FDA-5688-EF42-9793-7F1AD6746193}"/>
              </a:ext>
            </a:extLst>
          </p:cNvPr>
          <p:cNvPicPr>
            <a:picLocks noChangeAspect="1"/>
          </p:cNvPicPr>
          <p:nvPr/>
        </p:nvPicPr>
        <p:blipFill>
          <a:blip r:embed="rId3"/>
          <a:stretch>
            <a:fillRect/>
          </a:stretch>
        </p:blipFill>
        <p:spPr>
          <a:xfrm>
            <a:off x="8848960" y="2581082"/>
            <a:ext cx="2996037" cy="2201594"/>
          </a:xfrm>
          <a:prstGeom prst="rect">
            <a:avLst/>
          </a:prstGeom>
        </p:spPr>
      </p:pic>
      <p:sp>
        <p:nvSpPr>
          <p:cNvPr id="7" name="TextBox 6">
            <a:extLst>
              <a:ext uri="{FF2B5EF4-FFF2-40B4-BE49-F238E27FC236}">
                <a16:creationId xmlns:a16="http://schemas.microsoft.com/office/drawing/2014/main" id="{4348B462-1ACF-6245-93FC-C1E0E814E3F7}"/>
              </a:ext>
            </a:extLst>
          </p:cNvPr>
          <p:cNvSpPr txBox="1"/>
          <p:nvPr/>
        </p:nvSpPr>
        <p:spPr>
          <a:xfrm>
            <a:off x="8848959" y="4782676"/>
            <a:ext cx="2996037" cy="276999"/>
          </a:xfrm>
          <a:prstGeom prst="rect">
            <a:avLst/>
          </a:prstGeom>
          <a:noFill/>
        </p:spPr>
        <p:txBody>
          <a:bodyPr wrap="square" rtlCol="0">
            <a:spAutoFit/>
          </a:bodyPr>
          <a:lstStyle/>
          <a:p>
            <a:r>
              <a:rPr lang="en-US" sz="1200" dirty="0"/>
              <a:t>Source: Pew Research Center</a:t>
            </a:r>
          </a:p>
        </p:txBody>
      </p:sp>
    </p:spTree>
    <p:extLst>
      <p:ext uri="{BB962C8B-B14F-4D97-AF65-F5344CB8AC3E}">
        <p14:creationId xmlns:p14="http://schemas.microsoft.com/office/powerpoint/2010/main" val="299366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F93F6-3AB3-7A42-8AD2-4DF580AEA074}"/>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5F595810-7881-A340-9DE3-CB64D45B6BB8}"/>
              </a:ext>
            </a:extLst>
          </p:cNvPr>
          <p:cNvSpPr txBox="1"/>
          <p:nvPr/>
        </p:nvSpPr>
        <p:spPr>
          <a:xfrm>
            <a:off x="407963" y="959442"/>
            <a:ext cx="5039360" cy="369332"/>
          </a:xfrm>
          <a:prstGeom prst="rect">
            <a:avLst/>
          </a:prstGeom>
          <a:noFill/>
        </p:spPr>
        <p:txBody>
          <a:bodyPr wrap="square" rtlCol="0">
            <a:spAutoFit/>
          </a:bodyPr>
          <a:lstStyle/>
          <a:p>
            <a:r>
              <a:rPr lang="en-US" dirty="0"/>
              <a:t>Method &amp; Data</a:t>
            </a:r>
          </a:p>
        </p:txBody>
      </p:sp>
      <p:sp>
        <p:nvSpPr>
          <p:cNvPr id="9" name="TextBox 8">
            <a:extLst>
              <a:ext uri="{FF2B5EF4-FFF2-40B4-BE49-F238E27FC236}">
                <a16:creationId xmlns:a16="http://schemas.microsoft.com/office/drawing/2014/main" id="{B80D10F9-86BF-DC45-8E65-B1ED9FDEFC5A}"/>
              </a:ext>
            </a:extLst>
          </p:cNvPr>
          <p:cNvSpPr txBox="1"/>
          <p:nvPr/>
        </p:nvSpPr>
        <p:spPr>
          <a:xfrm>
            <a:off x="407962" y="1651241"/>
            <a:ext cx="11145605" cy="2308324"/>
          </a:xfrm>
          <a:prstGeom prst="rect">
            <a:avLst/>
          </a:prstGeom>
          <a:noFill/>
        </p:spPr>
        <p:txBody>
          <a:bodyPr wrap="square" rtlCol="0">
            <a:spAutoFit/>
          </a:bodyPr>
          <a:lstStyle/>
          <a:p>
            <a:r>
              <a:rPr lang="en-US" dirty="0">
                <a:solidFill>
                  <a:schemeClr val="accent1"/>
                </a:solidFill>
              </a:rPr>
              <a:t>Data: </a:t>
            </a:r>
            <a:r>
              <a:rPr lang="en-US" dirty="0"/>
              <a:t>Daily gun incident with number of casualties and injuries between 2014 and 2021 (Gun Violence Archive)&amp;Daily suicide rates at the state level since 1999 (Center for Disease Control)</a:t>
            </a:r>
          </a:p>
          <a:p>
            <a:endParaRPr lang="en-US" dirty="0"/>
          </a:p>
          <a:p>
            <a:r>
              <a:rPr lang="en-US" dirty="0">
                <a:solidFill>
                  <a:schemeClr val="accent1"/>
                </a:solidFill>
              </a:rPr>
              <a:t>Goal &amp; Method: </a:t>
            </a:r>
            <a:r>
              <a:rPr lang="en-US" dirty="0"/>
              <a:t>We will follow a synthetic control methodology in order to estimate the causal impact of the policies on 1- the total number of gun related incidents 2- the number of gun related homicides 3- the number of gun suicides. More specifically this methodology will be favored over traditional methods used in causal inference due to its interpretability and transparency (Abadie, 2021), and its prevalence in the gun control literature </a:t>
            </a:r>
          </a:p>
          <a:p>
            <a:endParaRPr lang="en-US" dirty="0">
              <a:solidFill>
                <a:schemeClr val="accent1"/>
              </a:solidFill>
            </a:endParaRPr>
          </a:p>
        </p:txBody>
      </p:sp>
      <p:pic>
        <p:nvPicPr>
          <p:cNvPr id="4" name="Picture 3">
            <a:extLst>
              <a:ext uri="{FF2B5EF4-FFF2-40B4-BE49-F238E27FC236}">
                <a16:creationId xmlns:a16="http://schemas.microsoft.com/office/drawing/2014/main" id="{032E4C2D-479D-5D41-A59A-A7A22C2A7A1D}"/>
              </a:ext>
            </a:extLst>
          </p:cNvPr>
          <p:cNvPicPr>
            <a:picLocks noChangeAspect="1"/>
          </p:cNvPicPr>
          <p:nvPr/>
        </p:nvPicPr>
        <p:blipFill>
          <a:blip r:embed="rId3"/>
          <a:stretch>
            <a:fillRect/>
          </a:stretch>
        </p:blipFill>
        <p:spPr>
          <a:xfrm>
            <a:off x="526424" y="3813725"/>
            <a:ext cx="5995838" cy="2414079"/>
          </a:xfrm>
          <a:prstGeom prst="rect">
            <a:avLst/>
          </a:prstGeom>
        </p:spPr>
      </p:pic>
      <p:pic>
        <p:nvPicPr>
          <p:cNvPr id="12" name="Picture 11" descr="Chart, line chart&#10;&#10;Description automatically generated">
            <a:extLst>
              <a:ext uri="{FF2B5EF4-FFF2-40B4-BE49-F238E27FC236}">
                <a16:creationId xmlns:a16="http://schemas.microsoft.com/office/drawing/2014/main" id="{21F7B03A-5A16-1843-B1AC-176170F7505A}"/>
              </a:ext>
            </a:extLst>
          </p:cNvPr>
          <p:cNvPicPr>
            <a:picLocks noChangeAspect="1"/>
          </p:cNvPicPr>
          <p:nvPr/>
        </p:nvPicPr>
        <p:blipFill>
          <a:blip r:embed="rId4"/>
          <a:stretch>
            <a:fillRect/>
          </a:stretch>
        </p:blipFill>
        <p:spPr>
          <a:xfrm>
            <a:off x="7475042" y="3919480"/>
            <a:ext cx="3225909" cy="2425684"/>
          </a:xfrm>
          <a:prstGeom prst="rect">
            <a:avLst/>
          </a:prstGeom>
        </p:spPr>
      </p:pic>
    </p:spTree>
    <p:extLst>
      <p:ext uri="{BB962C8B-B14F-4D97-AF65-F5344CB8AC3E}">
        <p14:creationId xmlns:p14="http://schemas.microsoft.com/office/powerpoint/2010/main" val="59325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CD6152-EDF7-3E40-AA81-105A8D9FDD8E}"/>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6F30C58F-4DDC-5144-A913-D11CFE49C922}"/>
              </a:ext>
            </a:extLst>
          </p:cNvPr>
          <p:cNvSpPr txBox="1"/>
          <p:nvPr/>
        </p:nvSpPr>
        <p:spPr>
          <a:xfrm>
            <a:off x="407963" y="959442"/>
            <a:ext cx="5039360" cy="369332"/>
          </a:xfrm>
          <a:prstGeom prst="rect">
            <a:avLst/>
          </a:prstGeom>
          <a:noFill/>
        </p:spPr>
        <p:txBody>
          <a:bodyPr wrap="square" rtlCol="0">
            <a:spAutoFit/>
          </a:bodyPr>
          <a:lstStyle/>
          <a:p>
            <a:r>
              <a:rPr lang="en-US" dirty="0"/>
              <a:t>Project Justification</a:t>
            </a:r>
          </a:p>
        </p:txBody>
      </p:sp>
      <p:sp>
        <p:nvSpPr>
          <p:cNvPr id="9" name="TextBox 8">
            <a:extLst>
              <a:ext uri="{FF2B5EF4-FFF2-40B4-BE49-F238E27FC236}">
                <a16:creationId xmlns:a16="http://schemas.microsoft.com/office/drawing/2014/main" id="{82565E60-57BB-D942-8D56-BF5692CA3620}"/>
              </a:ext>
            </a:extLst>
          </p:cNvPr>
          <p:cNvSpPr txBox="1"/>
          <p:nvPr/>
        </p:nvSpPr>
        <p:spPr>
          <a:xfrm>
            <a:off x="407962" y="1651241"/>
            <a:ext cx="7945205" cy="5355312"/>
          </a:xfrm>
          <a:prstGeom prst="rect">
            <a:avLst/>
          </a:prstGeom>
          <a:noFill/>
        </p:spPr>
        <p:txBody>
          <a:bodyPr wrap="square" rtlCol="0">
            <a:spAutoFit/>
          </a:bodyPr>
          <a:lstStyle/>
          <a:p>
            <a:r>
              <a:rPr lang="en-US" dirty="0">
                <a:solidFill>
                  <a:schemeClr val="accent1"/>
                </a:solidFill>
              </a:rPr>
              <a:t>Society bears a large cost from gun violence: </a:t>
            </a:r>
          </a:p>
          <a:p>
            <a:endParaRPr lang="en-US" dirty="0">
              <a:solidFill>
                <a:schemeClr val="accent1"/>
              </a:solidFill>
            </a:endParaRPr>
          </a:p>
          <a:p>
            <a:r>
              <a:rPr lang="en-US" dirty="0"/>
              <a:t>- 45,000 annual deaths linked to gun violence in the country, economic cost is estimated at $280 billion dollars. </a:t>
            </a:r>
          </a:p>
          <a:p>
            <a:r>
              <a:rPr lang="en-US" dirty="0"/>
              <a:t>- Significant detrimental sociological and psychological, most notably on children, community wellbeing, and often on multiple generations (Cook &amp; Ludwig, 2002, </a:t>
            </a:r>
            <a:r>
              <a:rPr lang="en-US" dirty="0" err="1"/>
              <a:t>Soni</a:t>
            </a:r>
            <a:r>
              <a:rPr lang="en-US" dirty="0"/>
              <a:t> &amp; </a:t>
            </a:r>
            <a:r>
              <a:rPr lang="en-US" dirty="0" err="1"/>
              <a:t>Tekin</a:t>
            </a:r>
            <a:r>
              <a:rPr lang="en-US" dirty="0"/>
              <a:t>, 2020, and </a:t>
            </a:r>
            <a:r>
              <a:rPr lang="en-US" dirty="0" err="1"/>
              <a:t>Dursun</a:t>
            </a:r>
            <a:r>
              <a:rPr lang="en-US" dirty="0"/>
              <a:t>, 2019) </a:t>
            </a:r>
          </a:p>
          <a:p>
            <a:r>
              <a:rPr lang="en-US" dirty="0"/>
              <a:t>- Gun violence is largely perceived as one of the largest problem in the country, with 72% of the population perceiving it as either a “Very Big Problem” or a “Moderately Big Problem”. </a:t>
            </a:r>
          </a:p>
          <a:p>
            <a:r>
              <a:rPr lang="en-US" dirty="0"/>
              <a:t>- 80% democrats think gun laws should be stricter vs 20% for republicans (Pew Research Center, 2021, see </a:t>
            </a:r>
            <a:r>
              <a:rPr lang="en-US" i="1" dirty="0"/>
              <a:t>Figure 3</a:t>
            </a:r>
            <a:r>
              <a:rPr lang="en-US" dirty="0"/>
              <a:t>) </a:t>
            </a:r>
          </a:p>
          <a:p>
            <a:endParaRPr lang="en-US" dirty="0"/>
          </a:p>
          <a:p>
            <a:endParaRPr lang="en-US" dirty="0"/>
          </a:p>
          <a:p>
            <a:r>
              <a:rPr lang="en-US" b="1" dirty="0">
                <a:solidFill>
                  <a:schemeClr val="accent1"/>
                </a:solidFill>
              </a:rPr>
              <a:t>Need of rigorous assessment of policies effectiveness aiming at reducing gun violence </a:t>
            </a:r>
          </a:p>
          <a:p>
            <a:endParaRPr lang="en-US" dirty="0"/>
          </a:p>
          <a:p>
            <a:endParaRPr lang="en-US" dirty="0"/>
          </a:p>
          <a:p>
            <a:endParaRPr lang="en-US" dirty="0"/>
          </a:p>
        </p:txBody>
      </p:sp>
      <p:pic>
        <p:nvPicPr>
          <p:cNvPr id="10" name="Picture 9" descr="Chart, funnel chart&#10;&#10;Description automatically generated">
            <a:extLst>
              <a:ext uri="{FF2B5EF4-FFF2-40B4-BE49-F238E27FC236}">
                <a16:creationId xmlns:a16="http://schemas.microsoft.com/office/drawing/2014/main" id="{C011F5DF-3CDC-EC4B-A25F-9E7A63307B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546996" y="1114972"/>
            <a:ext cx="3298001" cy="5273469"/>
          </a:xfrm>
          <a:prstGeom prst="rect">
            <a:avLst/>
          </a:prstGeom>
        </p:spPr>
      </p:pic>
    </p:spTree>
    <p:extLst>
      <p:ext uri="{BB962C8B-B14F-4D97-AF65-F5344CB8AC3E}">
        <p14:creationId xmlns:p14="http://schemas.microsoft.com/office/powerpoint/2010/main" val="122201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FCBF723-A6B5-A94B-986A-E41F640194F1}"/>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6E9E2E90-B7E7-1E4E-9798-A27245C32950}"/>
              </a:ext>
            </a:extLst>
          </p:cNvPr>
          <p:cNvSpPr txBox="1"/>
          <p:nvPr/>
        </p:nvSpPr>
        <p:spPr>
          <a:xfrm>
            <a:off x="407963" y="959442"/>
            <a:ext cx="5039360" cy="369332"/>
          </a:xfrm>
          <a:prstGeom prst="rect">
            <a:avLst/>
          </a:prstGeom>
          <a:noFill/>
        </p:spPr>
        <p:txBody>
          <a:bodyPr wrap="square" rtlCol="0">
            <a:spAutoFit/>
          </a:bodyPr>
          <a:lstStyle/>
          <a:p>
            <a:r>
              <a:rPr lang="en-US" dirty="0"/>
              <a:t>Economics Literature Review </a:t>
            </a:r>
          </a:p>
        </p:txBody>
      </p:sp>
      <p:sp>
        <p:nvSpPr>
          <p:cNvPr id="9" name="TextBox 8">
            <a:extLst>
              <a:ext uri="{FF2B5EF4-FFF2-40B4-BE49-F238E27FC236}">
                <a16:creationId xmlns:a16="http://schemas.microsoft.com/office/drawing/2014/main" id="{B97EE0CC-9AC0-9C40-96BE-B75619DEF5E8}"/>
              </a:ext>
            </a:extLst>
          </p:cNvPr>
          <p:cNvSpPr txBox="1"/>
          <p:nvPr/>
        </p:nvSpPr>
        <p:spPr>
          <a:xfrm>
            <a:off x="407963" y="1651241"/>
            <a:ext cx="8168640" cy="4524315"/>
          </a:xfrm>
          <a:prstGeom prst="rect">
            <a:avLst/>
          </a:prstGeom>
          <a:noFill/>
        </p:spPr>
        <p:txBody>
          <a:bodyPr wrap="square" rtlCol="0">
            <a:spAutoFit/>
          </a:bodyPr>
          <a:lstStyle/>
          <a:p>
            <a:r>
              <a:rPr lang="en-US" dirty="0">
                <a:solidFill>
                  <a:schemeClr val="accent1"/>
                </a:solidFill>
              </a:rPr>
              <a:t>Theoretical Intuition: </a:t>
            </a:r>
            <a:r>
              <a:rPr lang="en-US" dirty="0"/>
              <a:t>economic assessment of gun control is grounded on the basic notion of externalities </a:t>
            </a:r>
          </a:p>
          <a:p>
            <a:endParaRPr lang="en-US" dirty="0"/>
          </a:p>
          <a:p>
            <a:r>
              <a:rPr lang="en-US" dirty="0">
                <a:solidFill>
                  <a:schemeClr val="accent1"/>
                </a:solidFill>
              </a:rPr>
              <a:t>When guns are available</a:t>
            </a:r>
            <a:r>
              <a:rPr lang="en-US" dirty="0"/>
              <a:t> mechanical increase in the number of potential criminals now armed with guns = heightened number of criminal activity, yielding justification for regulations (Cook et al, 2010) </a:t>
            </a:r>
          </a:p>
          <a:p>
            <a:endParaRPr lang="en-US" i="1" dirty="0"/>
          </a:p>
          <a:p>
            <a:r>
              <a:rPr lang="en-US" i="1" dirty="0"/>
              <a:t>“There is a logical case for regulations designed to preempt criminal use to facilitate law-enforcements efforts, to limit the likelihood of accidental misfires and achieve other public purposes”  Cook, 2010</a:t>
            </a:r>
          </a:p>
          <a:p>
            <a:endParaRPr lang="en-US" i="1" dirty="0"/>
          </a:p>
          <a:p>
            <a:r>
              <a:rPr lang="en-US" dirty="0">
                <a:solidFill>
                  <a:schemeClr val="accent1"/>
                </a:solidFill>
              </a:rPr>
              <a:t>Rendering guns illegal </a:t>
            </a:r>
            <a:r>
              <a:rPr lang="en-US" dirty="0"/>
              <a:t>would greatly reduce their demand, due to their elastic nature. (</a:t>
            </a:r>
            <a:r>
              <a:rPr lang="en-US" dirty="0" err="1"/>
              <a:t>Chaudhri</a:t>
            </a:r>
            <a:r>
              <a:rPr lang="en-US" dirty="0"/>
              <a:t> &amp; </a:t>
            </a:r>
            <a:r>
              <a:rPr lang="en-US" dirty="0" err="1"/>
              <a:t>Geanakoplos</a:t>
            </a:r>
            <a:r>
              <a:rPr lang="en-US" dirty="0"/>
              <a:t>, 1998).</a:t>
            </a:r>
          </a:p>
          <a:p>
            <a:endParaRPr lang="en-US" i="1" dirty="0"/>
          </a:p>
          <a:p>
            <a:endParaRPr lang="en-US" dirty="0"/>
          </a:p>
          <a:p>
            <a:endParaRPr lang="en-US" dirty="0"/>
          </a:p>
        </p:txBody>
      </p:sp>
      <p:pic>
        <p:nvPicPr>
          <p:cNvPr id="10" name="Picture 9">
            <a:extLst>
              <a:ext uri="{FF2B5EF4-FFF2-40B4-BE49-F238E27FC236}">
                <a16:creationId xmlns:a16="http://schemas.microsoft.com/office/drawing/2014/main" id="{ABB576B8-0800-DE49-9459-244F0A84464B}"/>
              </a:ext>
            </a:extLst>
          </p:cNvPr>
          <p:cNvPicPr>
            <a:picLocks noChangeAspect="1"/>
          </p:cNvPicPr>
          <p:nvPr/>
        </p:nvPicPr>
        <p:blipFill>
          <a:blip r:embed="rId3"/>
          <a:stretch>
            <a:fillRect/>
          </a:stretch>
        </p:blipFill>
        <p:spPr>
          <a:xfrm>
            <a:off x="8522449" y="3887675"/>
            <a:ext cx="3669551" cy="2638168"/>
          </a:xfrm>
          <a:prstGeom prst="rect">
            <a:avLst/>
          </a:prstGeom>
        </p:spPr>
      </p:pic>
    </p:spTree>
    <p:extLst>
      <p:ext uri="{BB962C8B-B14F-4D97-AF65-F5344CB8AC3E}">
        <p14:creationId xmlns:p14="http://schemas.microsoft.com/office/powerpoint/2010/main" val="90143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5F2A706-7B21-8948-B955-5388EECE070D}"/>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8" name="TextBox 7">
            <a:extLst>
              <a:ext uri="{FF2B5EF4-FFF2-40B4-BE49-F238E27FC236}">
                <a16:creationId xmlns:a16="http://schemas.microsoft.com/office/drawing/2014/main" id="{50164981-1C85-394F-9545-CB03E68A84A9}"/>
              </a:ext>
            </a:extLst>
          </p:cNvPr>
          <p:cNvSpPr txBox="1"/>
          <p:nvPr/>
        </p:nvSpPr>
        <p:spPr>
          <a:xfrm>
            <a:off x="407963" y="959442"/>
            <a:ext cx="5039360" cy="369332"/>
          </a:xfrm>
          <a:prstGeom prst="rect">
            <a:avLst/>
          </a:prstGeom>
          <a:noFill/>
        </p:spPr>
        <p:txBody>
          <a:bodyPr wrap="square" rtlCol="0">
            <a:spAutoFit/>
          </a:bodyPr>
          <a:lstStyle/>
          <a:p>
            <a:r>
              <a:rPr lang="en-US" dirty="0"/>
              <a:t>Legislation specific literature review</a:t>
            </a:r>
          </a:p>
        </p:txBody>
      </p:sp>
      <p:sp>
        <p:nvSpPr>
          <p:cNvPr id="9" name="TextBox 8">
            <a:extLst>
              <a:ext uri="{FF2B5EF4-FFF2-40B4-BE49-F238E27FC236}">
                <a16:creationId xmlns:a16="http://schemas.microsoft.com/office/drawing/2014/main" id="{C7800B7E-AF8C-FD48-B1C3-FCE94B39BED6}"/>
              </a:ext>
            </a:extLst>
          </p:cNvPr>
          <p:cNvSpPr txBox="1"/>
          <p:nvPr/>
        </p:nvSpPr>
        <p:spPr>
          <a:xfrm>
            <a:off x="407962" y="1651241"/>
            <a:ext cx="10960253" cy="7017306"/>
          </a:xfrm>
          <a:prstGeom prst="rect">
            <a:avLst/>
          </a:prstGeom>
          <a:noFill/>
        </p:spPr>
        <p:txBody>
          <a:bodyPr wrap="square" rtlCol="0">
            <a:spAutoFit/>
          </a:bodyPr>
          <a:lstStyle/>
          <a:p>
            <a:r>
              <a:rPr lang="en-US" i="1" dirty="0">
                <a:solidFill>
                  <a:schemeClr val="accent1"/>
                </a:solidFill>
              </a:rPr>
              <a:t>Urban Gun Violence Reduction Programs:</a:t>
            </a:r>
            <a:r>
              <a:rPr lang="en-US" dirty="0"/>
              <a:t> Street Outreach, Group Violence, Hospital-Based Violence Intervention Programs (HVIPs), Intervention Programs (GVI) = 50% decline in gun injuries, as well as a 63% decline in shooting victimization (Everytown Research &amp; Policy, 2021).</a:t>
            </a:r>
          </a:p>
          <a:p>
            <a:endParaRPr lang="en-US" dirty="0"/>
          </a:p>
          <a:p>
            <a:r>
              <a:rPr lang="en-US" i="1" dirty="0">
                <a:solidFill>
                  <a:schemeClr val="accent1"/>
                </a:solidFill>
              </a:rPr>
              <a:t>Domestic Violence Restrictions</a:t>
            </a:r>
            <a:r>
              <a:rPr lang="en-US" i="1" dirty="0"/>
              <a:t>: </a:t>
            </a:r>
            <a:r>
              <a:rPr lang="en-US" dirty="0"/>
              <a:t>~20% of mass shooters have been accused or convicted of domestic violence (</a:t>
            </a:r>
            <a:r>
              <a:rPr lang="en-US" dirty="0" err="1"/>
              <a:t>Zeoli</a:t>
            </a:r>
            <a:r>
              <a:rPr lang="en-US" dirty="0"/>
              <a:t> &amp; </a:t>
            </a:r>
            <a:r>
              <a:rPr lang="en-US" dirty="0" err="1"/>
              <a:t>Paruk</a:t>
            </a:r>
            <a:r>
              <a:rPr lang="en-US" dirty="0"/>
              <a:t>, 2020). Prohibit gun ownership associated with 10% reduction in intimate partner homicide (</a:t>
            </a:r>
            <a:r>
              <a:rPr lang="en-US" dirty="0" err="1"/>
              <a:t>Zeoli</a:t>
            </a:r>
            <a:r>
              <a:rPr lang="en-US" dirty="0"/>
              <a:t> et al, 2018). </a:t>
            </a:r>
          </a:p>
          <a:p>
            <a:r>
              <a:rPr lang="en-US" i="1" dirty="0">
                <a:solidFill>
                  <a:schemeClr val="accent1"/>
                </a:solidFill>
              </a:rPr>
              <a:t>Ownership restrictions: </a:t>
            </a:r>
            <a:r>
              <a:rPr lang="en-US" dirty="0"/>
              <a:t>gun ownership rates have a statistically significant and positive effect on the homicide rates </a:t>
            </a:r>
          </a:p>
          <a:p>
            <a:r>
              <a:rPr lang="en-US" dirty="0"/>
              <a:t>(</a:t>
            </a:r>
            <a:r>
              <a:rPr lang="en-US" dirty="0" err="1"/>
              <a:t>Gius</a:t>
            </a:r>
            <a:r>
              <a:rPr lang="en-US" dirty="0"/>
              <a:t>, 2009) and most gun control restrictions in large cities have no significant effects on violence rates (</a:t>
            </a:r>
            <a:r>
              <a:rPr lang="en-US" dirty="0" err="1"/>
              <a:t>Kleck</a:t>
            </a:r>
            <a:r>
              <a:rPr lang="en-US" dirty="0"/>
              <a:t>, &amp; Patterson, 1993) </a:t>
            </a:r>
          </a:p>
          <a:p>
            <a:endParaRPr lang="en-US" dirty="0"/>
          </a:p>
          <a:p>
            <a:r>
              <a:rPr lang="en-US" i="1" dirty="0">
                <a:solidFill>
                  <a:schemeClr val="accent1"/>
                </a:solidFill>
              </a:rPr>
              <a:t>Expanded background checks: </a:t>
            </a:r>
            <a:r>
              <a:rPr lang="en-US" dirty="0"/>
              <a:t>22% of current gun owners did not go through background checks (Miller et al., 2017). More extensive background checks prior gun purchase are associated with both a decrease in firearm homicide and suicidal deaths (Sen &amp; </a:t>
            </a:r>
            <a:r>
              <a:rPr lang="en-US" dirty="0" err="1"/>
              <a:t>Panjamapirom</a:t>
            </a:r>
            <a:r>
              <a:rPr lang="en-US" dirty="0"/>
              <a:t>, 2012). </a:t>
            </a:r>
          </a:p>
          <a:p>
            <a:endParaRPr lang="en-US" dirty="0"/>
          </a:p>
          <a:p>
            <a:r>
              <a:rPr lang="en-US" i="1" dirty="0">
                <a:solidFill>
                  <a:schemeClr val="accent1"/>
                </a:solidFill>
              </a:rPr>
              <a:t>Red Flag Laws: </a:t>
            </a:r>
            <a:r>
              <a:rPr lang="en-US" dirty="0"/>
              <a:t>ERPOs are associated with a diminished number of gun related deaths, with most notable results regarding suicides , results support through comparative research in Indiana and Connecticut by </a:t>
            </a:r>
            <a:r>
              <a:rPr lang="en-US" dirty="0" err="1"/>
              <a:t>Kivisto</a:t>
            </a:r>
            <a:r>
              <a:rPr lang="en-US" dirty="0"/>
              <a:t> in 2018 (</a:t>
            </a:r>
            <a:r>
              <a:rPr lang="en-US" dirty="0" err="1"/>
              <a:t>Kivisto</a:t>
            </a:r>
            <a:r>
              <a:rPr lang="en-US" dirty="0"/>
              <a:t> et al., 2018) </a:t>
            </a:r>
          </a:p>
          <a:p>
            <a:endParaRPr lang="en-US" dirty="0">
              <a:solidFill>
                <a:schemeClr val="accent1"/>
              </a:solidFill>
            </a:endParaRPr>
          </a:p>
          <a:p>
            <a:r>
              <a:rPr lang="en-US" i="1" dirty="0">
                <a:solidFill>
                  <a:schemeClr val="accent1"/>
                </a:solidFill>
              </a:rPr>
              <a:t> </a:t>
            </a:r>
            <a:endParaRPr lang="en-US" dirty="0">
              <a:solidFill>
                <a:schemeClr val="accent1"/>
              </a:solidFill>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477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C04C563-D9BA-0844-867C-BE2AD5704467}"/>
              </a:ext>
            </a:extLst>
          </p:cNvPr>
          <p:cNvSpPr txBox="1"/>
          <p:nvPr/>
        </p:nvSpPr>
        <p:spPr>
          <a:xfrm>
            <a:off x="407963" y="353198"/>
            <a:ext cx="11437034" cy="592613"/>
          </a:xfrm>
          <a:prstGeom prst="rect">
            <a:avLst/>
          </a:prstGeom>
          <a:solidFill>
            <a:schemeClr val="accent1">
              <a:lumMod val="40000"/>
              <a:lumOff val="60000"/>
            </a:schemeClr>
          </a:solidFill>
        </p:spPr>
        <p:txBody>
          <a:bodyPr wrap="square" rtlCol="0">
            <a:noAutofit/>
          </a:bodyPr>
          <a:lstStyle/>
          <a:p>
            <a:r>
              <a:rPr lang="en-US" b="1" dirty="0"/>
              <a:t>An Inquiry into the Cross-States Impacts of Gun-Control Legislations following the 2018 Parkland High School Shooting </a:t>
            </a:r>
            <a:endParaRPr lang="en-US" dirty="0"/>
          </a:p>
          <a:p>
            <a:br>
              <a:rPr lang="en-US" dirty="0"/>
            </a:br>
            <a:endParaRPr lang="en-US" dirty="0"/>
          </a:p>
        </p:txBody>
      </p:sp>
      <p:sp>
        <p:nvSpPr>
          <p:cNvPr id="2" name="TextBox 1">
            <a:extLst>
              <a:ext uri="{FF2B5EF4-FFF2-40B4-BE49-F238E27FC236}">
                <a16:creationId xmlns:a16="http://schemas.microsoft.com/office/drawing/2014/main" id="{D9C25250-2B0A-044B-9676-FA086D00AD35}"/>
              </a:ext>
            </a:extLst>
          </p:cNvPr>
          <p:cNvSpPr txBox="1"/>
          <p:nvPr/>
        </p:nvSpPr>
        <p:spPr>
          <a:xfrm>
            <a:off x="407963" y="959442"/>
            <a:ext cx="5039360" cy="369332"/>
          </a:xfrm>
          <a:prstGeom prst="rect">
            <a:avLst/>
          </a:prstGeom>
          <a:noFill/>
        </p:spPr>
        <p:txBody>
          <a:bodyPr wrap="square" rtlCol="0">
            <a:spAutoFit/>
          </a:bodyPr>
          <a:lstStyle/>
          <a:p>
            <a:r>
              <a:rPr lang="en-US" dirty="0"/>
              <a:t>Conclusion</a:t>
            </a:r>
          </a:p>
        </p:txBody>
      </p:sp>
      <p:sp>
        <p:nvSpPr>
          <p:cNvPr id="3" name="TextBox 2">
            <a:extLst>
              <a:ext uri="{FF2B5EF4-FFF2-40B4-BE49-F238E27FC236}">
                <a16:creationId xmlns:a16="http://schemas.microsoft.com/office/drawing/2014/main" id="{C9B2F297-9111-8940-8C92-35FF380D8BBF}"/>
              </a:ext>
            </a:extLst>
          </p:cNvPr>
          <p:cNvSpPr txBox="1"/>
          <p:nvPr/>
        </p:nvSpPr>
        <p:spPr>
          <a:xfrm>
            <a:off x="407963" y="1651241"/>
            <a:ext cx="8168640" cy="4524315"/>
          </a:xfrm>
          <a:prstGeom prst="rect">
            <a:avLst/>
          </a:prstGeom>
          <a:noFill/>
        </p:spPr>
        <p:txBody>
          <a:bodyPr wrap="square" rtlCol="0">
            <a:spAutoFit/>
          </a:bodyPr>
          <a:lstStyle/>
          <a:p>
            <a:r>
              <a:rPr lang="en-US" dirty="0"/>
              <a:t>The combination of </a:t>
            </a:r>
            <a:r>
              <a:rPr lang="en-US" dirty="0">
                <a:solidFill>
                  <a:schemeClr val="accent1"/>
                </a:solidFill>
              </a:rPr>
              <a:t>high societal costs </a:t>
            </a:r>
            <a:r>
              <a:rPr lang="en-US" dirty="0"/>
              <a:t>of gun violence along with the importance place it has taken in </a:t>
            </a:r>
            <a:r>
              <a:rPr lang="en-US" dirty="0">
                <a:solidFill>
                  <a:schemeClr val="accent1"/>
                </a:solidFill>
              </a:rPr>
              <a:t>political debate </a:t>
            </a:r>
            <a:r>
              <a:rPr lang="en-US" dirty="0"/>
              <a:t>calls for the need of rigorous assessment of policies effectiveness aiming at reducing gun violence. </a:t>
            </a:r>
          </a:p>
          <a:p>
            <a:endParaRPr lang="en-US" dirty="0"/>
          </a:p>
          <a:p>
            <a:r>
              <a:rPr lang="en-US" dirty="0">
                <a:solidFill>
                  <a:schemeClr val="accent1"/>
                </a:solidFill>
              </a:rPr>
              <a:t>The rising importance of gun violence </a:t>
            </a:r>
            <a:r>
              <a:rPr lang="en-US" dirty="0"/>
              <a:t>in public debate has motivated the members of the scientific community to undertake empirical research to understand the legislation-specific impacts on gun related deaths. </a:t>
            </a:r>
          </a:p>
          <a:p>
            <a:endParaRPr lang="en-US" dirty="0"/>
          </a:p>
          <a:p>
            <a:r>
              <a:rPr lang="en-US" dirty="0">
                <a:solidFill>
                  <a:schemeClr val="accent1"/>
                </a:solidFill>
              </a:rPr>
              <a:t>Careful analysis of the existing literature </a:t>
            </a:r>
            <a:r>
              <a:rPr lang="en-US" dirty="0"/>
              <a:t>evaluating the legislation-specific impacts on gun violence both motivate and help construct robust hypotheses for our study. The results of this research can provide guidance to policymakers and the general public at large regarding the effectiveness of these crucial policies.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5357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1213</Words>
  <Application>Microsoft Macintosh PowerPoint</Application>
  <PresentationFormat>Widescreen</PresentationFormat>
  <Paragraphs>98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Arthur Langlois</dc:creator>
  <cp:lastModifiedBy>Arthur Langlois</cp:lastModifiedBy>
  <cp:revision>9</cp:revision>
  <dcterms:created xsi:type="dcterms:W3CDTF">2022-01-26T16:11:21Z</dcterms:created>
  <dcterms:modified xsi:type="dcterms:W3CDTF">2022-02-09T04:29:29Z</dcterms:modified>
</cp:coreProperties>
</file>