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</p:sldMasterIdLst>
  <p:sldIdLst>
    <p:sldId id="256" r:id="rId6"/>
    <p:sldId id="260" r:id="rId7"/>
    <p:sldId id="257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30"/>
    <a:srgbClr val="99A3B0"/>
    <a:srgbClr val="006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5781"/>
  </p:normalViewPr>
  <p:slideViewPr>
    <p:cSldViewPr snapToGrid="0" snapToObjects="1">
      <p:cViewPr varScale="1">
        <p:scale>
          <a:sx n="160" d="100"/>
          <a:sy n="16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A321-3459-8A47-A1BB-2882A1FA0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49E48-FD73-D84E-83C4-313F64D42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19617-5EAB-3F4D-9A65-B9D3A7A6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9EB-019E-7B41-8068-8F2DEE4274A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414C-DFAC-1944-A7E5-8C632451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2B9-4041-D942-BAF5-A003D2E8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2748-231B-CD4B-AB62-CBD58E77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0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36D6-FB76-7C47-B9A0-8ABC5AAD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7E714-521E-844B-8987-FDA0BAA26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5F70-6402-5D45-A39A-F27D1B8D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9EB-019E-7B41-8068-8F2DEE4274A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39BD-98F1-8245-9939-A854F4BC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ADF7-5425-EC47-95BB-DA35EB14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2748-231B-CD4B-AB62-CBD58E77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6D13C-66D2-F44A-AD6C-01B3383E1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D0CA2-AA2F-F84A-BF0C-54AE9FE26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FC1B-FDE2-1A42-9D1C-9158CEC2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9EB-019E-7B41-8068-8F2DEE4274A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0AE1-CA01-534E-BAB5-277BF48D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1918-5526-9548-A951-F891B1CF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2748-231B-CD4B-AB62-CBD58E77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7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C6A0D-8B61-3E41-88F7-A8AC8907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6C8-AC7A-D041-B872-8B618CFB751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7E39-FCE2-1640-A278-4848A9CD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C947-3D73-C549-96C2-16F4EF35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E3F-A18E-BD4F-995A-642155C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708C-ED29-5B4E-8A67-F584C804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7DA3-DA81-7B4A-8D0D-76ED6E19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B469-FFDC-2749-9906-E55DD268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6C8-AC7A-D041-B872-8B618CFB751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A1C29-1A48-5843-9FC1-113C78D7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1892-F73F-304B-A231-D4A9757A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E3F-A18E-BD4F-995A-642155C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94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0F6F-CF8F-2F40-995E-C15B94EC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8638A-F724-E54E-9190-6B03DB43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3878-78BA-3740-A562-9CEB599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6C8-AC7A-D041-B872-8B618CFB751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6A97-C07E-2942-8CE0-2DD2621B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98E1-A22F-3546-9AB7-81152BA4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E3F-A18E-BD4F-995A-642155C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7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E889-496E-3044-868D-640985FF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A662-5180-F349-BE61-45F0CF14C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92F3-689D-2E49-9784-A95F72FA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6B36-57D0-164F-B02C-6D1C4699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6C8-AC7A-D041-B872-8B618CFB751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E66F-0F60-7846-A669-E084E457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039D9-914D-A94E-A4DE-2A1AEC59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E3F-A18E-BD4F-995A-642155C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DF8A-F385-054C-AB69-811967AF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7078-BD47-AA42-B94C-AD8060F1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0288-E583-3640-95E3-79F5E8341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D6FFD-3F6A-FE40-AB99-7CA04C02C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555D1-DEB7-C54D-8584-D477F6FF8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A612C-7C1F-7741-AA94-307B30CD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6C8-AC7A-D041-B872-8B618CFB751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81931-6291-7B4B-8030-2DA67E33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C998C-54FF-1945-92E4-6AF2440C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E3F-A18E-BD4F-995A-642155C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4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5326-5A8D-6946-B158-D7BF2306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689A2-DEA0-AA4E-A82B-13FDDAD0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6C8-AC7A-D041-B872-8B618CFB751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97441-E295-4041-957C-930C4F02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655BE-4BBC-5249-B49A-9E2D1531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E3F-A18E-BD4F-995A-642155C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6F4F-2221-D549-AF66-D3E4E556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6C8-AC7A-D041-B872-8B618CFB751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D3812-E820-4C41-A886-2AB1F8C9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0DFF-855A-4F44-A42B-24440EEF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E3F-A18E-BD4F-995A-642155C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59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7A95-43DD-0D44-BF74-5830D693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2ABA-2A25-CA4E-9DCE-63308A7F3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44BFF-CF70-4C41-A555-94DF16EBD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93628-EE55-D04D-A72F-BB06BE06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6C8-AC7A-D041-B872-8B618CFB751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AA121-DE6B-7C40-96F9-23A6ED74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73240-71B7-0447-AC76-4840B5F7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E3F-A18E-BD4F-995A-642155C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8C39-7B63-804C-ACE3-7A7E435B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1F73-00CD-E24E-AAED-CEDA6594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9F27-AC8E-7A40-94C5-C8884C66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9EB-019E-7B41-8068-8F2DEE4274A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17BEF-A9B6-F54D-AD77-03680675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43ECB-9709-B04E-A56F-457A6021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2748-231B-CD4B-AB62-CBD58E77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11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4059-F7A3-484C-9F25-ED541E64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EC94D-0E23-8A48-9E0A-614AB3161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63923-8B28-5F4A-9792-39BBA1F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BBDEE-B534-164C-BEE1-1B159BE0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6C8-AC7A-D041-B872-8B618CFB751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64ED-CB5E-1548-B5A0-F4F7FD95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0F9F-6F6E-C04D-B1B3-C1E17947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E3F-A18E-BD4F-995A-642155C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4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1105-CD34-4A43-B807-AF594C3B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04E87-0B60-3A4E-8237-E435B3A64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F4E3-2B20-974C-B6B1-40A0AB72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6C8-AC7A-D041-B872-8B618CFB751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33A5-7E8F-4A44-80F2-AFC86D9A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FD28-E584-F047-B024-83E87A63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E3F-A18E-BD4F-995A-642155C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55778-FAE1-F842-B08B-390E66F09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91ED8-D5F2-AB40-9A4B-FD0F7A93B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6141-A40F-0A43-9FB6-2487737E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46C8-AC7A-D041-B872-8B618CFB751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D9E4-A889-5942-98E2-098B03F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C87C-81BA-DB4D-98F9-1D6785C9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E3F-A18E-BD4F-995A-642155C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5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CA60-EEDC-4343-A030-62325767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16B83-DE5C-434F-9AD6-376E34EA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5A705-BA21-A44D-829A-E1F183D9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9EB-019E-7B41-8068-8F2DEE4274A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B503-E3DB-624C-A576-CAD6342A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29FA-A3DE-8242-B6B2-F7E11B2E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2748-231B-CD4B-AB62-CBD58E77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D0D9-7BD6-2143-A94B-FD6108E9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50EC-5386-E448-B3E1-836147E4A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154A-91D2-754D-B198-4C35D4FF0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7E13E-1FCC-5343-A275-FBAF54B9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9EB-019E-7B41-8068-8F2DEE4274A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02ACA-93C9-BB46-8E99-32BA7E86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4476C-EFEB-1045-BCA1-53FB749D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2748-231B-CD4B-AB62-CBD58E77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2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DC45-65AE-1043-A90A-5338A795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C0F5-2B73-BE4C-B529-D0170E402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C6E1D-6FE1-C642-9ECC-B3E0D5D20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AD00A-BD54-B645-89C5-DF97E0FC6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EC22-22DF-1347-8D43-E9A49E7D3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288B2-0044-054B-9B9B-A6F6AFEF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9EB-019E-7B41-8068-8F2DEE4274A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696E6-A271-FF46-8EA6-C386FF5B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ED019-2FFF-9347-9142-77E91FBF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2748-231B-CD4B-AB62-CBD58E77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CCA9-F071-1345-BEE9-F1802105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0DBC2-71FF-944A-AF84-EFD9984A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9EB-019E-7B41-8068-8F2DEE4274A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AF2AD-1EE4-BA45-A029-67A58BB0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D650A-8AFD-BB4C-9E30-14315AB6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2748-231B-CD4B-AB62-CBD58E77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D5B5F-FDFF-EC46-B8CC-A088EC79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9EB-019E-7B41-8068-8F2DEE4274A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D0734-971C-294F-B79D-0DF0B8C9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984F4-8778-2F46-B783-6670B9A9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2748-231B-CD4B-AB62-CBD58E77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0895-9864-9448-9D46-4FD7D334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1AAA-FC28-CC4A-BD41-A063060D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EF9D8-A7AD-734A-B7AE-8190C25DF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D6B2F-0806-E54E-981A-EB7CEE89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9EB-019E-7B41-8068-8F2DEE4274A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B3223-F73D-E942-AA36-88FC943D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2F42E-81F9-914D-B5CF-668228D2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2748-231B-CD4B-AB62-CBD58E77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9B8B-1CB3-524D-BC5F-0603A6C5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7F7E0-C451-2348-AE28-4C4B86A06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5ACCB-DB6D-2F48-8ED8-BED8A787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67AD-D9C6-1546-AE66-E5B37862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39EB-019E-7B41-8068-8F2DEE4274A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2B088-B79B-B340-B956-F9FCDE61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7AD11-4CE1-8B40-9BEA-CBA38A27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2748-231B-CD4B-AB62-CBD58E77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19746-03C1-5249-B702-D456A706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24296-1228-6845-B385-3E171166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B0E27-4B5E-9841-96B2-E1CEBFA74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39EB-019E-7B41-8068-8F2DEE4274A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3D5C-A475-0443-A9FF-C5F25059D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4783-054C-B643-8F23-47EACC9D1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2748-231B-CD4B-AB62-CBD58E77C5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A83044-3392-974E-90ED-F1FBB89435EF}"/>
              </a:ext>
            </a:extLst>
          </p:cNvPr>
          <p:cNvSpPr/>
          <p:nvPr userDrawn="1"/>
        </p:nvSpPr>
        <p:spPr>
          <a:xfrm>
            <a:off x="3048" y="0"/>
            <a:ext cx="12188952" cy="685800"/>
          </a:xfrm>
          <a:prstGeom prst="rect">
            <a:avLst/>
          </a:prstGeom>
          <a:solidFill>
            <a:srgbClr val="99A3B0"/>
          </a:solidFill>
          <a:ln>
            <a:solidFill>
              <a:srgbClr val="99A3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54A3DE4-A0D6-7F4E-B55C-B803764E23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755648" cy="685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6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63F31-3ED3-3244-A4DC-F72A79E3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D37AA-052D-EA41-A5EE-73F8EC045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ED398-EA40-CD46-88EC-DFD9533EE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46C8-AC7A-D041-B872-8B618CFB751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3F047-C0AE-FF43-9FC5-112D9D372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1A21-97CA-4A4D-B282-A8FA5AF3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1FE3F-A18E-BD4F-995A-642155CB3EE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2122F334-5734-B041-ACBF-63117DB5439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0" y="5261735"/>
            <a:ext cx="5486400" cy="1828800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B18FAD21-B192-414B-B6C0-B6610D74697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74364"/>
            <a:ext cx="6080760" cy="21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8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9F5761-92EF-6F4F-AFB2-3E65BB58BC6D}"/>
              </a:ext>
            </a:extLst>
          </p:cNvPr>
          <p:cNvSpPr/>
          <p:nvPr/>
        </p:nvSpPr>
        <p:spPr>
          <a:xfrm>
            <a:off x="9722734" y="0"/>
            <a:ext cx="2469266" cy="1759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Remember that you will appear in this corner when recording in Zoom. Make a test video, adjust your slide layout, and delete this box in your final version!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90B70-3C8D-214E-A6CD-31B2AB8923FC}"/>
              </a:ext>
            </a:extLst>
          </p:cNvPr>
          <p:cNvSpPr txBox="1"/>
          <p:nvPr/>
        </p:nvSpPr>
        <p:spPr>
          <a:xfrm>
            <a:off x="6096000" y="2097369"/>
            <a:ext cx="6095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eal Head Pro" panose="020B0504020204020204" pitchFamily="34" charset="77"/>
                <a:cs typeface="Arial" panose="020B0604020202020204" pitchFamily="34" charset="0"/>
              </a:rPr>
              <a:t>Differential Impacts Across States of Gun-Control Legislation Following Parkland Shooting</a:t>
            </a:r>
          </a:p>
          <a:p>
            <a:r>
              <a:rPr lang="en-US" dirty="0">
                <a:latin typeface="Real Head Pro" panose="020B0504020204020204" pitchFamily="34" charset="77"/>
                <a:cs typeface="Arial" panose="020B0604020202020204" pitchFamily="34" charset="0"/>
              </a:rPr>
              <a:t>Arthur Langlois</a:t>
            </a:r>
          </a:p>
          <a:p>
            <a:r>
              <a:rPr lang="en-US" dirty="0">
                <a:latin typeface="Real Head Pro" panose="020B0504020204020204" pitchFamily="34" charset="77"/>
                <a:cs typeface="Arial" panose="020B0604020202020204" pitchFamily="34" charset="0"/>
              </a:rPr>
              <a:t>Professor G. </a:t>
            </a:r>
            <a:r>
              <a:rPr lang="en-US" dirty="0" err="1">
                <a:latin typeface="Real Head Pro" panose="020B0504020204020204" pitchFamily="34" charset="77"/>
                <a:cs typeface="Arial" panose="020B0604020202020204" pitchFamily="34" charset="0"/>
              </a:rPr>
              <a:t>Vicentini</a:t>
            </a:r>
            <a:endParaRPr lang="en-US" dirty="0">
              <a:latin typeface="Real Head Pro" panose="020B0504020204020204" pitchFamily="34" charset="77"/>
              <a:cs typeface="Arial" panose="020B0604020202020204" pitchFamily="34" charset="0"/>
            </a:endParaRPr>
          </a:p>
          <a:p>
            <a:r>
              <a:rPr lang="en-US" dirty="0">
                <a:latin typeface="Real Head Pro" panose="020B0504020204020204" pitchFamily="34" charset="77"/>
                <a:cs typeface="Arial" panose="020B0604020202020204" pitchFamily="34" charset="0"/>
              </a:rPr>
              <a:t>Social Sciences, Humanities, Law</a:t>
            </a:r>
          </a:p>
          <a:p>
            <a:r>
              <a:rPr lang="en-US" dirty="0">
                <a:latin typeface="Real Head Pro" panose="020B0504020204020204" pitchFamily="34" charset="77"/>
                <a:cs typeface="Arial" panose="020B0604020202020204" pitchFamily="34" charset="0"/>
              </a:rPr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33009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8E93F5-B196-C742-8F44-F93BF311560C}"/>
              </a:ext>
            </a:extLst>
          </p:cNvPr>
          <p:cNvSpPr/>
          <p:nvPr/>
        </p:nvSpPr>
        <p:spPr>
          <a:xfrm>
            <a:off x="9722734" y="0"/>
            <a:ext cx="2469266" cy="1759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Remember that you will appear in this corner when recording in Zoom. Make a test video, adjust your slide layout, and delete this box in your final version!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9CC53A-CDE5-5B4B-9804-F32702D39B42}"/>
              </a:ext>
            </a:extLst>
          </p:cNvPr>
          <p:cNvSpPr/>
          <p:nvPr/>
        </p:nvSpPr>
        <p:spPr>
          <a:xfrm>
            <a:off x="3710347" y="166614"/>
            <a:ext cx="477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eal Head Pro" panose="020B0504020204020204" pitchFamily="34" charset="77"/>
                <a:cs typeface="Arial" panose="020B0604020202020204" pitchFamily="34" charset="0"/>
              </a:rPr>
              <a:t>BACKGROUND, MOTIVATION, AND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2A3D-5E39-154B-8BE2-98D994122C6B}"/>
              </a:ext>
            </a:extLst>
          </p:cNvPr>
          <p:cNvSpPr txBox="1"/>
          <p:nvPr/>
        </p:nvSpPr>
        <p:spPr>
          <a:xfrm>
            <a:off x="5021839" y="2083354"/>
            <a:ext cx="674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Unusual thing happened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State regulations were put in place, with common motive: control gun access in an attempt to limit the number of gun violence (half of the states passed at least one legislation </a:t>
            </a:r>
          </a:p>
          <a:p>
            <a:r>
              <a:rPr lang="en-US" dirty="0"/>
              <a:t>aiming to restrict gun access)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722EE-DA00-4A4F-B8D6-F1B24969D735}"/>
              </a:ext>
            </a:extLst>
          </p:cNvPr>
          <p:cNvSpPr txBox="1"/>
          <p:nvPr/>
        </p:nvSpPr>
        <p:spPr>
          <a:xfrm>
            <a:off x="5021839" y="859487"/>
            <a:ext cx="4638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Usual thing happened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School shooting in Parkland High School Shooting was one of the 3,428 shootings that occurred in the US since 2014 (Gun Violence Archive, 2022) </a:t>
            </a:r>
          </a:p>
          <a:p>
            <a:endParaRPr lang="en-US" dirty="0"/>
          </a:p>
        </p:txBody>
      </p:sp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75EE7127-066F-4E4A-A11E-132D5C2E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33" y="888002"/>
            <a:ext cx="3845365" cy="28257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058271-1E61-544E-B722-94F2E5216D66}"/>
              </a:ext>
            </a:extLst>
          </p:cNvPr>
          <p:cNvSpPr txBox="1"/>
          <p:nvPr/>
        </p:nvSpPr>
        <p:spPr>
          <a:xfrm>
            <a:off x="555933" y="3829064"/>
            <a:ext cx="12123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Society bears a large cost from gun violence</a:t>
            </a:r>
            <a:r>
              <a:rPr lang="en-US" dirty="0">
                <a:solidFill>
                  <a:schemeClr val="accent1"/>
                </a:solidFill>
              </a:rPr>
              <a:t>: </a:t>
            </a:r>
          </a:p>
          <a:p>
            <a:r>
              <a:rPr lang="en-US" dirty="0"/>
              <a:t>- 45,000 annual deaths linked to gun violence in the country, economic cost is estimated at $280 billion dollars. </a:t>
            </a:r>
          </a:p>
          <a:p>
            <a:r>
              <a:rPr lang="en-US" dirty="0"/>
              <a:t>- Significant detrimental sociological and psychological, most notably on children, community wellbeing, and on multiple generations (Cook &amp; Ludwig, 2002, </a:t>
            </a:r>
            <a:r>
              <a:rPr lang="en-US" dirty="0" err="1"/>
              <a:t>Soni</a:t>
            </a:r>
            <a:r>
              <a:rPr lang="en-US" dirty="0"/>
              <a:t> &amp; </a:t>
            </a:r>
            <a:r>
              <a:rPr lang="en-US" dirty="0" err="1"/>
              <a:t>Tekin</a:t>
            </a:r>
            <a:r>
              <a:rPr lang="en-US" dirty="0"/>
              <a:t>, 2020, and </a:t>
            </a:r>
            <a:r>
              <a:rPr lang="en-US" dirty="0" err="1"/>
              <a:t>Dursun</a:t>
            </a:r>
            <a:r>
              <a:rPr lang="en-US" dirty="0"/>
              <a:t>, 2019) </a:t>
            </a:r>
          </a:p>
          <a:p>
            <a:r>
              <a:rPr lang="en-US" dirty="0"/>
              <a:t>- Gun violence is largely perceived as one of the largest problem in the country, with 72% of the population perceiving it as either a “Very Big Problem” or a “Moderately Big Problem”. </a:t>
            </a:r>
          </a:p>
          <a:p>
            <a:r>
              <a:rPr lang="en-US" dirty="0"/>
              <a:t>- 80% democrats think gun laws should be stricter vs 20% for republicans (Pew Research Center, 2021)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Need of rigorous assessment of policies effectiveness aiming at reducing gun violence </a:t>
            </a:r>
          </a:p>
        </p:txBody>
      </p:sp>
    </p:spTree>
    <p:extLst>
      <p:ext uri="{BB962C8B-B14F-4D97-AF65-F5344CB8AC3E}">
        <p14:creationId xmlns:p14="http://schemas.microsoft.com/office/powerpoint/2010/main" val="39565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0F4D0F4-4080-A742-BAB6-4E0AFA88930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5" r="48831"/>
          <a:stretch/>
        </p:blipFill>
        <p:spPr>
          <a:xfrm>
            <a:off x="127221" y="762676"/>
            <a:ext cx="5351228" cy="36980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C4F0EA-4437-C34F-A6E6-0ED48A851642}"/>
              </a:ext>
            </a:extLst>
          </p:cNvPr>
          <p:cNvSpPr/>
          <p:nvPr/>
        </p:nvSpPr>
        <p:spPr>
          <a:xfrm>
            <a:off x="9722734" y="0"/>
            <a:ext cx="2469266" cy="1759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Remember that you will appear in this corner when recording in Zoom. Make a test video, adjust your slide layout, and delete this box in your final version!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4D91F5-1AE1-E54A-B570-72F87559BBDE}"/>
              </a:ext>
            </a:extLst>
          </p:cNvPr>
          <p:cNvSpPr/>
          <p:nvPr/>
        </p:nvSpPr>
        <p:spPr>
          <a:xfrm>
            <a:off x="4552436" y="177089"/>
            <a:ext cx="294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eal Head Pro" panose="020B0504020204020204" pitchFamily="34" charset="77"/>
                <a:cs typeface="Arial" panose="020B0604020202020204" pitchFamily="34" charset="0"/>
              </a:rPr>
              <a:t>PROCESS AND METHODS</a:t>
            </a:r>
            <a:endParaRPr lang="en-US" dirty="0">
              <a:solidFill>
                <a:schemeClr val="bg1"/>
              </a:solidFill>
              <a:latin typeface="Real Head Pro" panose="020B0504020204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3F733-487A-F642-9159-9403D2C39249}"/>
              </a:ext>
            </a:extLst>
          </p:cNvPr>
          <p:cNvSpPr txBox="1"/>
          <p:nvPr/>
        </p:nvSpPr>
        <p:spPr>
          <a:xfrm>
            <a:off x="5406887" y="850790"/>
            <a:ext cx="4166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  <a:p>
            <a:r>
              <a:rPr lang="en-US" dirty="0"/>
              <a:t>-    CDC’s WONDER “Underlying Cause of Death”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Panel Data: 20 years of data (1999-2020) at the </a:t>
            </a:r>
            <a:r>
              <a:rPr lang="en-US" dirty="0">
                <a:solidFill>
                  <a:schemeClr val="accent1"/>
                </a:solidFill>
              </a:rPr>
              <a:t>state level 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Variables: Ethnicity, Injury Intent, Absolute Deaths Levels, Crude Death Rate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2 years of data for </a:t>
            </a:r>
            <a:r>
              <a:rPr lang="en-US" dirty="0">
                <a:solidFill>
                  <a:schemeClr val="accent1"/>
                </a:solidFill>
              </a:rPr>
              <a:t>Post-Treatment Period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412A2-4089-A446-AFAF-BDFD14747BB7}"/>
              </a:ext>
            </a:extLst>
          </p:cNvPr>
          <p:cNvSpPr txBox="1"/>
          <p:nvPr/>
        </p:nvSpPr>
        <p:spPr>
          <a:xfrm>
            <a:off x="204756" y="4492271"/>
            <a:ext cx="41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505FC-6A91-F84E-A2A1-6587A3A569B9}"/>
              </a:ext>
            </a:extLst>
          </p:cNvPr>
          <p:cNvSpPr txBox="1"/>
          <p:nvPr/>
        </p:nvSpPr>
        <p:spPr>
          <a:xfrm>
            <a:off x="204756" y="4895412"/>
            <a:ext cx="11145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Goal &amp; Method: </a:t>
            </a:r>
            <a:r>
              <a:rPr lang="en-US" dirty="0"/>
              <a:t>We will follow a synthetic control methodology in order to estimate the causal impact of the policies on 1- the total number of gun related incidents 2- the number of gun related homicides 3- the number of gun suicides. More specifically this methodology will be favored over traditional methods used in causal inference due to its interpretability and transparency (Abadie, 2021 and </a:t>
            </a:r>
            <a:r>
              <a:rPr lang="en-US" dirty="0" err="1"/>
              <a:t>Arkhangelsky</a:t>
            </a:r>
            <a:r>
              <a:rPr lang="en-US" dirty="0"/>
              <a:t> et al., 2019), and its prevalence in the gun control literature 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1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C4F0EA-4437-C34F-A6E6-0ED48A851642}"/>
              </a:ext>
            </a:extLst>
          </p:cNvPr>
          <p:cNvSpPr/>
          <p:nvPr/>
        </p:nvSpPr>
        <p:spPr>
          <a:xfrm>
            <a:off x="9722734" y="0"/>
            <a:ext cx="2469266" cy="1759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Remember that you will appear in this corner when recording in Zoom. Make a test video, adjust your slide layout, and delete this box in your final version!</a:t>
            </a:r>
          </a:p>
        </p:txBody>
      </p:sp>
      <p:sp>
        <p:nvSpPr>
          <p:cNvPr id="12" name="Up Arrow Callout 11">
            <a:extLst>
              <a:ext uri="{FF2B5EF4-FFF2-40B4-BE49-F238E27FC236}">
                <a16:creationId xmlns:a16="http://schemas.microsoft.com/office/drawing/2014/main" id="{044BA42D-7351-C94A-9852-8FC30C7821D1}"/>
              </a:ext>
            </a:extLst>
          </p:cNvPr>
          <p:cNvSpPr/>
          <p:nvPr/>
        </p:nvSpPr>
        <p:spPr>
          <a:xfrm>
            <a:off x="0" y="3710194"/>
            <a:ext cx="5027271" cy="2979380"/>
          </a:xfrm>
          <a:prstGeom prst="upArrowCallout">
            <a:avLst/>
          </a:prstGeom>
          <a:solidFill>
            <a:srgbClr val="BCD6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77"/>
              </a:rPr>
              <a:t>Use images on this slide to show your audience </a:t>
            </a:r>
            <a:r>
              <a:rPr lang="en-US" sz="1600" b="1" dirty="0">
                <a:latin typeface="Lato" panose="020F0502020204030203" pitchFamily="34" charset="77"/>
              </a:rPr>
              <a:t>what you made or discovered.</a:t>
            </a:r>
            <a:endParaRPr lang="en-US" sz="1600" dirty="0">
              <a:latin typeface="Lato" panose="020F0502020204030203" pitchFamily="34" charset="77"/>
            </a:endParaRPr>
          </a:p>
          <a:p>
            <a:pPr algn="ctr"/>
            <a:endParaRPr lang="en-US" sz="1600" dirty="0">
              <a:latin typeface="Lato" panose="020F0502020204030203" pitchFamily="34" charset="77"/>
            </a:endParaRPr>
          </a:p>
          <a:p>
            <a:pPr algn="ctr"/>
            <a:r>
              <a:rPr lang="en-US" sz="1600" b="1" dirty="0">
                <a:latin typeface="Lato" panose="020F0502020204030203" pitchFamily="34" charset="77"/>
              </a:rPr>
              <a:t>Delete this box when you are finished.</a:t>
            </a:r>
          </a:p>
        </p:txBody>
      </p:sp>
      <p:pic>
        <p:nvPicPr>
          <p:cNvPr id="4" name="Picture 3" descr="A picture containing text, floor, indoor&#10;&#10;Description automatically generated">
            <a:extLst>
              <a:ext uri="{FF2B5EF4-FFF2-40B4-BE49-F238E27FC236}">
                <a16:creationId xmlns:a16="http://schemas.microsoft.com/office/drawing/2014/main" id="{6C265C28-9DC9-6C48-BA0B-144D1E17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88" y="744312"/>
            <a:ext cx="4174603" cy="27830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5629DC-A647-524B-9E54-F42221E464C6}"/>
              </a:ext>
            </a:extLst>
          </p:cNvPr>
          <p:cNvSpPr/>
          <p:nvPr/>
        </p:nvSpPr>
        <p:spPr>
          <a:xfrm>
            <a:off x="4494728" y="168426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eal Head Pro" panose="020B0504020204020204" pitchFamily="34" charset="77"/>
                <a:cs typeface="Arial" panose="020B0604020202020204" pitchFamily="34" charset="0"/>
              </a:rPr>
              <a:t>FINDINGS AND PRODUCTS</a:t>
            </a:r>
          </a:p>
        </p:txBody>
      </p:sp>
    </p:spTree>
    <p:extLst>
      <p:ext uri="{BB962C8B-B14F-4D97-AF65-F5344CB8AC3E}">
        <p14:creationId xmlns:p14="http://schemas.microsoft.com/office/powerpoint/2010/main" val="414448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C4F0EA-4437-C34F-A6E6-0ED48A851642}"/>
              </a:ext>
            </a:extLst>
          </p:cNvPr>
          <p:cNvSpPr/>
          <p:nvPr/>
        </p:nvSpPr>
        <p:spPr>
          <a:xfrm>
            <a:off x="9722734" y="0"/>
            <a:ext cx="2469266" cy="1759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Remember that you will appear in this corner when recording in Zoom. Make a test video, adjust your slide layout, and delete this box in your final version!</a:t>
            </a:r>
          </a:p>
        </p:txBody>
      </p:sp>
      <p:sp>
        <p:nvSpPr>
          <p:cNvPr id="12" name="Up Arrow Callout 11">
            <a:extLst>
              <a:ext uri="{FF2B5EF4-FFF2-40B4-BE49-F238E27FC236}">
                <a16:creationId xmlns:a16="http://schemas.microsoft.com/office/drawing/2014/main" id="{044BA42D-7351-C94A-9852-8FC30C7821D1}"/>
              </a:ext>
            </a:extLst>
          </p:cNvPr>
          <p:cNvSpPr/>
          <p:nvPr/>
        </p:nvSpPr>
        <p:spPr>
          <a:xfrm>
            <a:off x="307693" y="3722072"/>
            <a:ext cx="5027271" cy="2979380"/>
          </a:xfrm>
          <a:prstGeom prst="upArrowCallout">
            <a:avLst/>
          </a:prstGeom>
          <a:solidFill>
            <a:srgbClr val="BCD6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ato" panose="020F0502020204030203" pitchFamily="34" charset="77"/>
              </a:rPr>
              <a:t>Use images on this slide to illustrate final take-aways about your project and next steps</a:t>
            </a:r>
            <a:r>
              <a:rPr lang="en-US" sz="1600" b="1" dirty="0">
                <a:latin typeface="Lato" panose="020F0502020204030203" pitchFamily="34" charset="77"/>
              </a:rPr>
              <a:t>.</a:t>
            </a:r>
            <a:endParaRPr lang="en-US" sz="1600" dirty="0">
              <a:latin typeface="Lato" panose="020F0502020204030203" pitchFamily="34" charset="77"/>
            </a:endParaRPr>
          </a:p>
          <a:p>
            <a:pPr algn="ctr"/>
            <a:endParaRPr lang="en-US" sz="1600" dirty="0">
              <a:latin typeface="Lato" panose="020F0502020204030203" pitchFamily="34" charset="77"/>
            </a:endParaRPr>
          </a:p>
          <a:p>
            <a:pPr algn="ctr"/>
            <a:r>
              <a:rPr lang="en-US" sz="1600" b="1" dirty="0">
                <a:latin typeface="Lato" panose="020F0502020204030203" pitchFamily="34" charset="77"/>
              </a:rPr>
              <a:t>Delete this box when you are finished.</a:t>
            </a:r>
          </a:p>
        </p:txBody>
      </p:sp>
      <p:pic>
        <p:nvPicPr>
          <p:cNvPr id="3" name="Picture 2" descr="A picture containing outdoor, blurry, wave, blur&#10;&#10;Description automatically generated">
            <a:extLst>
              <a:ext uri="{FF2B5EF4-FFF2-40B4-BE49-F238E27FC236}">
                <a16:creationId xmlns:a16="http://schemas.microsoft.com/office/drawing/2014/main" id="{B5B4C314-D71E-0B4C-A8C4-70EB1C57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8" y="702569"/>
            <a:ext cx="4415742" cy="29364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8414A3-DE6D-5A44-8C49-0AEB9FD4B69F}"/>
              </a:ext>
            </a:extLst>
          </p:cNvPr>
          <p:cNvSpPr/>
          <p:nvPr/>
        </p:nvSpPr>
        <p:spPr>
          <a:xfrm>
            <a:off x="4122831" y="156548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eal Head Pro" panose="020B0504020204020204" pitchFamily="34" charset="77"/>
                <a:cs typeface="Arial" panose="020B0604020202020204" pitchFamily="34" charset="0"/>
              </a:rPr>
              <a:t>CONCLUSIONS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4194475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400F03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1033219843B47BA19CB7BFA4C326E" ma:contentTypeVersion="6" ma:contentTypeDescription="Create a new document." ma:contentTypeScope="" ma:versionID="7be1e4b025dd94dae3bf976f99d807f3">
  <xsd:schema xmlns:xsd="http://www.w3.org/2001/XMLSchema" xmlns:xs="http://www.w3.org/2001/XMLSchema" xmlns:p="http://schemas.microsoft.com/office/2006/metadata/properties" xmlns:ns2="e13b2498-9364-4935-92f3-1397645862d9" targetNamespace="http://schemas.microsoft.com/office/2006/metadata/properties" ma:root="true" ma:fieldsID="02a76db9b08b24af5850a61af19cf787" ns2:_="">
    <xsd:import namespace="e13b2498-9364-4935-92f3-13976458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b2498-9364-4935-92f3-139764586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0E6466-B92E-4C2D-9322-D4C03B52FC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3b2498-9364-4935-92f3-1397645862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CC3AFA-42DB-453D-B897-49BD40A83D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BFDF253-8624-4457-B7D5-4F0E14B1C1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593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Real Head Pro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Karas, Andrew</dc:creator>
  <cp:lastModifiedBy>Arthur Langlois</cp:lastModifiedBy>
  <cp:revision>23</cp:revision>
  <dcterms:created xsi:type="dcterms:W3CDTF">2020-12-07T21:57:09Z</dcterms:created>
  <dcterms:modified xsi:type="dcterms:W3CDTF">2022-03-17T23:42:00Z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0x0101004C91033219843B47BA19CB7BFA4C326E</vt:lpwstr>
  </property>
</Properties>
</file>