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5" r:id="rId3"/>
    <p:sldId id="259" r:id="rId4"/>
    <p:sldId id="257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7030"/>
  </p:normalViewPr>
  <p:slideViewPr>
    <p:cSldViewPr snapToGrid="0" snapToObjects="1">
      <p:cViewPr varScale="1">
        <p:scale>
          <a:sx n="115" d="100"/>
          <a:sy n="115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D57D1-EC62-9C44-BE7F-5C93612010B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2155D-1E17-0D4F-A318-8E047A333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LOSS: $3.5 billion of medical costs alone, and an estimated 214.2 billion loss in “intangible loss of victims and survivors due to either a life cut short or a person permanently disabled by gun violence”).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298C-5395-1644-80BC-54311BBF88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3095-A8ED-0742-B97D-F61F8D8B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6804E-4DCB-824A-B333-3D874E96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31D7-B1F1-224D-AF24-3021CC9E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E651-F06B-7A45-896E-0B167B01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5C76-C68A-DA4F-B4F3-EAE7BC3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9154-DE68-C94B-ADEA-521F473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AF345-D940-CF45-B460-97B1A44D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EEC7-5F01-A448-9090-B92D3CDE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DA5F-4F59-0647-8916-F4F863A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550A-3963-5748-B95E-3D809B7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4767C-A923-BD46-A058-FA1AA2959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A64C-B5D7-5643-8F4C-BCC5D214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DE15-83FC-1A47-87C5-D37295AD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90B0-8D12-804B-8D7D-0F883A05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E7C-57E8-FD4B-948E-3E098E8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0C37-00F5-F74B-BC09-4FC2D969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3629-5CD6-FC49-92CC-F73486D2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435E-1C59-5449-A8D9-F88C4B2E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546A-A891-B640-BDBE-816CDF14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C580-199C-3B48-9296-839C2AD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E86F-1F69-E54A-A076-4CB9D6C6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C1A8-98F5-F340-ACA5-2AF3CBAB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1798-4EBA-FC47-94F0-DB09819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F33A-C27B-314B-ABF6-E8024415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785-C08A-1649-AA38-04CE6129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FB4A-6AFD-5546-B262-A4EAF5B7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2466-4B75-9143-BE2D-8B36813F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9A0D5-9A58-0E48-A687-207A85C5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3BFC8-E37E-014E-AAD6-93553E5D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DFB7C-0DC2-7E47-90E3-63A88000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83F5-B9EB-1F40-9922-99E4360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6A7C-CEEE-1941-BD66-ED7714CA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F4FD-CBAB-194B-9BCA-00EB5C1AC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63DC-4D69-A54B-B8AF-B0255B439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BD6DD-DFC8-E646-A361-144CDA0A3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1C53F-6C34-B641-8ECF-14E81F3A2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661C4-B527-B345-B7C9-39B81672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0934B-39A5-2A4D-8655-4F81962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2F50-C26A-8545-A89A-E66D96B2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A7A2-3610-B242-8085-7CD614F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6557-A4C8-3142-ACEA-D5DBB09C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03B6-B325-B549-BBBF-0C985519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FC559-36CE-CF4B-BAEB-18DC75D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748A4-5882-DC46-97A5-DC1F5CB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BCB61-400D-DC45-B638-0436218C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0E43-5E3B-C04F-99A8-D589F90F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D013-0E36-DA46-B337-2DFCFC08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E31F-F26C-A548-AE70-398E568E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35DEE-29DB-0B49-B2B5-9901B7D7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E67-B5EC-F54A-9D10-067AC2E4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DE55-2A01-2E47-A8A4-F7FC327B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C84B-25D4-6F49-BA0C-E734E68E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509C-01F9-834C-9A56-948F842F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19264-7A66-7D45-A15A-FECAF5CC1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9742A-AE05-AA47-9070-F756EDF3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EDFA-0900-D642-987A-A76CA02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F918F-EFCC-FF4B-9327-CD5542EE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D4C1-D2A2-0E44-A8AF-FAFA174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51F30-6298-294D-9AA1-74201B7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1F9E-8202-0C44-9213-06C44BBE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CC69-9F02-614D-AB1A-CC40B26A3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8E6E-26F3-CA42-B1B0-E34FB79B69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6F54-AA5C-F843-A409-A94DD223A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3294-E438-0B43-A22E-1F31EA2D1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325E-33D8-404C-9E9E-6646098D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7963A3-0D43-A449-8910-E0365AEA3978}"/>
              </a:ext>
            </a:extLst>
          </p:cNvPr>
          <p:cNvSpPr txBox="1"/>
          <p:nvPr/>
        </p:nvSpPr>
        <p:spPr>
          <a:xfrm>
            <a:off x="7548880" y="2092960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Arthur Langlois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Northeastern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AA8D-2209-C94A-8DE2-1F6FF9AF1453}"/>
              </a:ext>
            </a:extLst>
          </p:cNvPr>
          <p:cNvSpPr txBox="1"/>
          <p:nvPr/>
        </p:nvSpPr>
        <p:spPr>
          <a:xfrm>
            <a:off x="623229" y="957270"/>
            <a:ext cx="514096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</a:rPr>
              <a:t>An Inquiry into the Cross-States Impacts of Gun-Control Legislations following the 2018 Parkland High School Shooting </a:t>
            </a:r>
            <a:endParaRPr lang="en-US" sz="3500" dirty="0">
              <a:solidFill>
                <a:schemeClr val="accent1"/>
              </a:solidFill>
            </a:endParaRPr>
          </a:p>
          <a:p>
            <a:endParaRPr lang="en-US" sz="35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720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04C563-D9BA-0844-867C-BE2AD5704467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25250-2B0A-044B-9676-FA086D00AD35}"/>
              </a:ext>
            </a:extLst>
          </p:cNvPr>
          <p:cNvSpPr txBox="1"/>
          <p:nvPr/>
        </p:nvSpPr>
        <p:spPr>
          <a:xfrm>
            <a:off x="407963" y="959442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2F297-9111-8940-8C92-35FF380D8BBF}"/>
              </a:ext>
            </a:extLst>
          </p:cNvPr>
          <p:cNvSpPr txBox="1"/>
          <p:nvPr/>
        </p:nvSpPr>
        <p:spPr>
          <a:xfrm>
            <a:off x="407963" y="1651241"/>
            <a:ext cx="8168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CDC’s WONDER “Underlying Cause of Death”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Panel Data: 20 years of data (1999-2020) at the </a:t>
            </a:r>
            <a:r>
              <a:rPr lang="en-US" dirty="0">
                <a:solidFill>
                  <a:schemeClr val="accent1"/>
                </a:solidFill>
              </a:rPr>
              <a:t>state level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Variables: Ethnicity, Injury Intent, Absolute Deaths Levels, Crude Death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/>
              <a:t>Strengths: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Granularity </a:t>
            </a:r>
            <a:r>
              <a:rPr lang="en-US" dirty="0">
                <a:sym typeface="Wingdings" pitchFamily="2" charset="2"/>
              </a:rPr>
              <a:t> Heterogenous Treatment Effects (ethnicity and injury intent)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19 Years of data for </a:t>
            </a:r>
            <a:r>
              <a:rPr lang="en-US" dirty="0">
                <a:solidFill>
                  <a:schemeClr val="accent1"/>
                </a:solidFill>
              </a:rPr>
              <a:t>Pre-Treatment Period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=  stronger inference</a:t>
            </a:r>
            <a:r>
              <a:rPr lang="en-US" dirty="0">
                <a:sym typeface="Wingdings" pitchFamily="2" charset="2"/>
              </a:rPr>
              <a:t>, more robust synthetic controls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Injury Intent specificities</a:t>
            </a:r>
          </a:p>
          <a:p>
            <a:endParaRPr lang="en-US" dirty="0"/>
          </a:p>
          <a:p>
            <a:r>
              <a:rPr lang="en-US" b="1" dirty="0"/>
              <a:t>Weaknesses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2 years of data for </a:t>
            </a:r>
            <a:r>
              <a:rPr lang="en-US" dirty="0">
                <a:solidFill>
                  <a:schemeClr val="accent1"/>
                </a:solidFill>
              </a:rPr>
              <a:t>Post-Treatment Period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Single ethnicity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Crude Death Rate as a share of population (per 100,000) instead of share of deaths.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variables (income bracket, employment…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29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CBF723-A6B5-A94B-986A-E41F640194F1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E2E90-B7E7-1E4E-9798-A27245C32950}"/>
              </a:ext>
            </a:extLst>
          </p:cNvPr>
          <p:cNvSpPr txBox="1"/>
          <p:nvPr/>
        </p:nvSpPr>
        <p:spPr>
          <a:xfrm>
            <a:off x="407963" y="959442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 Deaths Overtime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014D429-D508-5B47-8AD7-9F5A36F517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269821"/>
            <a:ext cx="7718270" cy="3095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78C7DA-28AF-164B-A3DB-7F3D3A40EC4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" y="5181008"/>
            <a:ext cx="5943600" cy="717550"/>
          </a:xfrm>
          <a:prstGeom prst="rect">
            <a:avLst/>
          </a:prstGeom>
        </p:spPr>
      </p:pic>
      <p:sp>
        <p:nvSpPr>
          <p:cNvPr id="14" name="Text Box 36">
            <a:extLst>
              <a:ext uri="{FF2B5EF4-FFF2-40B4-BE49-F238E27FC236}">
                <a16:creationId xmlns:a16="http://schemas.microsoft.com/office/drawing/2014/main" id="{0C8D7955-B03B-5C42-AFC8-BA4DE0D0BBE1}"/>
              </a:ext>
            </a:extLst>
          </p:cNvPr>
          <p:cNvSpPr txBox="1"/>
          <p:nvPr/>
        </p:nvSpPr>
        <p:spPr>
          <a:xfrm>
            <a:off x="1495058" y="4918118"/>
            <a:ext cx="4981575" cy="2628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Statistics: Absolute Deaths, Crude Death Rate, and Population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A1AE1-5397-C04F-8F56-0366FC0ED620}"/>
              </a:ext>
            </a:extLst>
          </p:cNvPr>
          <p:cNvSpPr txBox="1"/>
          <p:nvPr/>
        </p:nvSpPr>
        <p:spPr>
          <a:xfrm>
            <a:off x="9053565" y="2230734"/>
            <a:ext cx="29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Interesting difference between </a:t>
            </a:r>
            <a:r>
              <a:rPr lang="en-US" dirty="0">
                <a:solidFill>
                  <a:schemeClr val="accent1"/>
                </a:solidFill>
              </a:rPr>
              <a:t>absolute</a:t>
            </a:r>
            <a:r>
              <a:rPr lang="en-US" dirty="0"/>
              <a:t> number of deaths and </a:t>
            </a:r>
            <a:r>
              <a:rPr lang="en-US" dirty="0">
                <a:solidFill>
                  <a:schemeClr val="accent1"/>
                </a:solidFill>
              </a:rPr>
              <a:t>crude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Drastic </a:t>
            </a:r>
            <a:r>
              <a:rPr lang="en-US" dirty="0">
                <a:solidFill>
                  <a:schemeClr val="accent1"/>
                </a:solidFill>
              </a:rPr>
              <a:t>increase</a:t>
            </a:r>
            <a:r>
              <a:rPr lang="en-US" dirty="0"/>
              <a:t> since 2014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04C563-D9BA-0844-867C-BE2AD5704467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25250-2B0A-044B-9676-FA086D00AD35}"/>
              </a:ext>
            </a:extLst>
          </p:cNvPr>
          <p:cNvSpPr txBox="1"/>
          <p:nvPr/>
        </p:nvSpPr>
        <p:spPr>
          <a:xfrm>
            <a:off x="407963" y="959442"/>
            <a:ext cx="924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 Deaths Over Time Across Race, Intent, and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3E591-07E6-4641-A7E5-29F347BBB813}"/>
              </a:ext>
            </a:extLst>
          </p:cNvPr>
          <p:cNvSpPr txBox="1"/>
          <p:nvPr/>
        </p:nvSpPr>
        <p:spPr>
          <a:xfrm>
            <a:off x="9053565" y="2230734"/>
            <a:ext cx="2954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majority driven by </a:t>
            </a:r>
            <a:r>
              <a:rPr lang="en-US" dirty="0">
                <a:solidFill>
                  <a:schemeClr val="accent1"/>
                </a:solidFill>
              </a:rPr>
              <a:t>suicide/homicide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Overwhelming representation of </a:t>
            </a:r>
            <a:r>
              <a:rPr lang="en-US" dirty="0">
                <a:solidFill>
                  <a:schemeClr val="accent1"/>
                </a:solidFill>
              </a:rPr>
              <a:t>African Americans and Whites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Fairly </a:t>
            </a:r>
            <a:r>
              <a:rPr lang="en-US" dirty="0">
                <a:solidFill>
                  <a:schemeClr val="accent1"/>
                </a:solidFill>
              </a:rPr>
              <a:t>stable</a:t>
            </a:r>
            <a:r>
              <a:rPr lang="en-US" dirty="0"/>
              <a:t> yet disparate levels across states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2E24112-8668-3847-A7C8-9D733F5A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1245995"/>
            <a:ext cx="8403019" cy="50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F93F6-3AB3-7A42-8AD2-4DF580AEA074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5810-7881-A340-9DE3-CB64D45B6BB8}"/>
              </a:ext>
            </a:extLst>
          </p:cNvPr>
          <p:cNvSpPr txBox="1"/>
          <p:nvPr/>
        </p:nvSpPr>
        <p:spPr>
          <a:xfrm>
            <a:off x="407963" y="959442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 Deaths Characteristics by State 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FB2C50-616D-CF41-A544-713C4A21A2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328774"/>
            <a:ext cx="8504925" cy="4955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43E92E-9790-0746-8B8C-570FE545D588}"/>
              </a:ext>
            </a:extLst>
          </p:cNvPr>
          <p:cNvSpPr txBox="1"/>
          <p:nvPr/>
        </p:nvSpPr>
        <p:spPr>
          <a:xfrm>
            <a:off x="9053565" y="2230734"/>
            <a:ext cx="29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High suicide/homicide rates in </a:t>
            </a:r>
            <a:r>
              <a:rPr lang="en-US" dirty="0">
                <a:solidFill>
                  <a:schemeClr val="accent1"/>
                </a:solidFill>
              </a:rPr>
              <a:t>AZ/OK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death rates in North Carolina (mostly driven by </a:t>
            </a:r>
            <a:r>
              <a:rPr lang="en-US" dirty="0">
                <a:solidFill>
                  <a:schemeClr val="accent1"/>
                </a:solidFill>
              </a:rPr>
              <a:t>American Indians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5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CD6152-EDF7-3E40-AA81-105A8D9FDD8E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C58F-4DDC-5144-A913-D11CFE49C922}"/>
              </a:ext>
            </a:extLst>
          </p:cNvPr>
          <p:cNvSpPr txBox="1"/>
          <p:nvPr/>
        </p:nvSpPr>
        <p:spPr>
          <a:xfrm>
            <a:off x="407963" y="959442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Justification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0D081DD-E5FE-3E47-9C84-D90D5FACED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144108"/>
            <a:ext cx="6620990" cy="3547162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3B708B8-BA8D-504A-883A-7B2B2106D4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" y="5191287"/>
            <a:ext cx="5355590" cy="1045210"/>
          </a:xfrm>
          <a:prstGeom prst="rect">
            <a:avLst/>
          </a:prstGeom>
        </p:spPr>
      </p:pic>
      <p:sp>
        <p:nvSpPr>
          <p:cNvPr id="14" name="Text Box 37">
            <a:extLst>
              <a:ext uri="{FF2B5EF4-FFF2-40B4-BE49-F238E27FC236}">
                <a16:creationId xmlns:a16="http://schemas.microsoft.com/office/drawing/2014/main" id="{2FF9D2FA-4845-FB4E-B737-DC2BC2856115}"/>
              </a:ext>
            </a:extLst>
          </p:cNvPr>
          <p:cNvSpPr txBox="1"/>
          <p:nvPr/>
        </p:nvSpPr>
        <p:spPr>
          <a:xfrm>
            <a:off x="2158249" y="4889567"/>
            <a:ext cx="4981575" cy="3270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Statistics: Injury Intent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57EE3-385D-4948-A9C9-2BE587A64A49}"/>
              </a:ext>
            </a:extLst>
          </p:cNvPr>
          <p:cNvSpPr txBox="1"/>
          <p:nvPr/>
        </p:nvSpPr>
        <p:spPr>
          <a:xfrm>
            <a:off x="7988440" y="2049864"/>
            <a:ext cx="2954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Heavily </a:t>
            </a:r>
            <a:r>
              <a:rPr lang="en-US" dirty="0">
                <a:solidFill>
                  <a:schemeClr val="accent1"/>
                </a:solidFill>
              </a:rPr>
              <a:t>imbalanced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Overwhelming representation of African Americans in </a:t>
            </a:r>
            <a:r>
              <a:rPr lang="en-US" dirty="0">
                <a:solidFill>
                  <a:schemeClr val="accent1"/>
                </a:solidFill>
              </a:rPr>
              <a:t>homicides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important share of </a:t>
            </a:r>
            <a:r>
              <a:rPr lang="en-US" dirty="0">
                <a:solidFill>
                  <a:schemeClr val="accent1"/>
                </a:solidFill>
              </a:rPr>
              <a:t>suicides</a:t>
            </a:r>
            <a:r>
              <a:rPr lang="en-US" dirty="0"/>
              <a:t> for American Indians</a:t>
            </a:r>
          </a:p>
        </p:txBody>
      </p:sp>
    </p:spTree>
    <p:extLst>
      <p:ext uri="{BB962C8B-B14F-4D97-AF65-F5344CB8AC3E}">
        <p14:creationId xmlns:p14="http://schemas.microsoft.com/office/powerpoint/2010/main" val="122201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04C563-D9BA-0844-867C-BE2AD5704467}"/>
              </a:ext>
            </a:extLst>
          </p:cNvPr>
          <p:cNvSpPr txBox="1"/>
          <p:nvPr/>
        </p:nvSpPr>
        <p:spPr>
          <a:xfrm>
            <a:off x="407963" y="353198"/>
            <a:ext cx="11437034" cy="59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b="1" dirty="0"/>
              <a:t>An Inquiry into the Cross-States Impacts of Gun-Control Legislations following the 2018 Parkland High School Shooting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25250-2B0A-044B-9676-FA086D00AD35}"/>
              </a:ext>
            </a:extLst>
          </p:cNvPr>
          <p:cNvSpPr txBox="1"/>
          <p:nvPr/>
        </p:nvSpPr>
        <p:spPr>
          <a:xfrm>
            <a:off x="407963" y="959442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2F297-9111-8940-8C92-35FF380D8BBF}"/>
              </a:ext>
            </a:extLst>
          </p:cNvPr>
          <p:cNvSpPr txBox="1"/>
          <p:nvPr/>
        </p:nvSpPr>
        <p:spPr>
          <a:xfrm>
            <a:off x="407963" y="1651241"/>
            <a:ext cx="816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compiled dataset provides many insights regarding the evolution of gun-related deaths across 50 states for the past two decades. The </a:t>
            </a:r>
            <a:r>
              <a:rPr lang="en-US" dirty="0">
                <a:solidFill>
                  <a:schemeClr val="accent1"/>
                </a:solidFill>
              </a:rPr>
              <a:t>granularity of the observations</a:t>
            </a:r>
            <a:r>
              <a:rPr lang="en-US" dirty="0"/>
              <a:t>, as well as the details about ethnicity and injury intents, will allow us to draw meaningful and important insights about the </a:t>
            </a:r>
            <a:r>
              <a:rPr lang="en-US" dirty="0">
                <a:solidFill>
                  <a:schemeClr val="accent1"/>
                </a:solidFill>
              </a:rPr>
              <a:t>causal effect </a:t>
            </a:r>
            <a:r>
              <a:rPr lang="en-US" dirty="0"/>
              <a:t>of the various gun-control policies that have been implemented following the Parkland High School Shooting in 2018. </a:t>
            </a:r>
          </a:p>
          <a:p>
            <a:endParaRPr lang="en-US" dirty="0"/>
          </a:p>
          <a:p>
            <a:r>
              <a:rPr lang="en-US" dirty="0"/>
              <a:t>Next steps: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</a:t>
            </a:r>
            <a:r>
              <a:rPr lang="en-US" dirty="0">
                <a:solidFill>
                  <a:schemeClr val="accent1"/>
                </a:solidFill>
              </a:rPr>
              <a:t>temporal</a:t>
            </a:r>
            <a:r>
              <a:rPr lang="en-US" dirty="0"/>
              <a:t> granularity (get monthly level 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</a:t>
            </a:r>
            <a:r>
              <a:rPr lang="en-US" dirty="0">
                <a:solidFill>
                  <a:schemeClr val="accent1"/>
                </a:solidFill>
              </a:rPr>
              <a:t>spatial</a:t>
            </a:r>
            <a:r>
              <a:rPr lang="en-US" dirty="0"/>
              <a:t> granularity (get county </a:t>
            </a:r>
            <a:r>
              <a:rPr lang="en-US"/>
              <a:t>data 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urbanization index as a potential driver of gun-violence)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Gather average household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income</a:t>
            </a:r>
            <a:r>
              <a:rPr lang="en-US" dirty="0">
                <a:sym typeface="Wingdings" pitchFamily="2" charset="2"/>
              </a:rPr>
              <a:t> data by ethnicity, geographical location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502</Words>
  <Application>Microsoft Macintosh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Langlois</dc:creator>
  <cp:lastModifiedBy>Arthur Langlois</cp:lastModifiedBy>
  <cp:revision>30</cp:revision>
  <dcterms:created xsi:type="dcterms:W3CDTF">2022-01-26T16:11:21Z</dcterms:created>
  <dcterms:modified xsi:type="dcterms:W3CDTF">2022-03-11T15:49:17Z</dcterms:modified>
</cp:coreProperties>
</file>