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263E7-F29B-4A30-557C-542598BDD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8870DC-4CAD-8B70-F496-03243D4C2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242B3F-6E96-6A33-0A79-1E88B75D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1BEE-1E48-4BF4-AF56-BB5C09C5197B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0D3B-A384-32A1-5030-4DD808B7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387B85-6C11-2251-FB9D-36962CB5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C8F0-D8C8-4DF3-822C-09ECE536D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81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8B0B2-FFE3-0E84-508F-6FC5C72B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0F1CF5-4E00-BFA1-7297-6E28A7D11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BF780-CEBA-098D-FB0A-AD668C2D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1BEE-1E48-4BF4-AF56-BB5C09C5197B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68786-63D7-B12A-4F0E-1C96F96D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DC6996-9B36-3598-EFB7-977FAFF3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C8F0-D8C8-4DF3-822C-09ECE536D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3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BB8869-1FCD-7367-4C3E-98D2256A7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73211E-BB0E-7724-11CE-C01422D8F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C7268-8F98-D150-EB2F-FC4B343D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1BEE-1E48-4BF4-AF56-BB5C09C5197B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FF82A2-16B2-B2CB-63E6-EE9BA8BA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F1CE8-57EF-E8B0-C84F-7C5145B6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C8F0-D8C8-4DF3-822C-09ECE536D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0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8BB4F-C23A-995A-D9F4-AEA2A818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1B845-7843-E239-9631-76DD1E28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32F123-77B8-5DCD-06E3-E90121B7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1BEE-1E48-4BF4-AF56-BB5C09C5197B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C69FD2-0E45-10AC-78F0-EF271A5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CB8CA2-092F-E1F1-E968-A20E71FF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C8F0-D8C8-4DF3-822C-09ECE536D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2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0ED89-BE53-4B25-021A-C8EDC2A3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6176CF-CC5E-D805-F4EA-54C16CAA6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1A492B-0B8F-2ED5-7775-691871A3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1BEE-1E48-4BF4-AF56-BB5C09C5197B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1C14A2-39FC-962C-6633-FBCE2F12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1D859-58C4-6F81-E57D-AFFB3939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C8F0-D8C8-4DF3-822C-09ECE536D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6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4D73B-7DEA-0851-2BFB-465F932E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C6398-CCC9-2538-BFE2-7CC8E0C3B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29BF2A-FFDC-57CA-2120-B22DC6DD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92C7F4-2AE0-27D8-FA8E-0A6B79CD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1BEE-1E48-4BF4-AF56-BB5C09C5197B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ED4D1-CF24-F729-99EE-90F48530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33A5A9-6C48-CEB9-ED02-E8E0ADDA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C8F0-D8C8-4DF3-822C-09ECE536D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61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73233-78EB-FDAA-2986-0C3D7B63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045C83-CA8F-EC82-9090-FC091E3F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E715C-CF69-928F-C07C-6C57D130C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B0BB5A-62FA-BA6E-A01D-86C6184E0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6E6250-EB2D-36F3-7B2D-0E7B7ADCE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C61D50-DEF4-8DBC-10F5-EF69A331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1BEE-1E48-4BF4-AF56-BB5C09C5197B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FBAAEF-B69E-0372-DAC2-8073F740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2293B4-1A2B-0C0D-2687-7F5D7CF8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C8F0-D8C8-4DF3-822C-09ECE536D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4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F8F31-3CE7-F79A-CB42-9ADA1D66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40A1F7-271C-0070-5E53-D560D38E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1BEE-1E48-4BF4-AF56-BB5C09C5197B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FB682C-CA1D-E345-2ED7-C6D342DC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9AB21D-B938-4544-D138-E3207FE7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C8F0-D8C8-4DF3-822C-09ECE536D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21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41A310-66E2-C654-3B6C-EB851C65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1BEE-1E48-4BF4-AF56-BB5C09C5197B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960803-FBEB-DBF3-320C-BAA7EC52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8344A8-7F8F-EDD4-2CD3-821A36E9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C8F0-D8C8-4DF3-822C-09ECE536D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13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C841D-426E-4A3D-7B2C-58BAB0F2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39FE4-3616-38F5-67D7-41795E4D7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B32565-061B-E194-C07F-23B261DC8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59AD23-01E1-F583-7A26-1FCC1E5E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1BEE-1E48-4BF4-AF56-BB5C09C5197B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B0F317-79DF-51B8-18DF-5347B79F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C1FB2B-B0CD-D8DB-AA6C-A2829FEE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C8F0-D8C8-4DF3-822C-09ECE536D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70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4842E-0341-4C6C-6496-FEDF4BA9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60E0A8-6BAF-B01D-8C84-4047BBB22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25CA19-03E0-975B-EDD5-FAFBC2204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E9584D-9D84-80B6-D68B-28A7B07C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1BEE-1E48-4BF4-AF56-BB5C09C5197B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4020FA-03AE-7010-F89F-545E69DF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26C620-3CA5-9379-69BA-A59059AA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C8F0-D8C8-4DF3-822C-09ECE536D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8707DE-D440-731E-9CE3-9B9C67B9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BE4C28-6C9F-121B-4B5B-0A0BCA03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D1EB3-B1C9-CB7C-1F10-085388FCD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F71BEE-1E48-4BF4-AF56-BB5C09C5197B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AAB8D1-EC67-DF78-6A61-BE1F8B7E7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D83B33-EC47-44BA-C3BC-6FE694A02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D8C8F0-D8C8-4DF3-822C-09ECE536D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02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aú Unibanco – Wikipédia, a enciclopédia livre">
            <a:extLst>
              <a:ext uri="{FF2B5EF4-FFF2-40B4-BE49-F238E27FC236}">
                <a16:creationId xmlns:a16="http://schemas.microsoft.com/office/drawing/2014/main" id="{91D3E087-3457-42FF-2E4C-BCD2FF4A9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724" y="636639"/>
            <a:ext cx="4510548" cy="451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071A61F-997C-8972-60EA-9C68562B9C81}"/>
              </a:ext>
            </a:extLst>
          </p:cNvPr>
          <p:cNvSpPr/>
          <p:nvPr/>
        </p:nvSpPr>
        <p:spPr>
          <a:xfrm>
            <a:off x="0" y="5604386"/>
            <a:ext cx="12192000" cy="1253613"/>
          </a:xfrm>
          <a:prstGeom prst="rect">
            <a:avLst/>
          </a:prstGeom>
          <a:solidFill>
            <a:srgbClr val="FF6200"/>
          </a:solidFill>
          <a:ln>
            <a:solidFill>
              <a:srgbClr val="FF6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198;p32">
            <a:extLst>
              <a:ext uri="{FF2B5EF4-FFF2-40B4-BE49-F238E27FC236}">
                <a16:creationId xmlns:a16="http://schemas.microsoft.com/office/drawing/2014/main" id="{DF28FFDC-8B88-36C1-483D-07A1DEC547C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71308" y="2411434"/>
            <a:ext cx="6753609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solidFill>
                  <a:schemeClr val="dk1"/>
                </a:solidFill>
                <a:latin typeface="Poppins ExtraBold"/>
                <a:cs typeface="Poppins ExtraBold"/>
                <a:sym typeface="Poppins ExtraBold"/>
              </a:rPr>
              <a:t>Ética e cidadania organizacional</a:t>
            </a:r>
            <a:r>
              <a:rPr lang="en" sz="4300" dirty="0">
                <a:solidFill>
                  <a:schemeClr val="dk1"/>
                </a:solidFill>
                <a:latin typeface="Poppins ExtraBold"/>
                <a:cs typeface="Poppins ExtraBold"/>
                <a:sym typeface="Poppins ExtraBold"/>
              </a:rPr>
              <a:t> </a:t>
            </a:r>
            <a:endParaRPr sz="4300" dirty="0">
              <a:solidFill>
                <a:schemeClr val="dk1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7C8847-8DE9-EF2C-35BB-110E5DC50379}"/>
              </a:ext>
            </a:extLst>
          </p:cNvPr>
          <p:cNvSpPr txBox="1"/>
          <p:nvPr/>
        </p:nvSpPr>
        <p:spPr>
          <a:xfrm>
            <a:off x="871307" y="3903322"/>
            <a:ext cx="549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Poppins" panose="00000500000000000000" pitchFamily="2" charset="0"/>
                <a:cs typeface="Poppins" panose="00000500000000000000" pitchFamily="2" charset="0"/>
              </a:rPr>
              <a:t>Estudo de caso – Banco Itaú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98D941-2799-3321-EB0F-654A8B353895}"/>
              </a:ext>
            </a:extLst>
          </p:cNvPr>
          <p:cNvSpPr txBox="1"/>
          <p:nvPr/>
        </p:nvSpPr>
        <p:spPr>
          <a:xfrm>
            <a:off x="473101" y="5259052"/>
            <a:ext cx="787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Poppins" panose="00000500000000000000" pitchFamily="2" charset="0"/>
                <a:cs typeface="Poppins" panose="00000500000000000000" pitchFamily="2" charset="0"/>
              </a:rPr>
              <a:t>Julia Peres, Arthur Cardoso, Fabrício </a:t>
            </a:r>
            <a:r>
              <a:rPr lang="pt-BR" sz="1400" dirty="0" err="1">
                <a:latin typeface="Poppins" panose="00000500000000000000" pitchFamily="2" charset="0"/>
                <a:cs typeface="Poppins" panose="00000500000000000000" pitchFamily="2" charset="0"/>
              </a:rPr>
              <a:t>Pisni</a:t>
            </a:r>
            <a:r>
              <a:rPr lang="pt-BR" sz="1400" dirty="0">
                <a:latin typeface="Poppins" panose="00000500000000000000" pitchFamily="2" charset="0"/>
                <a:cs typeface="Poppins" panose="00000500000000000000" pitchFamily="2" charset="0"/>
              </a:rPr>
              <a:t>, Davi Ramos e João </a:t>
            </a:r>
            <a:r>
              <a:rPr lang="pt-BR" sz="1400" dirty="0" err="1">
                <a:latin typeface="Poppins" panose="00000500000000000000" pitchFamily="2" charset="0"/>
                <a:cs typeface="Poppins" panose="00000500000000000000" pitchFamily="2" charset="0"/>
              </a:rPr>
              <a:t>Natsumi</a:t>
            </a:r>
            <a:r>
              <a:rPr lang="pt-BR" sz="1400" dirty="0">
                <a:latin typeface="Poppins" panose="00000500000000000000" pitchFamily="2" charset="0"/>
                <a:cs typeface="Poppins" panose="00000500000000000000" pitchFamily="2" charset="0"/>
              </a:rPr>
              <a:t> – 2°DB</a:t>
            </a:r>
          </a:p>
        </p:txBody>
      </p:sp>
    </p:spTree>
    <p:extLst>
      <p:ext uri="{BB962C8B-B14F-4D97-AF65-F5344CB8AC3E}">
        <p14:creationId xmlns:p14="http://schemas.microsoft.com/office/powerpoint/2010/main" val="7353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AB3D992C-CA3C-3F68-088C-58C61BC95EE2}"/>
              </a:ext>
            </a:extLst>
          </p:cNvPr>
          <p:cNvSpPr/>
          <p:nvPr/>
        </p:nvSpPr>
        <p:spPr>
          <a:xfrm>
            <a:off x="0" y="5604386"/>
            <a:ext cx="12192000" cy="1253613"/>
          </a:xfrm>
          <a:prstGeom prst="rect">
            <a:avLst/>
          </a:prstGeom>
          <a:solidFill>
            <a:srgbClr val="FF6200"/>
          </a:solidFill>
          <a:ln>
            <a:solidFill>
              <a:srgbClr val="FF6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AD8FF4-6BB7-EEEB-615A-ABF85A21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300" dirty="0">
                <a:solidFill>
                  <a:schemeClr val="dk1"/>
                </a:solidFill>
                <a:latin typeface="Poppins ExtraBold"/>
                <a:cs typeface="Poppins ExtraBold"/>
              </a:rPr>
              <a:t>Integridade e Ética - Itaú Unibanco</a:t>
            </a:r>
            <a:br>
              <a:rPr lang="pt-BR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6B1CAE-D79A-2FED-4261-88320C095633}"/>
              </a:ext>
            </a:extLst>
          </p:cNvPr>
          <p:cNvSpPr txBox="1"/>
          <p:nvPr/>
        </p:nvSpPr>
        <p:spPr>
          <a:xfrm>
            <a:off x="999202" y="1377332"/>
            <a:ext cx="101935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Poppins" panose="00000500000000000000" pitchFamily="2" charset="0"/>
                <a:cs typeface="Poppins" panose="00000500000000000000" pitchFamily="2" charset="0"/>
              </a:rPr>
              <a:t>1. Código de Conduta e Políticas Internas</a:t>
            </a:r>
          </a:p>
          <a:p>
            <a:endParaRPr lang="pt-BR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Orienta </a:t>
            </a:r>
            <a:r>
              <a:rPr lang="pt-BR" sz="2000" dirty="0">
                <a:latin typeface="Poppins" panose="00000500000000000000" pitchFamily="2" charset="0"/>
                <a:cs typeface="Poppins" panose="00000500000000000000" pitchFamily="2" charset="0"/>
              </a:rPr>
              <a:t>os colaboradores sobre padrões éticos e comportamentais esperados, abordando questões como integridade, respeito à legislação, combate à corrupção e práticas comerciais justas.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E50CE3-2DD7-2039-9120-F12E561F9793}"/>
              </a:ext>
            </a:extLst>
          </p:cNvPr>
          <p:cNvSpPr txBox="1"/>
          <p:nvPr/>
        </p:nvSpPr>
        <p:spPr>
          <a:xfrm>
            <a:off x="999202" y="3337276"/>
            <a:ext cx="1019359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Poppins" panose="00000500000000000000" pitchFamily="2" charset="0"/>
                <a:cs typeface="Poppins" panose="00000500000000000000" pitchFamily="2" charset="0"/>
              </a:rPr>
              <a:t>2.  Compliance e Governança</a:t>
            </a:r>
          </a:p>
          <a:p>
            <a:endParaRPr lang="pt-BR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pt-BR" sz="2000" dirty="0">
                <a:latin typeface="Poppins" panose="00000500000000000000" pitchFamily="2" charset="0"/>
                <a:cs typeface="Poppins" panose="00000500000000000000" pitchFamily="2" charset="0"/>
              </a:rPr>
              <a:t>O Itaú investe em programas de compliance para garantir que suas operações estejam em conformidade com as leis e regulamentos aplicáveis.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9BA948C-EC5B-440D-CE23-3620B136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531" y="5604386"/>
            <a:ext cx="2280469" cy="127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incípio da boa-fé Agi">
            <a:extLst>
              <a:ext uri="{FF2B5EF4-FFF2-40B4-BE49-F238E27FC236}">
                <a16:creationId xmlns:a16="http://schemas.microsoft.com/office/drawing/2014/main" id="{3E42AE19-071B-E44C-4D6D-B35ACB203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548" y="5588916"/>
            <a:ext cx="1209983" cy="12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95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AB3D992C-CA3C-3F68-088C-58C61BC95EE2}"/>
              </a:ext>
            </a:extLst>
          </p:cNvPr>
          <p:cNvSpPr/>
          <p:nvPr/>
        </p:nvSpPr>
        <p:spPr>
          <a:xfrm>
            <a:off x="0" y="5604386"/>
            <a:ext cx="12192000" cy="1253613"/>
          </a:xfrm>
          <a:prstGeom prst="rect">
            <a:avLst/>
          </a:prstGeom>
          <a:solidFill>
            <a:srgbClr val="FF6200"/>
          </a:solidFill>
          <a:ln>
            <a:solidFill>
              <a:srgbClr val="FF6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AD8FF4-6BB7-EEEB-615A-ABF85A21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300" dirty="0">
                <a:solidFill>
                  <a:schemeClr val="dk1"/>
                </a:solidFill>
                <a:latin typeface="Poppins ExtraBold"/>
                <a:cs typeface="Poppins ExtraBold"/>
              </a:rPr>
              <a:t>Integridade e Ética - Itaú Unibanco</a:t>
            </a:r>
            <a:br>
              <a:rPr lang="pt-BR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6B1CAE-D79A-2FED-4261-88320C095633}"/>
              </a:ext>
            </a:extLst>
          </p:cNvPr>
          <p:cNvSpPr txBox="1"/>
          <p:nvPr/>
        </p:nvSpPr>
        <p:spPr>
          <a:xfrm>
            <a:off x="999202" y="1377332"/>
            <a:ext cx="101935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Poppins" panose="00000500000000000000" pitchFamily="2" charset="0"/>
                <a:cs typeface="Poppins" panose="00000500000000000000" pitchFamily="2" charset="0"/>
              </a:rPr>
              <a:t>3. Responsabilidade Social e Ambiental</a:t>
            </a:r>
          </a:p>
          <a:p>
            <a:pPr algn="ctr"/>
            <a:endParaRPr lang="pt-BR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pt-BR" sz="2000" dirty="0">
                <a:latin typeface="Poppins" panose="00000500000000000000" pitchFamily="2" charset="0"/>
                <a:cs typeface="Poppins" panose="00000500000000000000" pitchFamily="2" charset="0"/>
              </a:rPr>
              <a:t>O banco adota práticas de responsabilidade social e ambiental, como o financiamento de projetos sustentáveis e a promoção de iniciativas de inclusão e diversidade.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9BA948C-EC5B-440D-CE23-3620B136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531" y="5604386"/>
            <a:ext cx="2280469" cy="127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quivo da Propaganda - Para fechar o mês mais divertido do ano, escolhemos  uma peça da campanha &quot;Leia Para Uma Criança&quot; do Itaú. 📖 A campanha além de  ser muito bem feita,">
            <a:extLst>
              <a:ext uri="{FF2B5EF4-FFF2-40B4-BE49-F238E27FC236}">
                <a16:creationId xmlns:a16="http://schemas.microsoft.com/office/drawing/2014/main" id="{805A1A6C-0258-A00F-FE63-5BF8E489C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15" y="3306155"/>
            <a:ext cx="2789353" cy="193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0F7BA8-4B5F-01C5-6AAA-5C0A92173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780" y="3355159"/>
            <a:ext cx="2906661" cy="189006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E79DA6F-BECC-3C4E-5FDC-AFBAE1385185}"/>
              </a:ext>
            </a:extLst>
          </p:cNvPr>
          <p:cNvSpPr txBox="1"/>
          <p:nvPr/>
        </p:nvSpPr>
        <p:spPr>
          <a:xfrm>
            <a:off x="999202" y="5908100"/>
            <a:ext cx="90662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Poppins" panose="00000500000000000000" pitchFamily="2" charset="0"/>
                <a:cs typeface="Poppins" panose="00000500000000000000" pitchFamily="2" charset="0"/>
              </a:rPr>
              <a:t>Programas voltados para educação, cultura, meio ambiente e desenvolvimento comunitário, reforçando seu compromisso com o impacto positivo na sociedade.</a:t>
            </a:r>
          </a:p>
        </p:txBody>
      </p:sp>
    </p:spTree>
    <p:extLst>
      <p:ext uri="{BB962C8B-B14F-4D97-AF65-F5344CB8AC3E}">
        <p14:creationId xmlns:p14="http://schemas.microsoft.com/office/powerpoint/2010/main" val="44671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AB3D992C-CA3C-3F68-088C-58C61BC95EE2}"/>
              </a:ext>
            </a:extLst>
          </p:cNvPr>
          <p:cNvSpPr/>
          <p:nvPr/>
        </p:nvSpPr>
        <p:spPr>
          <a:xfrm>
            <a:off x="0" y="5604386"/>
            <a:ext cx="12192000" cy="1253613"/>
          </a:xfrm>
          <a:prstGeom prst="rect">
            <a:avLst/>
          </a:prstGeom>
          <a:solidFill>
            <a:srgbClr val="FF6200"/>
          </a:solidFill>
          <a:ln>
            <a:solidFill>
              <a:srgbClr val="FF6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AD8FF4-6BB7-EEEB-615A-ABF85A21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300" dirty="0">
                <a:solidFill>
                  <a:schemeClr val="dk1"/>
                </a:solidFill>
                <a:latin typeface="Poppins ExtraBold"/>
                <a:cs typeface="Poppins ExtraBold"/>
              </a:rPr>
              <a:t>Integridade e Ética - Itaú Unibanco</a:t>
            </a:r>
            <a:br>
              <a:rPr lang="pt-BR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6B1CAE-D79A-2FED-4261-88320C095633}"/>
              </a:ext>
            </a:extLst>
          </p:cNvPr>
          <p:cNvSpPr txBox="1"/>
          <p:nvPr/>
        </p:nvSpPr>
        <p:spPr>
          <a:xfrm>
            <a:off x="999202" y="1377332"/>
            <a:ext cx="101935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Poppins" panose="00000500000000000000" pitchFamily="2" charset="0"/>
                <a:cs typeface="Poppins" panose="00000500000000000000" pitchFamily="2" charset="0"/>
              </a:rPr>
              <a:t>4. Canal de Denúncias</a:t>
            </a:r>
          </a:p>
          <a:p>
            <a:pPr algn="ctr"/>
            <a:endParaRPr lang="pt-BR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pt-BR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000" dirty="0">
                <a:latin typeface="Poppins" panose="00000500000000000000" pitchFamily="2" charset="0"/>
                <a:cs typeface="Poppins" panose="00000500000000000000" pitchFamily="2" charset="0"/>
              </a:rPr>
              <a:t>O banco oferece um canal de denúncias para que colaboradores e partes interessadas possam reportar comportamentos inadequados, práticas antiéticas ou violações das políticas da empresa.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E50CE3-2DD7-2039-9120-F12E561F9793}"/>
              </a:ext>
            </a:extLst>
          </p:cNvPr>
          <p:cNvSpPr txBox="1"/>
          <p:nvPr/>
        </p:nvSpPr>
        <p:spPr>
          <a:xfrm>
            <a:off x="999202" y="3337276"/>
            <a:ext cx="1019359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Poppins" panose="00000500000000000000" pitchFamily="2" charset="0"/>
                <a:cs typeface="Poppins" panose="00000500000000000000" pitchFamily="2" charset="0"/>
              </a:rPr>
              <a:t>5. Cenário Profissional</a:t>
            </a:r>
          </a:p>
          <a:p>
            <a:endParaRPr lang="pt-BR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pt-BR" sz="2000" dirty="0">
                <a:latin typeface="Poppins" panose="00000500000000000000" pitchFamily="2" charset="0"/>
                <a:cs typeface="Poppins" panose="00000500000000000000" pitchFamily="2" charset="0"/>
              </a:rPr>
              <a:t>A ética é um componente crucial da reputação do Itaú. A empresa é frequentemente avaliada por sua conduta ética e responsabilidade corporativa em rankings e relatórios de sustentabilidade.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9BA948C-EC5B-440D-CE23-3620B136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531" y="5604386"/>
            <a:ext cx="2280469" cy="127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FB6DC69-271B-8D3A-B492-356614442D67}"/>
              </a:ext>
            </a:extLst>
          </p:cNvPr>
          <p:cNvSpPr txBox="1"/>
          <p:nvPr/>
        </p:nvSpPr>
        <p:spPr>
          <a:xfrm>
            <a:off x="221226" y="6147472"/>
            <a:ext cx="6105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https://www.itau.com.br/download-file/v2/d/42787847-4cf6-4461-94a5-40ed237dca33/65958d4c-962a-dd04-bacf-eb4e8fa2581a?origin=1</a:t>
            </a:r>
          </a:p>
        </p:txBody>
      </p:sp>
    </p:spTree>
    <p:extLst>
      <p:ext uri="{BB962C8B-B14F-4D97-AF65-F5344CB8AC3E}">
        <p14:creationId xmlns:p14="http://schemas.microsoft.com/office/powerpoint/2010/main" val="830621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Poppins</vt:lpstr>
      <vt:lpstr>Poppins ExtraBold</vt:lpstr>
      <vt:lpstr>Tema do Office</vt:lpstr>
      <vt:lpstr>Ética e cidadania organizacional </vt:lpstr>
      <vt:lpstr>Integridade e Ética - Itaú Unibanco </vt:lpstr>
      <vt:lpstr>Integridade e Ética - Itaú Unibanco </vt:lpstr>
      <vt:lpstr>Integridade e Ética - Itaú Unibanco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Fabiane Aparecida Peres</dc:creator>
  <cp:lastModifiedBy>Fabiane Aparecida Peres</cp:lastModifiedBy>
  <cp:revision>1</cp:revision>
  <dcterms:created xsi:type="dcterms:W3CDTF">2024-09-04T11:55:19Z</dcterms:created>
  <dcterms:modified xsi:type="dcterms:W3CDTF">2024-09-04T12:27:33Z</dcterms:modified>
</cp:coreProperties>
</file>