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341" r:id="rId5"/>
    <p:sldId id="301" r:id="rId6"/>
    <p:sldId id="326" r:id="rId7"/>
    <p:sldId id="410" r:id="rId8"/>
    <p:sldId id="356" r:id="rId9"/>
    <p:sldId id="367" r:id="rId10"/>
    <p:sldId id="374" r:id="rId11"/>
    <p:sldId id="375" r:id="rId12"/>
    <p:sldId id="380" r:id="rId13"/>
    <p:sldId id="378" r:id="rId14"/>
    <p:sldId id="376" r:id="rId15"/>
    <p:sldId id="379" r:id="rId16"/>
    <p:sldId id="372" r:id="rId17"/>
    <p:sldId id="411" r:id="rId18"/>
    <p:sldId id="368" r:id="rId19"/>
    <p:sldId id="381" r:id="rId20"/>
    <p:sldId id="385" r:id="rId21"/>
    <p:sldId id="418" r:id="rId22"/>
    <p:sldId id="387" r:id="rId23"/>
    <p:sldId id="409" r:id="rId24"/>
    <p:sldId id="369" r:id="rId25"/>
    <p:sldId id="390" r:id="rId26"/>
    <p:sldId id="388" r:id="rId27"/>
    <p:sldId id="389" r:id="rId28"/>
    <p:sldId id="391" r:id="rId29"/>
    <p:sldId id="392" r:id="rId30"/>
    <p:sldId id="393" r:id="rId31"/>
    <p:sldId id="394" r:id="rId32"/>
    <p:sldId id="395" r:id="rId33"/>
    <p:sldId id="396" r:id="rId34"/>
    <p:sldId id="397" r:id="rId35"/>
    <p:sldId id="398" r:id="rId36"/>
    <p:sldId id="404" r:id="rId37"/>
    <p:sldId id="399" r:id="rId38"/>
    <p:sldId id="400" r:id="rId39"/>
    <p:sldId id="405" r:id="rId40"/>
    <p:sldId id="401" r:id="rId41"/>
    <p:sldId id="406" r:id="rId42"/>
    <p:sldId id="402" r:id="rId43"/>
    <p:sldId id="407" r:id="rId44"/>
    <p:sldId id="403" r:id="rId45"/>
    <p:sldId id="408" r:id="rId46"/>
    <p:sldId id="370" r:id="rId47"/>
    <p:sldId id="371" r:id="rId48"/>
    <p:sldId id="413" r:id="rId49"/>
    <p:sldId id="414" r:id="rId50"/>
    <p:sldId id="415" r:id="rId51"/>
    <p:sldId id="416" r:id="rId52"/>
    <p:sldId id="357" r:id="rId53"/>
    <p:sldId id="366" r:id="rId54"/>
    <p:sldId id="412" r:id="rId55"/>
    <p:sldId id="362" r:id="rId56"/>
    <p:sldId id="386" r:id="rId57"/>
    <p:sldId id="354" r:id="rId58"/>
  </p:sldIdLst>
  <p:sldSz cx="12239625" cy="68405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E73"/>
    <a:srgbClr val="FFFFFF"/>
    <a:srgbClr val="5F5F5F"/>
    <a:srgbClr val="00AE9A"/>
    <a:srgbClr val="777777"/>
    <a:srgbClr val="D5473D"/>
    <a:srgbClr val="5BB130"/>
    <a:srgbClr val="43506F"/>
    <a:srgbClr val="FAB600"/>
    <a:srgbClr val="34A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17" autoAdjust="0"/>
    <p:restoredTop sz="94660"/>
  </p:normalViewPr>
  <p:slideViewPr>
    <p:cSldViewPr snapToGrid="0">
      <p:cViewPr varScale="1">
        <p:scale>
          <a:sx n="115" d="100"/>
          <a:sy n="115" d="100"/>
        </p:scale>
        <p:origin x="1530" y="102"/>
      </p:cViewPr>
      <p:guideLst>
        <p:guide orient="horz" pos="2155"/>
        <p:guide pos="3855"/>
      </p:guideLst>
    </p:cSldViewPr>
  </p:slideViewPr>
  <p:notesTextViewPr>
    <p:cViewPr>
      <p:scale>
        <a:sx n="1" d="1"/>
        <a:sy n="1" d="1"/>
      </p:scale>
      <p:origin x="0" y="0"/>
    </p:cViewPr>
  </p:notesTextViewPr>
  <p:notesViewPr>
    <p:cSldViewPr snapToGrid="0">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6386AB-FF7E-4502-92BA-4E850511DE0E}" type="datetimeFigureOut">
              <a:rPr lang="pt-BR" smtClean="0"/>
              <a:t>17/12/2021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D4C7D9-27C3-450E-B224-7E769A4693E5}" type="slidenum">
              <a:rPr lang="pt-BR" smtClean="0"/>
              <a:t>‹nº›</a:t>
            </a:fld>
            <a:endParaRPr lang="pt-BR"/>
          </a:p>
        </p:txBody>
      </p:sp>
    </p:spTree>
    <p:extLst>
      <p:ext uri="{BB962C8B-B14F-4D97-AF65-F5344CB8AC3E}">
        <p14:creationId xmlns:p14="http://schemas.microsoft.com/office/powerpoint/2010/main" val="999206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7FA3A-82FF-D542-AB18-F5D456387AD0}" type="datetimeFigureOut">
              <a:rPr lang="pt-BR" smtClean="0"/>
              <a:t>16/12/2021</a:t>
            </a:fld>
            <a:endParaRPr lang="pt-BR"/>
          </a:p>
        </p:txBody>
      </p:sp>
      <p:sp>
        <p:nvSpPr>
          <p:cNvPr id="4" name="Espaço Reservado para Imagem de Slide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7A2A6-C369-6D45-9C78-A08AFE94EE64}" type="slidenum">
              <a:rPr lang="pt-BR" smtClean="0"/>
              <a:t>‹nº›</a:t>
            </a:fld>
            <a:endParaRPr lang="pt-BR"/>
          </a:p>
        </p:txBody>
      </p:sp>
    </p:spTree>
    <p:extLst>
      <p:ext uri="{BB962C8B-B14F-4D97-AF65-F5344CB8AC3E}">
        <p14:creationId xmlns:p14="http://schemas.microsoft.com/office/powerpoint/2010/main" val="20157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16.emf"/><Relationship Id="rId4" Type="http://schemas.openxmlformats.org/officeDocument/2006/relationships/image" Target="../media/image1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apa">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87E95EE-D544-4C85-B3E2-55DBED320CC9}"/>
              </a:ext>
            </a:extLst>
          </p:cNvPr>
          <p:cNvPicPr>
            <a:picLocks noChangeAspect="1"/>
          </p:cNvPicPr>
          <p:nvPr userDrawn="1"/>
        </p:nvPicPr>
        <p:blipFill>
          <a:blip r:embed="rId2"/>
          <a:stretch>
            <a:fillRect/>
          </a:stretch>
        </p:blipFill>
        <p:spPr>
          <a:xfrm>
            <a:off x="-319170" y="-190532"/>
            <a:ext cx="12558795" cy="7221601"/>
          </a:xfrm>
          <a:prstGeom prst="rect">
            <a:avLst/>
          </a:prstGeom>
        </p:spPr>
      </p:pic>
      <p:pic>
        <p:nvPicPr>
          <p:cNvPr id="12" name="Imagem 11">
            <a:extLst>
              <a:ext uri="{FF2B5EF4-FFF2-40B4-BE49-F238E27FC236}">
                <a16:creationId xmlns:a16="http://schemas.microsoft.com/office/drawing/2014/main" id="{4B39E9A2-6185-4C49-98B7-B8751B28A581}"/>
              </a:ext>
            </a:extLst>
          </p:cNvPr>
          <p:cNvPicPr>
            <a:picLocks noChangeAspect="1"/>
          </p:cNvPicPr>
          <p:nvPr userDrawn="1"/>
        </p:nvPicPr>
        <p:blipFill>
          <a:blip r:embed="rId3"/>
          <a:stretch>
            <a:fillRect/>
          </a:stretch>
        </p:blipFill>
        <p:spPr>
          <a:xfrm>
            <a:off x="-1139785" y="2920"/>
            <a:ext cx="3767621" cy="7039560"/>
          </a:xfrm>
          <a:prstGeom prst="rect">
            <a:avLst/>
          </a:prstGeom>
        </p:spPr>
      </p:pic>
      <p:pic>
        <p:nvPicPr>
          <p:cNvPr id="7" name="Imagem 6">
            <a:extLst>
              <a:ext uri="{FF2B5EF4-FFF2-40B4-BE49-F238E27FC236}">
                <a16:creationId xmlns:a16="http://schemas.microsoft.com/office/drawing/2014/main" id="{086641D6-02E5-405B-B954-C6E766F710DD}"/>
              </a:ext>
            </a:extLst>
          </p:cNvPr>
          <p:cNvPicPr>
            <a:picLocks noChangeAspect="1"/>
          </p:cNvPicPr>
          <p:nvPr userDrawn="1"/>
        </p:nvPicPr>
        <p:blipFill>
          <a:blip r:embed="rId4"/>
          <a:stretch>
            <a:fillRect/>
          </a:stretch>
        </p:blipFill>
        <p:spPr>
          <a:xfrm>
            <a:off x="8774650" y="5057728"/>
            <a:ext cx="2155253" cy="800111"/>
          </a:xfrm>
          <a:prstGeom prst="rect">
            <a:avLst/>
          </a:prstGeom>
        </p:spPr>
      </p:pic>
      <p:pic>
        <p:nvPicPr>
          <p:cNvPr id="8" name="Imagem 7">
            <a:extLst>
              <a:ext uri="{FF2B5EF4-FFF2-40B4-BE49-F238E27FC236}">
                <a16:creationId xmlns:a16="http://schemas.microsoft.com/office/drawing/2014/main" id="{886E4564-70A4-4385-9216-2CCC1B818198}"/>
              </a:ext>
            </a:extLst>
          </p:cNvPr>
          <p:cNvPicPr>
            <a:picLocks noChangeAspect="1"/>
          </p:cNvPicPr>
          <p:nvPr userDrawn="1"/>
        </p:nvPicPr>
        <p:blipFill>
          <a:blip r:embed="rId5"/>
          <a:stretch>
            <a:fillRect/>
          </a:stretch>
        </p:blipFill>
        <p:spPr>
          <a:xfrm>
            <a:off x="1145762" y="3225574"/>
            <a:ext cx="9761064" cy="320760"/>
          </a:xfrm>
          <a:prstGeom prst="rect">
            <a:avLst/>
          </a:prstGeom>
        </p:spPr>
      </p:pic>
      <p:pic>
        <p:nvPicPr>
          <p:cNvPr id="9" name="Imagem 8">
            <a:extLst>
              <a:ext uri="{FF2B5EF4-FFF2-40B4-BE49-F238E27FC236}">
                <a16:creationId xmlns:a16="http://schemas.microsoft.com/office/drawing/2014/main" id="{F49132C2-F879-44C1-9C51-C4A7EC73E014}"/>
              </a:ext>
            </a:extLst>
          </p:cNvPr>
          <p:cNvPicPr>
            <a:picLocks noChangeAspect="1"/>
          </p:cNvPicPr>
          <p:nvPr userDrawn="1"/>
        </p:nvPicPr>
        <p:blipFill>
          <a:blip r:embed="rId6"/>
          <a:stretch>
            <a:fillRect/>
          </a:stretch>
        </p:blipFill>
        <p:spPr>
          <a:xfrm>
            <a:off x="2563787" y="3716145"/>
            <a:ext cx="8343039" cy="330480"/>
          </a:xfrm>
          <a:prstGeom prst="rect">
            <a:avLst/>
          </a:prstGeom>
        </p:spPr>
      </p:pic>
    </p:spTree>
    <p:extLst>
      <p:ext uri="{BB962C8B-B14F-4D97-AF65-F5344CB8AC3E}">
        <p14:creationId xmlns:p14="http://schemas.microsoft.com/office/powerpoint/2010/main" val="27340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eros em destaque">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429758"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922395"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34647"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hasCustomPrompt="1"/>
          </p:nvPr>
        </p:nvSpPr>
        <p:spPr>
          <a:xfrm>
            <a:off x="1429868"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23529" y="4046699"/>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0" name="Espaço Reservado para Texto 7">
            <a:extLst>
              <a:ext uri="{FF2B5EF4-FFF2-40B4-BE49-F238E27FC236}">
                <a16:creationId xmlns:a16="http://schemas.microsoft.com/office/drawing/2014/main" id="{E210B79A-A7D4-49F5-8893-8740E7F0F9BD}"/>
              </a:ext>
            </a:extLst>
          </p:cNvPr>
          <p:cNvSpPr>
            <a:spLocks noGrp="1"/>
          </p:cNvSpPr>
          <p:nvPr>
            <p:ph type="body" sz="quarter" idx="23" hasCustomPrompt="1"/>
          </p:nvPr>
        </p:nvSpPr>
        <p:spPr>
          <a:xfrm>
            <a:off x="3916891" y="3505785"/>
            <a:ext cx="1789113" cy="473075"/>
          </a:xfrm>
        </p:spPr>
        <p:txBody>
          <a:bodyPr anchor="ctr">
            <a:noAutofit/>
          </a:bodyPr>
          <a:lstStyle>
            <a:lvl1pPr marL="0" indent="0" algn="l">
              <a:buFontTx/>
              <a:buNone/>
              <a:defRPr sz="4000" b="1" cap="none" baseline="0">
                <a:solidFill>
                  <a:schemeClr val="accent5"/>
                </a:solidFill>
                <a:latin typeface="+mn-lt"/>
              </a:defRPr>
            </a:lvl1pPr>
          </a:lstStyle>
          <a:p>
            <a:pPr lvl="0"/>
            <a:r>
              <a:rPr lang="pt-BR" dirty="0"/>
              <a:t>5 mil</a:t>
            </a:r>
          </a:p>
        </p:txBody>
      </p:sp>
      <p:sp>
        <p:nvSpPr>
          <p:cNvPr id="21" name="Espaço Reservado para Texto 7">
            <a:extLst>
              <a:ext uri="{FF2B5EF4-FFF2-40B4-BE49-F238E27FC236}">
                <a16:creationId xmlns:a16="http://schemas.microsoft.com/office/drawing/2014/main" id="{FB4F175A-0F70-4536-89FC-AD0BA5989E09}"/>
              </a:ext>
            </a:extLst>
          </p:cNvPr>
          <p:cNvSpPr>
            <a:spLocks noGrp="1"/>
          </p:cNvSpPr>
          <p:nvPr>
            <p:ph type="body" sz="quarter" idx="24" hasCustomPrompt="1"/>
          </p:nvPr>
        </p:nvSpPr>
        <p:spPr>
          <a:xfrm>
            <a:off x="6323529"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2" name="Espaço Reservado para Texto 7">
            <a:extLst>
              <a:ext uri="{FF2B5EF4-FFF2-40B4-BE49-F238E27FC236}">
                <a16:creationId xmlns:a16="http://schemas.microsoft.com/office/drawing/2014/main" id="{20F19577-0E66-49D4-AF66-88AE8A11787D}"/>
              </a:ext>
            </a:extLst>
          </p:cNvPr>
          <p:cNvSpPr>
            <a:spLocks noGrp="1"/>
          </p:cNvSpPr>
          <p:nvPr>
            <p:ph type="body" sz="quarter" idx="25"/>
          </p:nvPr>
        </p:nvSpPr>
        <p:spPr>
          <a:xfrm>
            <a:off x="8874587" y="3505785"/>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3" name="Espaço Reservado para Texto 7">
            <a:extLst>
              <a:ext uri="{FF2B5EF4-FFF2-40B4-BE49-F238E27FC236}">
                <a16:creationId xmlns:a16="http://schemas.microsoft.com/office/drawing/2014/main" id="{DD592E37-B93C-4982-94D4-7B453A79878A}"/>
              </a:ext>
            </a:extLst>
          </p:cNvPr>
          <p:cNvSpPr>
            <a:spLocks noGrp="1"/>
          </p:cNvSpPr>
          <p:nvPr>
            <p:ph type="body" sz="quarter" idx="26" hasCustomPrompt="1"/>
          </p:nvPr>
        </p:nvSpPr>
        <p:spPr>
          <a:xfrm>
            <a:off x="8864272" y="4046698"/>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4" name="Espaço Reservado para Texto 14">
            <a:extLst>
              <a:ext uri="{FF2B5EF4-FFF2-40B4-BE49-F238E27FC236}">
                <a16:creationId xmlns:a16="http://schemas.microsoft.com/office/drawing/2014/main" id="{F4A509D4-D27A-46C8-89F9-37D131BCD7B1}"/>
              </a:ext>
            </a:extLst>
          </p:cNvPr>
          <p:cNvSpPr>
            <a:spLocks noGrp="1"/>
          </p:cNvSpPr>
          <p:nvPr>
            <p:ph type="body" sz="quarter" idx="27" hasCustomPrompt="1"/>
          </p:nvPr>
        </p:nvSpPr>
        <p:spPr>
          <a:xfrm>
            <a:off x="8862688"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18" name="Retângulo: Cantos Arredondados 17">
            <a:extLst>
              <a:ext uri="{FF2B5EF4-FFF2-40B4-BE49-F238E27FC236}">
                <a16:creationId xmlns:a16="http://schemas.microsoft.com/office/drawing/2014/main" id="{00BAF2B0-77E7-461C-8D7E-AAF68B3B7E40}"/>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6332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se destaque 1">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E640960F-A7A9-42D0-8A16-697C8E7D3BA4}"/>
              </a:ext>
            </a:extLst>
          </p:cNvPr>
          <p:cNvPicPr>
            <a:picLocks noChangeAspect="1"/>
          </p:cNvPicPr>
          <p:nvPr userDrawn="1"/>
        </p:nvPicPr>
        <p:blipFill>
          <a:blip r:embed="rId2"/>
          <a:stretch>
            <a:fillRect/>
          </a:stretch>
        </p:blipFill>
        <p:spPr>
          <a:xfrm>
            <a:off x="3844" y="1255696"/>
            <a:ext cx="12235782" cy="4329146"/>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402418"/>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
        <p:nvSpPr>
          <p:cNvPr id="11" name="Rectangle 14">
            <a:extLst>
              <a:ext uri="{FF2B5EF4-FFF2-40B4-BE49-F238E27FC236}">
                <a16:creationId xmlns:a16="http://schemas.microsoft.com/office/drawing/2014/main" id="{3AF417CA-9A6A-46F8-845E-1F889EB043C7}"/>
              </a:ext>
            </a:extLst>
          </p:cNvPr>
          <p:cNvSpPr/>
          <p:nvPr userDrawn="1"/>
        </p:nvSpPr>
        <p:spPr>
          <a:xfrm>
            <a:off x="459081" y="2904836"/>
            <a:ext cx="9585434" cy="1903141"/>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1150163 w 1150163"/>
              <a:gd name="connsiteY0" fmla="*/ 882984 h 889000"/>
              <a:gd name="connsiteX1" fmla="*/ 0 w 1150163"/>
              <a:gd name="connsiteY1" fmla="*/ 889000 h 889000"/>
              <a:gd name="connsiteX2" fmla="*/ 0 w 1150163"/>
              <a:gd name="connsiteY2" fmla="*/ 0 h 889000"/>
            </a:gdLst>
            <a:ahLst/>
            <a:cxnLst>
              <a:cxn ang="0">
                <a:pos x="connsiteX0" y="connsiteY0"/>
              </a:cxn>
              <a:cxn ang="0">
                <a:pos x="connsiteX1" y="connsiteY1"/>
              </a:cxn>
              <a:cxn ang="0">
                <a:pos x="connsiteX2" y="connsiteY2"/>
              </a:cxn>
            </a:cxnLst>
            <a:rect l="l" t="t" r="r" b="b"/>
            <a:pathLst>
              <a:path w="1150163" h="889000">
                <a:moveTo>
                  <a:pt x="1150163" y="882984"/>
                </a:moveTo>
                <a:lnTo>
                  <a:pt x="0" y="889000"/>
                </a:lnTo>
                <a:lnTo>
                  <a:pt x="0" y="0"/>
                </a:lnTo>
              </a:path>
            </a:pathLst>
          </a:custGeom>
          <a:noFill/>
          <a:ln>
            <a:solidFill>
              <a:schemeClr val="bg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2" name="Rectangle 14">
            <a:extLst>
              <a:ext uri="{FF2B5EF4-FFF2-40B4-BE49-F238E27FC236}">
                <a16:creationId xmlns:a16="http://schemas.microsoft.com/office/drawing/2014/main" id="{78481D51-4F36-4B7B-ADF3-C70C1D24FC63}"/>
              </a:ext>
            </a:extLst>
          </p:cNvPr>
          <p:cNvSpPr/>
          <p:nvPr userDrawn="1"/>
        </p:nvSpPr>
        <p:spPr>
          <a:xfrm rot="10800000">
            <a:off x="7084305" y="2041332"/>
            <a:ext cx="4658001" cy="2540370"/>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893943 w 893943"/>
              <a:gd name="connsiteY0" fmla="*/ 1446225 h 1446225"/>
              <a:gd name="connsiteX1" fmla="*/ 4943 w 893943"/>
              <a:gd name="connsiteY1" fmla="*/ 1446225 h 1446225"/>
              <a:gd name="connsiteX2" fmla="*/ 0 w 893943"/>
              <a:gd name="connsiteY2" fmla="*/ 0 h 1446225"/>
            </a:gdLst>
            <a:ahLst/>
            <a:cxnLst>
              <a:cxn ang="0">
                <a:pos x="connsiteX0" y="connsiteY0"/>
              </a:cxn>
              <a:cxn ang="0">
                <a:pos x="connsiteX1" y="connsiteY1"/>
              </a:cxn>
              <a:cxn ang="0">
                <a:pos x="connsiteX2" y="connsiteY2"/>
              </a:cxn>
            </a:cxnLst>
            <a:rect l="l" t="t" r="r" b="b"/>
            <a:pathLst>
              <a:path w="893943" h="1446225">
                <a:moveTo>
                  <a:pt x="893943" y="1446225"/>
                </a:moveTo>
                <a:lnTo>
                  <a:pt x="4943" y="1446225"/>
                </a:lnTo>
                <a:cubicBezTo>
                  <a:pt x="4943" y="1149892"/>
                  <a:pt x="0" y="296333"/>
                  <a:pt x="0" y="0"/>
                </a:cubicBezTo>
              </a:path>
            </a:pathLst>
          </a:custGeom>
          <a:noFill/>
          <a:ln w="12700">
            <a:solidFill>
              <a:schemeClr val="bg1"/>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4">
            <a:extLst>
              <a:ext uri="{FF2B5EF4-FFF2-40B4-BE49-F238E27FC236}">
                <a16:creationId xmlns:a16="http://schemas.microsoft.com/office/drawing/2014/main" id="{8EF4BD16-8105-4817-BFE0-3F7B591C472E}"/>
              </a:ext>
            </a:extLst>
          </p:cNvPr>
          <p:cNvSpPr/>
          <p:nvPr userDrawn="1"/>
        </p:nvSpPr>
        <p:spPr>
          <a:xfrm rot="5400000">
            <a:off x="2815394" y="-224244"/>
            <a:ext cx="782386" cy="5139579"/>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187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par>
                                <p:cTn id="11" presetID="22" presetClass="entr" presetSubtype="2"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se destaque 2">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D2C648B-3381-431A-A1F5-8905D2DCC203}"/>
              </a:ext>
            </a:extLst>
          </p:cNvPr>
          <p:cNvPicPr>
            <a:picLocks noChangeAspect="1"/>
          </p:cNvPicPr>
          <p:nvPr userDrawn="1"/>
        </p:nvPicPr>
        <p:blipFill rotWithShape="1">
          <a:blip r:embed="rId2"/>
          <a:srcRect t="20148" r="6723" b="25217"/>
          <a:stretch/>
        </p:blipFill>
        <p:spPr>
          <a:xfrm>
            <a:off x="4278" y="1456268"/>
            <a:ext cx="12235348" cy="3945466"/>
          </a:xfrm>
          <a:prstGeom prst="rect">
            <a:avLst/>
          </a:prstGeom>
        </p:spPr>
      </p:pic>
      <p:pic>
        <p:nvPicPr>
          <p:cNvPr id="7" name="Imagem 6">
            <a:extLst>
              <a:ext uri="{FF2B5EF4-FFF2-40B4-BE49-F238E27FC236}">
                <a16:creationId xmlns:a16="http://schemas.microsoft.com/office/drawing/2014/main" id="{67B76DBD-BC78-4DEF-885C-96A426317209}"/>
              </a:ext>
            </a:extLst>
          </p:cNvPr>
          <p:cNvPicPr>
            <a:picLocks noChangeAspect="1"/>
          </p:cNvPicPr>
          <p:nvPr userDrawn="1"/>
        </p:nvPicPr>
        <p:blipFill>
          <a:blip r:embed="rId3"/>
          <a:stretch>
            <a:fillRect/>
          </a:stretch>
        </p:blipFill>
        <p:spPr>
          <a:xfrm>
            <a:off x="5915137" y="2089551"/>
            <a:ext cx="428400" cy="183600"/>
          </a:xfrm>
          <a:prstGeom prst="rect">
            <a:avLst/>
          </a:prstGeom>
          <a:effectLst/>
        </p:spPr>
      </p:pic>
      <p:pic>
        <p:nvPicPr>
          <p:cNvPr id="9" name="Imagem 8">
            <a:extLst>
              <a:ext uri="{FF2B5EF4-FFF2-40B4-BE49-F238E27FC236}">
                <a16:creationId xmlns:a16="http://schemas.microsoft.com/office/drawing/2014/main" id="{19059BBE-B45F-4531-B13D-1F66F7D47115}"/>
              </a:ext>
            </a:extLst>
          </p:cNvPr>
          <p:cNvPicPr>
            <a:picLocks noChangeAspect="1"/>
          </p:cNvPicPr>
          <p:nvPr userDrawn="1"/>
        </p:nvPicPr>
        <p:blipFill>
          <a:blip r:embed="rId3"/>
          <a:stretch>
            <a:fillRect/>
          </a:stretch>
        </p:blipFill>
        <p:spPr>
          <a:xfrm rot="10800000">
            <a:off x="5915137" y="4608568"/>
            <a:ext cx="428400" cy="183600"/>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526651"/>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Tree>
    <p:extLst>
      <p:ext uri="{BB962C8B-B14F-4D97-AF65-F5344CB8AC3E}">
        <p14:creationId xmlns:p14="http://schemas.microsoft.com/office/powerpoint/2010/main" val="11305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esquerd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4"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004357"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7271691"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7271691"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7271692"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004357"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250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m direit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5935663"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80503"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1047837"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1047837"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1047838"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80503"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27484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m horizontal + texto">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3" y="1"/>
            <a:ext cx="11880481" cy="4908432"/>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592407" y="4182678"/>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859741" y="5095839"/>
            <a:ext cx="3476969"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5163016" y="5095838"/>
            <a:ext cx="5284563" cy="1056069"/>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592407" y="6446511"/>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14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va seção - verde">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F38FDFD-548F-4FDD-A105-82E58ECA5945}"/>
              </a:ext>
            </a:extLst>
          </p:cNvPr>
          <p:cNvPicPr>
            <a:picLocks noChangeAspect="1"/>
          </p:cNvPicPr>
          <p:nvPr userDrawn="1"/>
        </p:nvPicPr>
        <p:blipFill>
          <a:blip r:embed="rId2"/>
          <a:stretch>
            <a:fillRect/>
          </a:stretch>
        </p:blipFill>
        <p:spPr>
          <a:xfrm>
            <a:off x="2969" y="-30"/>
            <a:ext cx="13117201" cy="7221601"/>
          </a:xfrm>
          <a:prstGeom prst="rect">
            <a:avLst/>
          </a:prstGeom>
        </p:spPr>
      </p:pic>
      <p:sp>
        <p:nvSpPr>
          <p:cNvPr id="2" name="Título 1"/>
          <p:cNvSpPr>
            <a:spLocks noGrp="1"/>
          </p:cNvSpPr>
          <p:nvPr>
            <p:ph type="ctrTitle" hasCustomPrompt="1"/>
          </p:nvPr>
        </p:nvSpPr>
        <p:spPr>
          <a:xfrm>
            <a:off x="1009268" y="2312297"/>
            <a:ext cx="7123390" cy="2215945"/>
          </a:xfrm>
        </p:spPr>
        <p:txBody>
          <a:bodyPr anchor="ctr">
            <a:noAutofit/>
          </a:bodyPr>
          <a:lstStyle>
            <a:lvl1pPr algn="l">
              <a:lnSpc>
                <a:spcPct val="100000"/>
              </a:lnSpc>
              <a:defRPr sz="7182" b="1" baseline="0">
                <a:solidFill>
                  <a:schemeClr val="bg1"/>
                </a:solidFill>
              </a:defRPr>
            </a:lvl1pPr>
          </a:lstStyle>
          <a:p>
            <a:r>
              <a:rPr lang="pt-BR"/>
              <a:t>Nova seção</a:t>
            </a:r>
            <a:endParaRPr lang="pt-BR" dirty="0"/>
          </a:p>
        </p:txBody>
      </p:sp>
      <p:pic>
        <p:nvPicPr>
          <p:cNvPr id="4" name="Imagem 3">
            <a:extLst>
              <a:ext uri="{FF2B5EF4-FFF2-40B4-BE49-F238E27FC236}">
                <a16:creationId xmlns:a16="http://schemas.microsoft.com/office/drawing/2014/main" id="{D501DC78-63CA-4F9D-86D0-8A56C4DF4C7F}"/>
              </a:ext>
            </a:extLst>
          </p:cNvPr>
          <p:cNvPicPr>
            <a:picLocks noChangeAspect="1"/>
          </p:cNvPicPr>
          <p:nvPr userDrawn="1"/>
        </p:nvPicPr>
        <p:blipFill>
          <a:blip r:embed="rId3"/>
          <a:stretch>
            <a:fillRect/>
          </a:stretch>
        </p:blipFill>
        <p:spPr>
          <a:xfrm>
            <a:off x="7440492" y="650019"/>
            <a:ext cx="4133478" cy="7756446"/>
          </a:xfrm>
          <a:prstGeom prst="rect">
            <a:avLst/>
          </a:prstGeom>
        </p:spPr>
      </p:pic>
      <p:pic>
        <p:nvPicPr>
          <p:cNvPr id="7" name="Imagem 6">
            <a:extLst>
              <a:ext uri="{FF2B5EF4-FFF2-40B4-BE49-F238E27FC236}">
                <a16:creationId xmlns:a16="http://schemas.microsoft.com/office/drawing/2014/main" id="{D4B55954-B214-48A6-B22F-0B75CC2B6911}"/>
              </a:ext>
            </a:extLst>
          </p:cNvPr>
          <p:cNvPicPr>
            <a:picLocks noChangeAspect="1"/>
          </p:cNvPicPr>
          <p:nvPr userDrawn="1"/>
        </p:nvPicPr>
        <p:blipFill>
          <a:blip r:embed="rId4"/>
          <a:stretch>
            <a:fillRect/>
          </a:stretch>
        </p:blipFill>
        <p:spPr>
          <a:xfrm>
            <a:off x="825668" y="3206069"/>
            <a:ext cx="183600" cy="428400"/>
          </a:xfrm>
          <a:prstGeom prst="rect">
            <a:avLst/>
          </a:prstGeom>
        </p:spPr>
      </p:pic>
    </p:spTree>
    <p:extLst>
      <p:ext uri="{BB962C8B-B14F-4D97-AF65-F5344CB8AC3E}">
        <p14:creationId xmlns:p14="http://schemas.microsoft.com/office/powerpoint/2010/main" val="1985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694757"/>
            <a:ext cx="4754112"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4" name="Espaço Reservado para Conteúdo 3"/>
          <p:cNvSpPr>
            <a:spLocks noGrp="1"/>
          </p:cNvSpPr>
          <p:nvPr>
            <p:ph sz="half" idx="2"/>
          </p:nvPr>
        </p:nvSpPr>
        <p:spPr>
          <a:xfrm>
            <a:off x="6384076" y="2694757"/>
            <a:ext cx="4820540"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14" name="Retângulo: Cantos Superiores Arredondados 13"/>
          <p:cNvSpPr/>
          <p:nvPr userDrawn="1"/>
        </p:nvSpPr>
        <p:spPr>
          <a:xfrm>
            <a:off x="1101437" y="1989973"/>
            <a:ext cx="4754112"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5" name="Retângulo: Cantos Superiores Arredondados 14"/>
          <p:cNvSpPr/>
          <p:nvPr userDrawn="1"/>
        </p:nvSpPr>
        <p:spPr>
          <a:xfrm>
            <a:off x="6384077" y="1989973"/>
            <a:ext cx="4820539"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9" name="Título 1"/>
          <p:cNvSpPr txBox="1">
            <a:spLocks/>
          </p:cNvSpPr>
          <p:nvPr userDrawn="1"/>
        </p:nvSpPr>
        <p:spPr>
          <a:xfrm>
            <a:off x="1088945" y="2092903"/>
            <a:ext cx="4453657"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sp>
        <p:nvSpPr>
          <p:cNvPr id="11" name="Título 1"/>
          <p:cNvSpPr txBox="1">
            <a:spLocks/>
          </p:cNvSpPr>
          <p:nvPr userDrawn="1"/>
        </p:nvSpPr>
        <p:spPr>
          <a:xfrm>
            <a:off x="6697026" y="2079335"/>
            <a:ext cx="4453655"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cxnSp>
        <p:nvCxnSpPr>
          <p:cNvPr id="12" name="Conector reto 16"/>
          <p:cNvCxnSpPr>
            <a:cxnSpLocks/>
          </p:cNvCxnSpPr>
          <p:nvPr userDrawn="1"/>
        </p:nvCxnSpPr>
        <p:spPr>
          <a:xfrm>
            <a:off x="6115429" y="2694757"/>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ço Reservado para Texto 7">
            <a:extLst>
              <a:ext uri="{FF2B5EF4-FFF2-40B4-BE49-F238E27FC236}">
                <a16:creationId xmlns:a16="http://schemas.microsoft.com/office/drawing/2014/main" id="{76B72DD9-B0A6-409D-9642-230AB5A8637B}"/>
              </a:ext>
            </a:extLst>
          </p:cNvPr>
          <p:cNvSpPr>
            <a:spLocks noGrp="1"/>
          </p:cNvSpPr>
          <p:nvPr>
            <p:ph type="body" sz="quarter" idx="10"/>
          </p:nvPr>
        </p:nvSpPr>
        <p:spPr>
          <a:xfrm>
            <a:off x="1244978"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21" name="Espaço Reservado para Texto 7">
            <a:extLst>
              <a:ext uri="{FF2B5EF4-FFF2-40B4-BE49-F238E27FC236}">
                <a16:creationId xmlns:a16="http://schemas.microsoft.com/office/drawing/2014/main" id="{DE0AFE36-E2ED-487B-92A6-485AEC091263}"/>
              </a:ext>
            </a:extLst>
          </p:cNvPr>
          <p:cNvSpPr>
            <a:spLocks noGrp="1"/>
          </p:cNvSpPr>
          <p:nvPr>
            <p:ph type="body" sz="quarter" idx="11"/>
          </p:nvPr>
        </p:nvSpPr>
        <p:spPr>
          <a:xfrm>
            <a:off x="6562881"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18" name="Título 16">
            <a:extLst>
              <a:ext uri="{FF2B5EF4-FFF2-40B4-BE49-F238E27FC236}">
                <a16:creationId xmlns:a16="http://schemas.microsoft.com/office/drawing/2014/main" id="{F670B9E7-6A83-474F-BCE3-0D5EBE1321F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DD44712F-E017-43B0-8CF9-F8C41F133547}"/>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a:extLst>
              <a:ext uri="{FF2B5EF4-FFF2-40B4-BE49-F238E27FC236}">
                <a16:creationId xmlns:a16="http://schemas.microsoft.com/office/drawing/2014/main" id="{F36F09CF-E0BB-4AD4-9B12-C76E052DC1F2}"/>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6" name="Retângulo: Cantos Arredondados 15">
            <a:extLst>
              <a:ext uri="{FF2B5EF4-FFF2-40B4-BE49-F238E27FC236}">
                <a16:creationId xmlns:a16="http://schemas.microsoft.com/office/drawing/2014/main" id="{07362433-C34C-4752-A72D-75BD4924DDB5}"/>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6750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ê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4" name="Retângulo: Cantos Superiores Arredondados 13"/>
          <p:cNvSpPr/>
          <p:nvPr userDrawn="1"/>
        </p:nvSpPr>
        <p:spPr>
          <a:xfrm>
            <a:off x="1101436" y="1989973"/>
            <a:ext cx="2915461"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9" name="Espaço Reservado para Conteúdo 2"/>
          <p:cNvSpPr>
            <a:spLocks noGrp="1"/>
          </p:cNvSpPr>
          <p:nvPr>
            <p:ph sz="half" idx="10"/>
          </p:nvPr>
        </p:nvSpPr>
        <p:spPr>
          <a:xfrm>
            <a:off x="469529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0" name="Retângulo: Cantos Diagonais Arredondados 13"/>
          <p:cNvSpPr/>
          <p:nvPr userDrawn="1"/>
        </p:nvSpPr>
        <p:spPr>
          <a:xfrm>
            <a:off x="4667034" y="2009320"/>
            <a:ext cx="2943723"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1" name="Espaço Reservado para Conteúdo 2"/>
          <p:cNvSpPr>
            <a:spLocks noGrp="1"/>
          </p:cNvSpPr>
          <p:nvPr>
            <p:ph sz="half" idx="11"/>
          </p:nvPr>
        </p:nvSpPr>
        <p:spPr>
          <a:xfrm>
            <a:off x="8289156"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2" name="Retângulo: Cantos Diagonais Arredondados 13"/>
          <p:cNvSpPr/>
          <p:nvPr userDrawn="1"/>
        </p:nvSpPr>
        <p:spPr>
          <a:xfrm>
            <a:off x="8260893" y="1989973"/>
            <a:ext cx="2943723" cy="566592"/>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cxnSp>
        <p:nvCxnSpPr>
          <p:cNvPr id="20" name="Conector reto 16"/>
          <p:cNvCxnSpPr>
            <a:cxnSpLocks/>
          </p:cNvCxnSpPr>
          <p:nvPr userDrawn="1"/>
        </p:nvCxnSpPr>
        <p:spPr>
          <a:xfrm>
            <a:off x="432232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16"/>
          <p:cNvCxnSpPr>
            <a:cxnSpLocks/>
          </p:cNvCxnSpPr>
          <p:nvPr userDrawn="1"/>
        </p:nvCxnSpPr>
        <p:spPr>
          <a:xfrm>
            <a:off x="792689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ço Reservado para Texto 4">
            <a:extLst>
              <a:ext uri="{FF2B5EF4-FFF2-40B4-BE49-F238E27FC236}">
                <a16:creationId xmlns:a16="http://schemas.microsoft.com/office/drawing/2014/main" id="{D2D8E686-1EA8-4844-B9D7-59FC81D84B0D}"/>
              </a:ext>
            </a:extLst>
          </p:cNvPr>
          <p:cNvSpPr>
            <a:spLocks noGrp="1"/>
          </p:cNvSpPr>
          <p:nvPr>
            <p:ph type="body" sz="quarter" idx="12"/>
          </p:nvPr>
        </p:nvSpPr>
        <p:spPr>
          <a:xfrm>
            <a:off x="13291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4" name="Espaço Reservado para Texto 4">
            <a:extLst>
              <a:ext uri="{FF2B5EF4-FFF2-40B4-BE49-F238E27FC236}">
                <a16:creationId xmlns:a16="http://schemas.microsoft.com/office/drawing/2014/main" id="{1BCFED0B-39CA-4BE8-B1B4-2F6EAC911E21}"/>
              </a:ext>
            </a:extLst>
          </p:cNvPr>
          <p:cNvSpPr>
            <a:spLocks noGrp="1"/>
          </p:cNvSpPr>
          <p:nvPr>
            <p:ph type="body" sz="quarter" idx="13"/>
          </p:nvPr>
        </p:nvSpPr>
        <p:spPr>
          <a:xfrm>
            <a:off x="492956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5" name="Espaço Reservado para Texto 4">
            <a:extLst>
              <a:ext uri="{FF2B5EF4-FFF2-40B4-BE49-F238E27FC236}">
                <a16:creationId xmlns:a16="http://schemas.microsoft.com/office/drawing/2014/main" id="{0F6DB622-6444-4E88-ACFA-58B4988A2893}"/>
              </a:ext>
            </a:extLst>
          </p:cNvPr>
          <p:cNvSpPr>
            <a:spLocks noGrp="1"/>
          </p:cNvSpPr>
          <p:nvPr>
            <p:ph type="body" sz="quarter" idx="14"/>
          </p:nvPr>
        </p:nvSpPr>
        <p:spPr>
          <a:xfrm>
            <a:off x="84538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17" name="Título 16">
            <a:extLst>
              <a:ext uri="{FF2B5EF4-FFF2-40B4-BE49-F238E27FC236}">
                <a16:creationId xmlns:a16="http://schemas.microsoft.com/office/drawing/2014/main" id="{F70E5882-0EBF-461F-AA03-E0B250EDFD0E}"/>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B3127104-AA61-4A9B-9AED-256DF1D3963F}"/>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Imagem 25">
            <a:extLst>
              <a:ext uri="{FF2B5EF4-FFF2-40B4-BE49-F238E27FC236}">
                <a16:creationId xmlns:a16="http://schemas.microsoft.com/office/drawing/2014/main" id="{5A5B485B-0CB9-4835-AEC4-C292299D58DE}"/>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8" name="Retângulo: Cantos Arredondados 17">
            <a:extLst>
              <a:ext uri="{FF2B5EF4-FFF2-40B4-BE49-F238E27FC236}">
                <a16:creationId xmlns:a16="http://schemas.microsoft.com/office/drawing/2014/main" id="{B2B2D1AC-BF92-481B-BCC5-4611D26B4588}"/>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údo e Gráfico">
    <p:spTree>
      <p:nvGrpSpPr>
        <p:cNvPr id="1" name=""/>
        <p:cNvGrpSpPr/>
        <p:nvPr/>
      </p:nvGrpSpPr>
      <p:grpSpPr>
        <a:xfrm>
          <a:off x="0" y="0"/>
          <a:ext cx="0" cy="0"/>
          <a:chOff x="0" y="0"/>
          <a:chExt cx="0" cy="0"/>
        </a:xfrm>
      </p:grpSpPr>
      <p:sp>
        <p:nvSpPr>
          <p:cNvPr id="10" name="Espaço Reservado para Gráfico 7"/>
          <p:cNvSpPr>
            <a:spLocks noGrp="1"/>
          </p:cNvSpPr>
          <p:nvPr>
            <p:ph type="chart" sz="quarter" idx="12"/>
          </p:nvPr>
        </p:nvSpPr>
        <p:spPr>
          <a:xfrm>
            <a:off x="6634433" y="814784"/>
            <a:ext cx="5021028" cy="5210043"/>
          </a:xfrm>
          <a:prstGeom prst="rect">
            <a:avLst/>
          </a:prstGeom>
        </p:spPr>
        <p:txBody>
          <a:bodyPr/>
          <a:lstStyle>
            <a:lvl1pPr marL="0" indent="0" algn="ctr">
              <a:buFontTx/>
              <a:buNone/>
              <a:defRPr sz="1795">
                <a:solidFill>
                  <a:srgbClr val="5F5F5F"/>
                </a:solidFill>
                <a:latin typeface="+mj-lt"/>
              </a:defRPr>
            </a:lvl1pPr>
          </a:lstStyle>
          <a:p>
            <a:r>
              <a:rPr lang="pt-BR"/>
              <a:t>Clique no ícone para adicionar gráfico</a:t>
            </a:r>
            <a:endParaRPr lang="pt-BR" dirty="0"/>
          </a:p>
        </p:txBody>
      </p:sp>
      <p:sp>
        <p:nvSpPr>
          <p:cNvPr id="7" name="Espaço Reservado para Conteúdo 2"/>
          <p:cNvSpPr>
            <a:spLocks noGrp="1"/>
          </p:cNvSpPr>
          <p:nvPr>
            <p:ph sz="half" idx="1"/>
          </p:nvPr>
        </p:nvSpPr>
        <p:spPr>
          <a:xfrm>
            <a:off x="1101436" y="2892559"/>
            <a:ext cx="5219527" cy="3132268"/>
          </a:xfrm>
        </p:spPr>
        <p:txBody>
          <a:bodyPr>
            <a:normAutofit/>
          </a:bodyPr>
          <a:lstStyle>
            <a:lvl1pPr>
              <a:defRPr sz="2000">
                <a:solidFill>
                  <a:srgbClr val="5F5F5F"/>
                </a:solidFill>
              </a:defRPr>
            </a:lvl1pPr>
            <a:lvl2pPr>
              <a:defRPr sz="1995"/>
            </a:lvl2pPr>
            <a:lvl3pPr>
              <a:defRPr sz="1795"/>
            </a:lvl3pPr>
            <a:lvl4pPr>
              <a:defRPr sz="1596"/>
            </a:lvl4pPr>
            <a:lvl5pPr>
              <a:defRPr sz="1596"/>
            </a:lvl5pPr>
          </a:lstStyle>
          <a:p>
            <a:pPr lvl="0"/>
            <a:r>
              <a:rPr lang="pt-BR"/>
              <a:t>Editar estilos de texto Mestre</a:t>
            </a:r>
          </a:p>
        </p:txBody>
      </p:sp>
      <p:cxnSp>
        <p:nvCxnSpPr>
          <p:cNvPr id="13" name="Conector reto 16"/>
          <p:cNvCxnSpPr>
            <a:cxnSpLocks/>
          </p:cNvCxnSpPr>
          <p:nvPr userDrawn="1"/>
        </p:nvCxnSpPr>
        <p:spPr>
          <a:xfrm>
            <a:off x="6458139" y="649507"/>
            <a:ext cx="0" cy="5375321"/>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FFDF1B0B-EFCD-43B2-9972-D67E493473A4}"/>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2" name="Retângulo 11">
            <a:extLst>
              <a:ext uri="{FF2B5EF4-FFF2-40B4-BE49-F238E27FC236}">
                <a16:creationId xmlns:a16="http://schemas.microsoft.com/office/drawing/2014/main" id="{A5539642-C875-4992-B4E5-6E5EA3F2421B}"/>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946E90F5-690D-4E8E-89B6-A6BBBEB88959}"/>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6" name="Título 16">
            <a:extLst>
              <a:ext uri="{FF2B5EF4-FFF2-40B4-BE49-F238E27FC236}">
                <a16:creationId xmlns:a16="http://schemas.microsoft.com/office/drawing/2014/main" id="{5CA9FCBD-AAF7-49B8-8ED1-998540BB4287}"/>
              </a:ext>
            </a:extLst>
          </p:cNvPr>
          <p:cNvSpPr>
            <a:spLocks noGrp="1"/>
          </p:cNvSpPr>
          <p:nvPr>
            <p:ph type="title"/>
          </p:nvPr>
        </p:nvSpPr>
        <p:spPr>
          <a:xfrm>
            <a:off x="1101438" y="914401"/>
            <a:ext cx="5219535" cy="953884"/>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7" name="Espaço Reservado para Texto 12">
            <a:extLst>
              <a:ext uri="{FF2B5EF4-FFF2-40B4-BE49-F238E27FC236}">
                <a16:creationId xmlns:a16="http://schemas.microsoft.com/office/drawing/2014/main" id="{E6628125-08C2-4A47-98D4-2594194CD314}"/>
              </a:ext>
            </a:extLst>
          </p:cNvPr>
          <p:cNvSpPr>
            <a:spLocks noGrp="1"/>
          </p:cNvSpPr>
          <p:nvPr>
            <p:ph type="body" sz="quarter" idx="11" hasCustomPrompt="1"/>
          </p:nvPr>
        </p:nvSpPr>
        <p:spPr>
          <a:xfrm>
            <a:off x="1101437" y="1911876"/>
            <a:ext cx="5219548" cy="641986"/>
          </a:xfrm>
        </p:spPr>
        <p:txBody>
          <a:bodyPr>
            <a:noAutofit/>
          </a:bodyPr>
          <a:lstStyle>
            <a:lvl1pPr marL="0" indent="0">
              <a:buFontTx/>
              <a:buNone/>
              <a:defRPr sz="2000"/>
            </a:lvl1pPr>
          </a:lstStyle>
          <a:p>
            <a:pPr lvl="0"/>
            <a:r>
              <a:rPr lang="pt-BR" dirty="0"/>
              <a:t>Aqui você pode inserir subtítulos, ou alguma frase que mereça destaque no seu slide.</a:t>
            </a:r>
          </a:p>
        </p:txBody>
      </p:sp>
      <p:sp>
        <p:nvSpPr>
          <p:cNvPr id="11" name="Retângulo: Cantos Arredondados 10">
            <a:extLst>
              <a:ext uri="{FF2B5EF4-FFF2-40B4-BE49-F238E27FC236}">
                <a16:creationId xmlns:a16="http://schemas.microsoft.com/office/drawing/2014/main" id="{903696E7-E051-4590-874C-53AF249F2FCF}"/>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66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sunt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0A3D287-733C-430E-9381-7F00F2F74809}"/>
              </a:ext>
            </a:extLst>
          </p:cNvPr>
          <p:cNvPicPr>
            <a:picLocks noChangeAspect="1"/>
          </p:cNvPicPr>
          <p:nvPr userDrawn="1"/>
        </p:nvPicPr>
        <p:blipFill rotWithShape="1">
          <a:blip r:embed="rId2"/>
          <a:srcRect l="1213" t="45397" r="4536" b="1227"/>
          <a:stretch/>
        </p:blipFill>
        <p:spPr>
          <a:xfrm>
            <a:off x="1" y="0"/>
            <a:ext cx="12234358" cy="4365938"/>
          </a:xfrm>
          <a:prstGeom prst="rect">
            <a:avLst/>
          </a:prstGeom>
        </p:spPr>
      </p:pic>
      <p:pic>
        <p:nvPicPr>
          <p:cNvPr id="6" name="Imagem 5">
            <a:extLst>
              <a:ext uri="{FF2B5EF4-FFF2-40B4-BE49-F238E27FC236}">
                <a16:creationId xmlns:a16="http://schemas.microsoft.com/office/drawing/2014/main" id="{631D51E5-650C-4856-9081-2D71A76FF2FF}"/>
              </a:ext>
            </a:extLst>
          </p:cNvPr>
          <p:cNvPicPr>
            <a:picLocks noChangeAspect="1"/>
          </p:cNvPicPr>
          <p:nvPr userDrawn="1"/>
        </p:nvPicPr>
        <p:blipFill>
          <a:blip r:embed="rId3"/>
          <a:stretch>
            <a:fillRect/>
          </a:stretch>
        </p:blipFill>
        <p:spPr>
          <a:xfrm>
            <a:off x="8796271" y="766548"/>
            <a:ext cx="3294600" cy="6160801"/>
          </a:xfrm>
          <a:prstGeom prst="rect">
            <a:avLst/>
          </a:prstGeom>
        </p:spPr>
      </p:pic>
      <p:sp>
        <p:nvSpPr>
          <p:cNvPr id="2" name="Título 1"/>
          <p:cNvSpPr>
            <a:spLocks noGrp="1"/>
          </p:cNvSpPr>
          <p:nvPr>
            <p:ph type="ctrTitle" hasCustomPrompt="1"/>
          </p:nvPr>
        </p:nvSpPr>
        <p:spPr>
          <a:xfrm>
            <a:off x="1464188" y="3732204"/>
            <a:ext cx="5236507" cy="543145"/>
          </a:xfrm>
        </p:spPr>
        <p:txBody>
          <a:bodyPr anchor="ctr">
            <a:normAutofit/>
          </a:bodyPr>
          <a:lstStyle>
            <a:lvl1pPr algn="l">
              <a:lnSpc>
                <a:spcPct val="100000"/>
              </a:lnSpc>
              <a:defRPr sz="4389" b="1" spc="0">
                <a:solidFill>
                  <a:schemeClr val="bg1"/>
                </a:solidFill>
              </a:defRPr>
            </a:lvl1pPr>
          </a:lstStyle>
          <a:p>
            <a:r>
              <a:rPr lang="pt-BR" dirty="0"/>
              <a:t>Assunto Apresentação</a:t>
            </a:r>
          </a:p>
        </p:txBody>
      </p:sp>
      <p:sp>
        <p:nvSpPr>
          <p:cNvPr id="3" name="Subtítulo 2"/>
          <p:cNvSpPr>
            <a:spLocks noGrp="1"/>
          </p:cNvSpPr>
          <p:nvPr>
            <p:ph type="subTitle" idx="1" hasCustomPrompt="1"/>
          </p:nvPr>
        </p:nvSpPr>
        <p:spPr>
          <a:xfrm>
            <a:off x="1464188" y="4486298"/>
            <a:ext cx="5236507" cy="421063"/>
          </a:xfrm>
        </p:spPr>
        <p:txBody>
          <a:bodyPr anchor="ctr">
            <a:noAutofit/>
          </a:bodyPr>
          <a:lstStyle>
            <a:lvl1pPr marL="0" indent="0" algn="l">
              <a:lnSpc>
                <a:spcPct val="100000"/>
              </a:lnSpc>
              <a:buNone/>
              <a:defRPr sz="2793">
                <a:solidFill>
                  <a:schemeClr val="bg1">
                    <a:lumMod val="50000"/>
                  </a:schemeClr>
                </a:solidFill>
              </a:defRPr>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pt-BR" dirty="0"/>
              <a:t>Nome do palestrante</a:t>
            </a:r>
          </a:p>
        </p:txBody>
      </p:sp>
      <p:pic>
        <p:nvPicPr>
          <p:cNvPr id="7" name="Imagem 6">
            <a:extLst>
              <a:ext uri="{FF2B5EF4-FFF2-40B4-BE49-F238E27FC236}">
                <a16:creationId xmlns:a16="http://schemas.microsoft.com/office/drawing/2014/main" id="{BD87CA8E-AE8F-40EB-9C38-D3664FB9F278}"/>
              </a:ext>
            </a:extLst>
          </p:cNvPr>
          <p:cNvPicPr>
            <a:picLocks noChangeAspect="1"/>
          </p:cNvPicPr>
          <p:nvPr userDrawn="1"/>
        </p:nvPicPr>
        <p:blipFill>
          <a:blip r:embed="rId4"/>
          <a:stretch>
            <a:fillRect/>
          </a:stretch>
        </p:blipFill>
        <p:spPr>
          <a:xfrm>
            <a:off x="1137100" y="3783518"/>
            <a:ext cx="183600" cy="428400"/>
          </a:xfrm>
          <a:prstGeom prst="rect">
            <a:avLst/>
          </a:prstGeom>
        </p:spPr>
      </p:pic>
    </p:spTree>
    <p:extLst>
      <p:ext uri="{BB962C8B-B14F-4D97-AF65-F5344CB8AC3E}">
        <p14:creationId xmlns:p14="http://schemas.microsoft.com/office/powerpoint/2010/main" val="23110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jeto desktop">
    <p:spTree>
      <p:nvGrpSpPr>
        <p:cNvPr id="1" name=""/>
        <p:cNvGrpSpPr/>
        <p:nvPr/>
      </p:nvGrpSpPr>
      <p:grpSpPr>
        <a:xfrm>
          <a:off x="0" y="0"/>
          <a:ext cx="0" cy="0"/>
          <a:chOff x="0" y="0"/>
          <a:chExt cx="0" cy="0"/>
        </a:xfrm>
      </p:grpSpPr>
      <p:sp>
        <p:nvSpPr>
          <p:cNvPr id="7" name="Título 16">
            <a:extLst>
              <a:ext uri="{FF2B5EF4-FFF2-40B4-BE49-F238E27FC236}">
                <a16:creationId xmlns:a16="http://schemas.microsoft.com/office/drawing/2014/main" id="{05F1E939-706A-46FD-85C3-C512D69D42B6}"/>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8" name="Imagem 7">
            <a:extLst>
              <a:ext uri="{FF2B5EF4-FFF2-40B4-BE49-F238E27FC236}">
                <a16:creationId xmlns:a16="http://schemas.microsoft.com/office/drawing/2014/main" id="{0B38B284-C47F-4C2E-A131-7E98B054EBC4}"/>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9" name="Espaço Reservado para Texto 14">
            <a:extLst>
              <a:ext uri="{FF2B5EF4-FFF2-40B4-BE49-F238E27FC236}">
                <a16:creationId xmlns:a16="http://schemas.microsoft.com/office/drawing/2014/main" id="{AEE0D70D-F0B6-4743-9420-A93C36B7A301}"/>
              </a:ext>
            </a:extLst>
          </p:cNvPr>
          <p:cNvSpPr>
            <a:spLocks noGrp="1"/>
          </p:cNvSpPr>
          <p:nvPr>
            <p:ph type="body" sz="quarter" idx="12" hasCustomPrompt="1"/>
          </p:nvPr>
        </p:nvSpPr>
        <p:spPr>
          <a:xfrm>
            <a:off x="1101438" y="1943100"/>
            <a:ext cx="4140264" cy="4380427"/>
          </a:xfrm>
        </p:spPr>
        <p:txBody>
          <a:bodyPr anchor="ctr">
            <a:normAutofit/>
          </a:bodyPr>
          <a:lstStyle>
            <a:lvl1pPr marL="228029" indent="-228029">
              <a:buFontTx/>
              <a:buBlip>
                <a:blip r:embed="rId3"/>
              </a:buBlip>
              <a:defRPr sz="1800"/>
            </a:lvl1pPr>
          </a:lstStyle>
          <a:p>
            <a:pPr lvl="0"/>
            <a:r>
              <a:rPr lang="pt-BR" dirty="0"/>
              <a:t>Espaço reservado para seu texto.</a:t>
            </a:r>
          </a:p>
          <a:p>
            <a:pPr lvl="0"/>
            <a:r>
              <a:rPr lang="pt-BR" dirty="0"/>
              <a:t>Você também pode remover o marcador se preferir. </a:t>
            </a:r>
          </a:p>
        </p:txBody>
      </p:sp>
      <p:sp>
        <p:nvSpPr>
          <p:cNvPr id="10" name="Retângulo 9">
            <a:extLst>
              <a:ext uri="{FF2B5EF4-FFF2-40B4-BE49-F238E27FC236}">
                <a16:creationId xmlns:a16="http://schemas.microsoft.com/office/drawing/2014/main" id="{3C755F91-ED75-47DB-A26A-9FFDB3908F7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04A63F64-B2D3-4536-98EC-9B6DA329F34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6880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jeto iPhone e tablet">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E98C0044-4CCE-4869-A197-933FBCFA847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9" name="Título 16">
            <a:extLst>
              <a:ext uri="{FF2B5EF4-FFF2-40B4-BE49-F238E27FC236}">
                <a16:creationId xmlns:a16="http://schemas.microsoft.com/office/drawing/2014/main" id="{7474871A-3B06-4BE8-B2F6-3A4103EE860C}"/>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10" name="Imagem 9">
            <a:extLst>
              <a:ext uri="{FF2B5EF4-FFF2-40B4-BE49-F238E27FC236}">
                <a16:creationId xmlns:a16="http://schemas.microsoft.com/office/drawing/2014/main" id="{0829E94F-BB88-42D0-9767-D9B6C0F51E8C}"/>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EF6808A5-B9D6-4F6F-A364-B6CA37B8B518}"/>
              </a:ext>
            </a:extLst>
          </p:cNvPr>
          <p:cNvSpPr>
            <a:spLocks noGrp="1"/>
          </p:cNvSpPr>
          <p:nvPr>
            <p:ph type="body" sz="quarter" idx="12" hasCustomPrompt="1"/>
          </p:nvPr>
        </p:nvSpPr>
        <p:spPr>
          <a:xfrm>
            <a:off x="1101437" y="1943100"/>
            <a:ext cx="5018375" cy="4380427"/>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p:txBody>
      </p:sp>
      <p:sp>
        <p:nvSpPr>
          <p:cNvPr id="13" name="Retângulo 12">
            <a:extLst>
              <a:ext uri="{FF2B5EF4-FFF2-40B4-BE49-F238E27FC236}">
                <a16:creationId xmlns:a16="http://schemas.microsoft.com/office/drawing/2014/main" id="{9737F664-3AE5-48C6-B22F-C6EFA6AC1EF0}"/>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2FAD85AA-5DF8-436F-B259-A13C8DDC9269}"/>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2813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m+textos curtos">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669387CA-5E3E-4EC3-8133-38830D4C14A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904269DF-EFEE-495D-971D-9BE84188A1D1}"/>
              </a:ext>
            </a:extLst>
          </p:cNvPr>
          <p:cNvSpPr/>
          <p:nvPr userDrawn="1"/>
        </p:nvSpPr>
        <p:spPr>
          <a:xfrm>
            <a:off x="838200" y="1943100"/>
            <a:ext cx="123825" cy="1238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solidFill>
            </a:endParaRPr>
          </a:p>
        </p:txBody>
      </p:sp>
      <p:pic>
        <p:nvPicPr>
          <p:cNvPr id="10" name="Imagem 9">
            <a:extLst>
              <a:ext uri="{FF2B5EF4-FFF2-40B4-BE49-F238E27FC236}">
                <a16:creationId xmlns:a16="http://schemas.microsoft.com/office/drawing/2014/main" id="{36900EDC-9665-48EE-AF4D-F2535F1312F3}"/>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CAF60877-A02A-4826-9A24-AA4E815D9991}"/>
              </a:ext>
            </a:extLst>
          </p:cNvPr>
          <p:cNvSpPr>
            <a:spLocks noGrp="1"/>
          </p:cNvSpPr>
          <p:nvPr>
            <p:ph type="body" sz="quarter" idx="14" hasCustomPrompt="1"/>
          </p:nvPr>
        </p:nvSpPr>
        <p:spPr>
          <a:xfrm>
            <a:off x="666753"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15" name="Espaço Reservado para Texto 7">
            <a:extLst>
              <a:ext uri="{FF2B5EF4-FFF2-40B4-BE49-F238E27FC236}">
                <a16:creationId xmlns:a16="http://schemas.microsoft.com/office/drawing/2014/main" id="{D6B30035-DACB-4B57-A001-3C2790790834}"/>
              </a:ext>
            </a:extLst>
          </p:cNvPr>
          <p:cNvSpPr>
            <a:spLocks noGrp="1"/>
          </p:cNvSpPr>
          <p:nvPr>
            <p:ph type="body" sz="quarter" idx="19"/>
          </p:nvPr>
        </p:nvSpPr>
        <p:spPr>
          <a:xfrm>
            <a:off x="661249"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4" name="Espaço Reservado para Imagem 3">
            <a:extLst>
              <a:ext uri="{FF2B5EF4-FFF2-40B4-BE49-F238E27FC236}">
                <a16:creationId xmlns:a16="http://schemas.microsoft.com/office/drawing/2014/main" id="{21A0898A-9026-4ED1-B78D-B6DCA59B4C23}"/>
              </a:ext>
            </a:extLst>
          </p:cNvPr>
          <p:cNvSpPr>
            <a:spLocks noGrp="1"/>
          </p:cNvSpPr>
          <p:nvPr>
            <p:ph type="pic" sz="quarter" idx="21"/>
          </p:nvPr>
        </p:nvSpPr>
        <p:spPr>
          <a:xfrm>
            <a:off x="522429" y="297221"/>
            <a:ext cx="3625401" cy="3967163"/>
          </a:xfrm>
        </p:spPr>
        <p:txBody>
          <a:bodyPr/>
          <a:lstStyle/>
          <a:p>
            <a:r>
              <a:rPr lang="pt-BR"/>
              <a:t>Clique no ícone para adicionar uma imagem</a:t>
            </a:r>
          </a:p>
        </p:txBody>
      </p:sp>
      <p:sp>
        <p:nvSpPr>
          <p:cNvPr id="17" name="Espaço Reservado para Imagem 3">
            <a:extLst>
              <a:ext uri="{FF2B5EF4-FFF2-40B4-BE49-F238E27FC236}">
                <a16:creationId xmlns:a16="http://schemas.microsoft.com/office/drawing/2014/main" id="{3CCAD30C-1028-43C4-82B0-4CC9375D00CF}"/>
              </a:ext>
            </a:extLst>
          </p:cNvPr>
          <p:cNvSpPr>
            <a:spLocks noGrp="1"/>
          </p:cNvSpPr>
          <p:nvPr>
            <p:ph type="pic" sz="quarter" idx="22"/>
          </p:nvPr>
        </p:nvSpPr>
        <p:spPr>
          <a:xfrm>
            <a:off x="4441648" y="297221"/>
            <a:ext cx="3625401" cy="3967163"/>
          </a:xfrm>
        </p:spPr>
        <p:txBody>
          <a:bodyPr/>
          <a:lstStyle/>
          <a:p>
            <a:r>
              <a:rPr lang="pt-BR"/>
              <a:t>Clique no ícone para adicionar uma imagem</a:t>
            </a:r>
          </a:p>
        </p:txBody>
      </p:sp>
      <p:sp>
        <p:nvSpPr>
          <p:cNvPr id="18" name="Espaço Reservado para Imagem 3">
            <a:extLst>
              <a:ext uri="{FF2B5EF4-FFF2-40B4-BE49-F238E27FC236}">
                <a16:creationId xmlns:a16="http://schemas.microsoft.com/office/drawing/2014/main" id="{59991D96-2CD3-4567-82A7-2EB6F00D8CD5}"/>
              </a:ext>
            </a:extLst>
          </p:cNvPr>
          <p:cNvSpPr>
            <a:spLocks noGrp="1"/>
          </p:cNvSpPr>
          <p:nvPr>
            <p:ph type="pic" sz="quarter" idx="23"/>
          </p:nvPr>
        </p:nvSpPr>
        <p:spPr>
          <a:xfrm>
            <a:off x="8360867" y="297221"/>
            <a:ext cx="3625401" cy="3967163"/>
          </a:xfrm>
        </p:spPr>
        <p:txBody>
          <a:bodyPr/>
          <a:lstStyle/>
          <a:p>
            <a:r>
              <a:rPr lang="pt-BR"/>
              <a:t>Clique no ícone para adicionar uma imagem</a:t>
            </a:r>
          </a:p>
        </p:txBody>
      </p:sp>
      <p:sp>
        <p:nvSpPr>
          <p:cNvPr id="21" name="Espaço Reservado para Texto 14">
            <a:extLst>
              <a:ext uri="{FF2B5EF4-FFF2-40B4-BE49-F238E27FC236}">
                <a16:creationId xmlns:a16="http://schemas.microsoft.com/office/drawing/2014/main" id="{2EB7EBC4-FC99-43D8-B826-32E87B074611}"/>
              </a:ext>
            </a:extLst>
          </p:cNvPr>
          <p:cNvSpPr>
            <a:spLocks noGrp="1"/>
          </p:cNvSpPr>
          <p:nvPr>
            <p:ph type="body" sz="quarter" idx="24" hasCustomPrompt="1"/>
          </p:nvPr>
        </p:nvSpPr>
        <p:spPr>
          <a:xfrm>
            <a:off x="4601938"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2" name="Espaço Reservado para Texto 7">
            <a:extLst>
              <a:ext uri="{FF2B5EF4-FFF2-40B4-BE49-F238E27FC236}">
                <a16:creationId xmlns:a16="http://schemas.microsoft.com/office/drawing/2014/main" id="{1748427D-7DEB-4ABA-A4D1-4DCA80330398}"/>
              </a:ext>
            </a:extLst>
          </p:cNvPr>
          <p:cNvSpPr>
            <a:spLocks noGrp="1"/>
          </p:cNvSpPr>
          <p:nvPr>
            <p:ph type="body" sz="quarter" idx="25"/>
          </p:nvPr>
        </p:nvSpPr>
        <p:spPr>
          <a:xfrm>
            <a:off x="4596434"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23" name="Espaço Reservado para Texto 14">
            <a:extLst>
              <a:ext uri="{FF2B5EF4-FFF2-40B4-BE49-F238E27FC236}">
                <a16:creationId xmlns:a16="http://schemas.microsoft.com/office/drawing/2014/main" id="{0795600A-8ED7-4E59-867E-9A85CC6A23C5}"/>
              </a:ext>
            </a:extLst>
          </p:cNvPr>
          <p:cNvSpPr>
            <a:spLocks noGrp="1"/>
          </p:cNvSpPr>
          <p:nvPr>
            <p:ph type="body" sz="quarter" idx="26" hasCustomPrompt="1"/>
          </p:nvPr>
        </p:nvSpPr>
        <p:spPr>
          <a:xfrm>
            <a:off x="8586110"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4" name="Espaço Reservado para Texto 7">
            <a:extLst>
              <a:ext uri="{FF2B5EF4-FFF2-40B4-BE49-F238E27FC236}">
                <a16:creationId xmlns:a16="http://schemas.microsoft.com/office/drawing/2014/main" id="{96FDD51D-AD17-4F17-9853-888582FE43EC}"/>
              </a:ext>
            </a:extLst>
          </p:cNvPr>
          <p:cNvSpPr>
            <a:spLocks noGrp="1"/>
          </p:cNvSpPr>
          <p:nvPr>
            <p:ph type="body" sz="quarter" idx="27"/>
          </p:nvPr>
        </p:nvSpPr>
        <p:spPr>
          <a:xfrm>
            <a:off x="8580606"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Tree>
    <p:extLst>
      <p:ext uri="{BB962C8B-B14F-4D97-AF65-F5344CB8AC3E}">
        <p14:creationId xmlns:p14="http://schemas.microsoft.com/office/powerpoint/2010/main" val="42128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radecimento">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0A9B140-7AB7-4DED-8B9C-D6FD8DFA67DE}"/>
              </a:ext>
            </a:extLst>
          </p:cNvPr>
          <p:cNvPicPr>
            <a:picLocks noChangeAspect="1"/>
          </p:cNvPicPr>
          <p:nvPr userDrawn="1"/>
        </p:nvPicPr>
        <p:blipFill rotWithShape="1">
          <a:blip r:embed="rId2"/>
          <a:srcRect r="6715" b="5290"/>
          <a:stretch/>
        </p:blipFill>
        <p:spPr>
          <a:xfrm>
            <a:off x="3416" y="977"/>
            <a:ext cx="12236209" cy="6839561"/>
          </a:xfrm>
          <a:prstGeom prst="rect">
            <a:avLst/>
          </a:prstGeom>
        </p:spPr>
      </p:pic>
      <p:sp>
        <p:nvSpPr>
          <p:cNvPr id="3" name="Espaço Reservado para Texto 2">
            <a:extLst>
              <a:ext uri="{FF2B5EF4-FFF2-40B4-BE49-F238E27FC236}">
                <a16:creationId xmlns:a16="http://schemas.microsoft.com/office/drawing/2014/main" id="{5C05D61E-A85F-4258-A666-8AC3FC566592}"/>
              </a:ext>
            </a:extLst>
          </p:cNvPr>
          <p:cNvSpPr>
            <a:spLocks noGrp="1"/>
          </p:cNvSpPr>
          <p:nvPr>
            <p:ph type="body" sz="quarter" idx="10" hasCustomPrompt="1"/>
          </p:nvPr>
        </p:nvSpPr>
        <p:spPr>
          <a:xfrm>
            <a:off x="955675" y="2863850"/>
            <a:ext cx="4035425" cy="821459"/>
          </a:xfrm>
        </p:spPr>
        <p:txBody>
          <a:bodyPr>
            <a:normAutofit/>
          </a:bodyPr>
          <a:lstStyle>
            <a:lvl1pPr marL="0" indent="0">
              <a:buFontTx/>
              <a:buNone/>
              <a:defRPr sz="4800" b="1">
                <a:solidFill>
                  <a:schemeClr val="bg1"/>
                </a:solidFill>
              </a:defRPr>
            </a:lvl1pPr>
            <a:lvl2pPr marL="456057" indent="0">
              <a:buNone/>
              <a:defRPr/>
            </a:lvl2pPr>
          </a:lstStyle>
          <a:p>
            <a:pPr lvl="0"/>
            <a:r>
              <a:rPr lang="pt-BR" dirty="0"/>
              <a:t>Obrigado (a)</a:t>
            </a:r>
          </a:p>
        </p:txBody>
      </p:sp>
      <p:sp>
        <p:nvSpPr>
          <p:cNvPr id="4" name="CaixaDeTexto 3">
            <a:extLst>
              <a:ext uri="{FF2B5EF4-FFF2-40B4-BE49-F238E27FC236}">
                <a16:creationId xmlns:a16="http://schemas.microsoft.com/office/drawing/2014/main" id="{75110593-6483-4E5A-A6EA-FF05CD615EC1}"/>
              </a:ext>
            </a:extLst>
          </p:cNvPr>
          <p:cNvSpPr txBox="1"/>
          <p:nvPr userDrawn="1"/>
        </p:nvSpPr>
        <p:spPr>
          <a:xfrm>
            <a:off x="3671824" y="5972582"/>
            <a:ext cx="1806262" cy="338554"/>
          </a:xfrm>
          <a:prstGeom prst="rect">
            <a:avLst/>
          </a:prstGeom>
          <a:noFill/>
        </p:spPr>
        <p:txBody>
          <a:bodyPr wrap="square" rtlCol="0">
            <a:spAutoFit/>
          </a:bodyPr>
          <a:lstStyle/>
          <a:p>
            <a:r>
              <a:rPr lang="pt-BR" sz="1600" dirty="0">
                <a:solidFill>
                  <a:schemeClr val="bg1"/>
                </a:solidFill>
              </a:rPr>
              <a:t>0800.648.3300</a:t>
            </a:r>
          </a:p>
        </p:txBody>
      </p:sp>
      <p:sp>
        <p:nvSpPr>
          <p:cNvPr id="22" name="CaixaDeTexto 21">
            <a:extLst>
              <a:ext uri="{FF2B5EF4-FFF2-40B4-BE49-F238E27FC236}">
                <a16:creationId xmlns:a16="http://schemas.microsoft.com/office/drawing/2014/main" id="{E6EB1D21-1910-4002-95C6-1058B9AA9716}"/>
              </a:ext>
            </a:extLst>
          </p:cNvPr>
          <p:cNvSpPr txBox="1"/>
          <p:nvPr userDrawn="1"/>
        </p:nvSpPr>
        <p:spPr>
          <a:xfrm>
            <a:off x="1007485" y="5972582"/>
            <a:ext cx="1806262" cy="338554"/>
          </a:xfrm>
          <a:prstGeom prst="rect">
            <a:avLst/>
          </a:prstGeom>
          <a:noFill/>
        </p:spPr>
        <p:txBody>
          <a:bodyPr wrap="square" rtlCol="0">
            <a:spAutoFit/>
          </a:bodyPr>
          <a:lstStyle/>
          <a:p>
            <a:r>
              <a:rPr lang="pt-BR" sz="1600" b="1" dirty="0">
                <a:solidFill>
                  <a:schemeClr val="bg1"/>
                </a:solidFill>
              </a:rPr>
              <a:t>senior</a:t>
            </a:r>
            <a:r>
              <a:rPr lang="pt-BR" sz="1600" dirty="0">
                <a:solidFill>
                  <a:schemeClr val="bg1"/>
                </a:solidFill>
              </a:rPr>
              <a:t>.com.br</a:t>
            </a:r>
          </a:p>
        </p:txBody>
      </p:sp>
      <p:pic>
        <p:nvPicPr>
          <p:cNvPr id="5" name="Imagem 4">
            <a:extLst>
              <a:ext uri="{FF2B5EF4-FFF2-40B4-BE49-F238E27FC236}">
                <a16:creationId xmlns:a16="http://schemas.microsoft.com/office/drawing/2014/main" id="{6737A6D7-3525-42A9-9F55-4981E08BF0E1}"/>
              </a:ext>
            </a:extLst>
          </p:cNvPr>
          <p:cNvPicPr>
            <a:picLocks noChangeAspect="1"/>
          </p:cNvPicPr>
          <p:nvPr userDrawn="1"/>
        </p:nvPicPr>
        <p:blipFill>
          <a:blip r:embed="rId3"/>
          <a:stretch>
            <a:fillRect/>
          </a:stretch>
        </p:blipFill>
        <p:spPr>
          <a:xfrm>
            <a:off x="3250655" y="5972582"/>
            <a:ext cx="346908" cy="329563"/>
          </a:xfrm>
          <a:prstGeom prst="rect">
            <a:avLst/>
          </a:prstGeom>
        </p:spPr>
      </p:pic>
      <p:pic>
        <p:nvPicPr>
          <p:cNvPr id="6" name="Imagem 5">
            <a:extLst>
              <a:ext uri="{FF2B5EF4-FFF2-40B4-BE49-F238E27FC236}">
                <a16:creationId xmlns:a16="http://schemas.microsoft.com/office/drawing/2014/main" id="{D130DACC-D919-4B8D-8C1F-9198D45E8210}"/>
              </a:ext>
            </a:extLst>
          </p:cNvPr>
          <p:cNvPicPr>
            <a:picLocks noChangeAspect="1"/>
          </p:cNvPicPr>
          <p:nvPr userDrawn="1"/>
        </p:nvPicPr>
        <p:blipFill>
          <a:blip r:embed="rId4"/>
          <a:stretch>
            <a:fillRect/>
          </a:stretch>
        </p:blipFill>
        <p:spPr>
          <a:xfrm>
            <a:off x="6214697" y="5972583"/>
            <a:ext cx="346908" cy="329563"/>
          </a:xfrm>
          <a:prstGeom prst="rect">
            <a:avLst/>
          </a:prstGeom>
        </p:spPr>
      </p:pic>
      <p:sp>
        <p:nvSpPr>
          <p:cNvPr id="24" name="CaixaDeTexto 23">
            <a:extLst>
              <a:ext uri="{FF2B5EF4-FFF2-40B4-BE49-F238E27FC236}">
                <a16:creationId xmlns:a16="http://schemas.microsoft.com/office/drawing/2014/main" id="{0362B61A-607F-4B34-9F2D-271A127A48AA}"/>
              </a:ext>
            </a:extLst>
          </p:cNvPr>
          <p:cNvSpPr txBox="1"/>
          <p:nvPr userDrawn="1"/>
        </p:nvSpPr>
        <p:spPr>
          <a:xfrm>
            <a:off x="6703312" y="5972582"/>
            <a:ext cx="1806262" cy="338554"/>
          </a:xfrm>
          <a:prstGeom prst="rect">
            <a:avLst/>
          </a:prstGeom>
          <a:noFill/>
        </p:spPr>
        <p:txBody>
          <a:bodyPr wrap="square" rtlCol="0">
            <a:spAutoFit/>
          </a:bodyPr>
          <a:lstStyle/>
          <a:p>
            <a:r>
              <a:rPr lang="pt-BR" sz="1600" dirty="0">
                <a:solidFill>
                  <a:schemeClr val="bg1"/>
                </a:solidFill>
              </a:rPr>
              <a:t>(11) 95485-0300</a:t>
            </a:r>
          </a:p>
        </p:txBody>
      </p:sp>
      <p:sp>
        <p:nvSpPr>
          <p:cNvPr id="26" name="CaixaDeTexto 25">
            <a:extLst>
              <a:ext uri="{FF2B5EF4-FFF2-40B4-BE49-F238E27FC236}">
                <a16:creationId xmlns:a16="http://schemas.microsoft.com/office/drawing/2014/main" id="{530C17A5-702D-4779-81B7-642457F1AD96}"/>
              </a:ext>
            </a:extLst>
          </p:cNvPr>
          <p:cNvSpPr txBox="1"/>
          <p:nvPr userDrawn="1"/>
        </p:nvSpPr>
        <p:spPr>
          <a:xfrm>
            <a:off x="9452289" y="5972582"/>
            <a:ext cx="1806262" cy="338554"/>
          </a:xfrm>
          <a:prstGeom prst="rect">
            <a:avLst/>
          </a:prstGeom>
          <a:noFill/>
        </p:spPr>
        <p:txBody>
          <a:bodyPr wrap="square" rtlCol="0">
            <a:spAutoFit/>
          </a:bodyPr>
          <a:lstStyle/>
          <a:p>
            <a:r>
              <a:rPr lang="pt-BR" sz="1600" dirty="0">
                <a:solidFill>
                  <a:schemeClr val="bg1"/>
                </a:solidFill>
              </a:rPr>
              <a:t>senior.sistemas1</a:t>
            </a:r>
          </a:p>
        </p:txBody>
      </p:sp>
      <p:pic>
        <p:nvPicPr>
          <p:cNvPr id="9" name="Imagem 8">
            <a:extLst>
              <a:ext uri="{FF2B5EF4-FFF2-40B4-BE49-F238E27FC236}">
                <a16:creationId xmlns:a16="http://schemas.microsoft.com/office/drawing/2014/main" id="{9E94CD72-5C76-4DBE-9D3D-AE2C12E44B8E}"/>
              </a:ext>
            </a:extLst>
          </p:cNvPr>
          <p:cNvPicPr>
            <a:picLocks noChangeAspect="1"/>
          </p:cNvPicPr>
          <p:nvPr userDrawn="1"/>
        </p:nvPicPr>
        <p:blipFill>
          <a:blip r:embed="rId5"/>
          <a:stretch>
            <a:fillRect/>
          </a:stretch>
        </p:blipFill>
        <p:spPr>
          <a:xfrm>
            <a:off x="8963673" y="5985218"/>
            <a:ext cx="346908" cy="346908"/>
          </a:xfrm>
          <a:prstGeom prst="rect">
            <a:avLst/>
          </a:prstGeom>
        </p:spPr>
      </p:pic>
      <p:sp>
        <p:nvSpPr>
          <p:cNvPr id="12" name="Espaço Reservado para Texto 11">
            <a:extLst>
              <a:ext uri="{FF2B5EF4-FFF2-40B4-BE49-F238E27FC236}">
                <a16:creationId xmlns:a16="http://schemas.microsoft.com/office/drawing/2014/main" id="{4A9D21B1-348A-4BB9-B630-67CA12C9C06A}"/>
              </a:ext>
            </a:extLst>
          </p:cNvPr>
          <p:cNvSpPr>
            <a:spLocks noGrp="1"/>
          </p:cNvSpPr>
          <p:nvPr>
            <p:ph type="body" sz="quarter" idx="11" hasCustomPrompt="1"/>
          </p:nvPr>
        </p:nvSpPr>
        <p:spPr>
          <a:xfrm>
            <a:off x="1008063" y="3831647"/>
            <a:ext cx="4002087" cy="590550"/>
          </a:xfrm>
        </p:spPr>
        <p:txBody>
          <a:bodyPr>
            <a:normAutofit/>
          </a:bodyPr>
          <a:lstStyle>
            <a:lvl1pPr marL="0" indent="0">
              <a:buFontTx/>
              <a:buNone/>
              <a:defRPr sz="2200">
                <a:solidFill>
                  <a:schemeClr val="bg1"/>
                </a:solidFill>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dirty="0"/>
              <a:t>Contatos</a:t>
            </a:r>
          </a:p>
        </p:txBody>
      </p:sp>
      <p:pic>
        <p:nvPicPr>
          <p:cNvPr id="27" name="Imagem 26">
            <a:extLst>
              <a:ext uri="{FF2B5EF4-FFF2-40B4-BE49-F238E27FC236}">
                <a16:creationId xmlns:a16="http://schemas.microsoft.com/office/drawing/2014/main" id="{47DEBF17-166D-4C7C-81DC-60ED09BA334C}"/>
              </a:ext>
            </a:extLst>
          </p:cNvPr>
          <p:cNvPicPr>
            <a:picLocks noChangeAspect="1"/>
          </p:cNvPicPr>
          <p:nvPr userDrawn="1"/>
        </p:nvPicPr>
        <p:blipFill>
          <a:blip r:embed="rId6"/>
          <a:stretch>
            <a:fillRect/>
          </a:stretch>
        </p:blipFill>
        <p:spPr>
          <a:xfrm>
            <a:off x="7649357" y="3004247"/>
            <a:ext cx="3049800" cy="113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rricul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349350"/>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5357813" y="2837180"/>
            <a:ext cx="6003925" cy="624840"/>
          </a:xfrm>
        </p:spPr>
        <p:txBody>
          <a:bodyPr anchor="t">
            <a:noAutofit/>
          </a:bodyPr>
          <a:lstStyle>
            <a:lvl1pPr>
              <a:lnSpc>
                <a:spcPts val="3500"/>
              </a:lnSpc>
              <a:defRPr sz="32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5094978" y="-22034"/>
            <a:ext cx="45719" cy="33111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5094978" y="3363972"/>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3690938"/>
            <a:ext cx="6003925" cy="2362200"/>
          </a:xfrm>
        </p:spPr>
        <p:txBody>
          <a:bodyPr anchor="t">
            <a:normAutofit/>
          </a:bodyPr>
          <a:lstStyle>
            <a:lvl1pPr marL="0" indent="0">
              <a:buFontTx/>
              <a:buNone/>
              <a:defRPr sz="16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
        <p:nvSpPr>
          <p:cNvPr id="5" name="Espaço Reservado para Imagem 4">
            <a:extLst>
              <a:ext uri="{FF2B5EF4-FFF2-40B4-BE49-F238E27FC236}">
                <a16:creationId xmlns:a16="http://schemas.microsoft.com/office/drawing/2014/main" id="{BD7E8B95-6614-4FCA-94B6-AED3E52B5129}"/>
              </a:ext>
            </a:extLst>
          </p:cNvPr>
          <p:cNvSpPr>
            <a:spLocks noGrp="1"/>
          </p:cNvSpPr>
          <p:nvPr>
            <p:ph type="pic" sz="quarter" idx="13"/>
          </p:nvPr>
        </p:nvSpPr>
        <p:spPr>
          <a:xfrm>
            <a:off x="1773238" y="2398312"/>
            <a:ext cx="2362200" cy="2362200"/>
          </a:xfrm>
          <a:prstGeom prst="round2DiagRect">
            <a:avLst/>
          </a:prstGeom>
          <a:ln>
            <a:noFill/>
          </a:ln>
        </p:spPr>
        <p:txBody>
          <a:bodyPr/>
          <a:lstStyle/>
          <a:p>
            <a:r>
              <a:rPr lang="pt-BR"/>
              <a:t>Clique no ícone para adicionar uma imagem</a:t>
            </a:r>
          </a:p>
        </p:txBody>
      </p:sp>
      <p:sp>
        <p:nvSpPr>
          <p:cNvPr id="6" name="Retângulo: Cantos Diagonais Arredondados 5">
            <a:extLst>
              <a:ext uri="{FF2B5EF4-FFF2-40B4-BE49-F238E27FC236}">
                <a16:creationId xmlns:a16="http://schemas.microsoft.com/office/drawing/2014/main" id="{9F79C2B7-A533-48A1-9890-AE4130EF74FE}"/>
              </a:ext>
            </a:extLst>
          </p:cNvPr>
          <p:cNvSpPr/>
          <p:nvPr userDrawn="1"/>
        </p:nvSpPr>
        <p:spPr>
          <a:xfrm>
            <a:off x="1704244" y="2338153"/>
            <a:ext cx="2362201" cy="2362200"/>
          </a:xfrm>
          <a:prstGeom prst="round2Diag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384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ulo vertic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8" y="914400"/>
            <a:ext cx="2427373" cy="195758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p:nvPr userDrawn="1"/>
        </p:nvCxnSpPr>
        <p:spPr>
          <a:xfrm>
            <a:off x="5057086" y="914400"/>
            <a:ext cx="0" cy="5321300"/>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725" y="3421063"/>
            <a:ext cx="2427288" cy="2362200"/>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914400"/>
            <a:ext cx="6003925" cy="5138738"/>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Tree>
    <p:extLst>
      <p:ext uri="{BB962C8B-B14F-4D97-AF65-F5344CB8AC3E}">
        <p14:creationId xmlns:p14="http://schemas.microsoft.com/office/powerpoint/2010/main" val="33774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lulo horizont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a:cxnSpLocks/>
          </p:cNvCxnSpPr>
          <p:nvPr userDrawn="1"/>
        </p:nvCxnSpPr>
        <p:spPr>
          <a:xfrm>
            <a:off x="6154139" y="2717442"/>
            <a:ext cx="0" cy="3670479"/>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6877516"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20665"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4" name="Retângulo: Cantos Arredondados 13">
            <a:extLst>
              <a:ext uri="{FF2B5EF4-FFF2-40B4-BE49-F238E27FC236}">
                <a16:creationId xmlns:a16="http://schemas.microsoft.com/office/drawing/2014/main" id="{AE55367B-A47C-430B-84AE-AFF894D5C64B}"/>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097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ulo e texto livre">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9" name="Retângulo: Cantos Arredondados 8">
            <a:extLst>
              <a:ext uri="{FF2B5EF4-FFF2-40B4-BE49-F238E27FC236}">
                <a16:creationId xmlns:a16="http://schemas.microsoft.com/office/drawing/2014/main" id="{E2AEE2CF-1927-4066-9B5A-0B6DD7B15E73}"/>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0" name="Espaço Reservado para Conteúdo 9">
            <a:extLst>
              <a:ext uri="{FF2B5EF4-FFF2-40B4-BE49-F238E27FC236}">
                <a16:creationId xmlns:a16="http://schemas.microsoft.com/office/drawing/2014/main" id="{8EAEA27A-7521-4652-92E0-32362D2823D7}"/>
              </a:ext>
            </a:extLst>
          </p:cNvPr>
          <p:cNvSpPr>
            <a:spLocks noGrp="1"/>
          </p:cNvSpPr>
          <p:nvPr>
            <p:ph sz="quarter" idx="12"/>
          </p:nvPr>
        </p:nvSpPr>
        <p:spPr>
          <a:xfrm>
            <a:off x="1101725" y="2509025"/>
            <a:ext cx="10121900" cy="3417114"/>
          </a:xfrm>
        </p:spPr>
        <p:txBody>
          <a:bodyPr>
            <a:normAutofit/>
          </a:bodyPr>
          <a:lstStyle>
            <a:lvl1pPr>
              <a:defRPr sz="1800"/>
            </a:lvl1pPr>
            <a:lvl2pPr>
              <a:defRPr sz="1800"/>
            </a:lvl2pPr>
            <a:lvl3pPr>
              <a:defRPr sz="1800"/>
            </a:lvl3pPr>
            <a:lvl4pPr>
              <a:defRPr sz="1800"/>
            </a:lvl4pPr>
            <a:lvl5pPr>
              <a:defRPr sz="18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318100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a, imagem ou graficos">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8" name="Retângulo: Cantos Arredondados 7">
            <a:extLst>
              <a:ext uri="{FF2B5EF4-FFF2-40B4-BE49-F238E27FC236}">
                <a16:creationId xmlns:a16="http://schemas.microsoft.com/office/drawing/2014/main" id="{FAA6E489-31DD-4F5C-9E5E-9BE477C380E2}"/>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3559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lulo horizontal + texto em topic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30099"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73440"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80421"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82757"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5" name="Retângulo: Cantos Arredondados 14">
            <a:extLst>
              <a:ext uri="{FF2B5EF4-FFF2-40B4-BE49-F238E27FC236}">
                <a16:creationId xmlns:a16="http://schemas.microsoft.com/office/drawing/2014/main" id="{11138021-C15F-4DED-9F6A-220EB3AF301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54412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lulo + texto topicos com titul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274454"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87605"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65108"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42430"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p:nvPr>
        </p:nvSpPr>
        <p:spPr>
          <a:xfrm>
            <a:off x="1273175"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0" name="Espaço Reservado para Texto 7">
            <a:extLst>
              <a:ext uri="{FF2B5EF4-FFF2-40B4-BE49-F238E27FC236}">
                <a16:creationId xmlns:a16="http://schemas.microsoft.com/office/drawing/2014/main" id="{CF504096-4367-4FE8-8BF8-483EE5F8EBBD}"/>
              </a:ext>
            </a:extLst>
          </p:cNvPr>
          <p:cNvSpPr>
            <a:spLocks noGrp="1"/>
          </p:cNvSpPr>
          <p:nvPr>
            <p:ph type="body" sz="quarter" idx="19"/>
          </p:nvPr>
        </p:nvSpPr>
        <p:spPr>
          <a:xfrm>
            <a:off x="3788094"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53990"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2" name="Espaço Reservado para Texto 7">
            <a:extLst>
              <a:ext uri="{FF2B5EF4-FFF2-40B4-BE49-F238E27FC236}">
                <a16:creationId xmlns:a16="http://schemas.microsoft.com/office/drawing/2014/main" id="{F5E2F9D8-8735-43B5-ABF8-EEC58A07761C}"/>
              </a:ext>
            </a:extLst>
          </p:cNvPr>
          <p:cNvSpPr>
            <a:spLocks noGrp="1"/>
          </p:cNvSpPr>
          <p:nvPr>
            <p:ph type="body" sz="quarter" idx="21"/>
          </p:nvPr>
        </p:nvSpPr>
        <p:spPr>
          <a:xfrm>
            <a:off x="8925698"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20" name="Retângulo: Cantos Arredondados 19">
            <a:extLst>
              <a:ext uri="{FF2B5EF4-FFF2-40B4-BE49-F238E27FC236}">
                <a16:creationId xmlns:a16="http://schemas.microsoft.com/office/drawing/2014/main" id="{F984C9ED-48AD-4F6F-98DC-4A0E80F2870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0818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41474" y="364196"/>
            <a:ext cx="10556677" cy="1322188"/>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41474" y="1820976"/>
            <a:ext cx="10556677" cy="4340259"/>
          </a:xfrm>
          <a:prstGeom prst="rect">
            <a:avLst/>
          </a:prstGeom>
        </p:spPr>
        <p:txBody>
          <a:bodyPr vert="horz" lIns="91440" tIns="45720" rIns="91440" bIns="45720" rtlCol="0">
            <a:normAutofit/>
          </a:bodyPr>
          <a:lstStyle/>
          <a:p>
            <a:pPr lvl="0"/>
            <a:r>
              <a:rPr lang="pt-BR"/>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816941018"/>
      </p:ext>
    </p:extLst>
  </p:cSld>
  <p:clrMap bg1="lt1" tx1="dk1" bg2="lt2" tx2="dk2" accent1="accent1" accent2="accent2" accent3="accent3" accent4="accent4" accent5="accent5" accent6="accent6" hlink="hlink" folHlink="folHlink"/>
  <p:sldLayoutIdLst>
    <p:sldLayoutId id="2147483690" r:id="rId1"/>
    <p:sldLayoutId id="2147483649" r:id="rId2"/>
    <p:sldLayoutId id="2147483689" r:id="rId3"/>
    <p:sldLayoutId id="2147483669" r:id="rId4"/>
    <p:sldLayoutId id="2147483681" r:id="rId5"/>
    <p:sldLayoutId id="2147483653" r:id="rId6"/>
    <p:sldLayoutId id="2147483686" r:id="rId7"/>
    <p:sldLayoutId id="2147483682" r:id="rId8"/>
    <p:sldLayoutId id="2147483683" r:id="rId9"/>
    <p:sldLayoutId id="2147483684" r:id="rId10"/>
    <p:sldLayoutId id="2147483650" r:id="rId11"/>
    <p:sldLayoutId id="2147483685" r:id="rId12"/>
    <p:sldLayoutId id="2147483679" r:id="rId13"/>
    <p:sldLayoutId id="2147483688" r:id="rId14"/>
    <p:sldLayoutId id="2147483687" r:id="rId15"/>
    <p:sldLayoutId id="2147483655" r:id="rId16"/>
    <p:sldLayoutId id="2147483652" r:id="rId17"/>
    <p:sldLayoutId id="2147483673" r:id="rId18"/>
    <p:sldLayoutId id="2147483657" r:id="rId19"/>
    <p:sldLayoutId id="2147483662" r:id="rId20"/>
    <p:sldLayoutId id="2147483666" r:id="rId21"/>
    <p:sldLayoutId id="2147483656" r:id="rId22"/>
    <p:sldLayoutId id="2147483670" r:id="rId23"/>
  </p:sldLayoutIdLst>
  <p:hf hdr="0" ftr="0" dt="0"/>
  <p:txStyles>
    <p:titleStyle>
      <a:lvl1pPr algn="l" defTabSz="912114" rtl="0" eaLnBrk="1" latinLnBrk="0" hangingPunct="1">
        <a:lnSpc>
          <a:spcPct val="90000"/>
        </a:lnSpc>
        <a:spcBef>
          <a:spcPct val="0"/>
        </a:spcBef>
        <a:buNone/>
        <a:defRPr sz="3500" kern="1200" spc="-150">
          <a:solidFill>
            <a:schemeClr val="accent3"/>
          </a:solidFill>
          <a:latin typeface="+mj-lt"/>
          <a:ea typeface="+mj-ea"/>
          <a:cs typeface="+mj-cs"/>
        </a:defRPr>
      </a:lvl1pPr>
    </p:titleStyle>
    <p:bodyStyle>
      <a:lvl1pPr marL="228029" indent="-228029" algn="l" defTabSz="912114" rtl="0" eaLnBrk="1" latinLnBrk="0" hangingPunct="1">
        <a:lnSpc>
          <a:spcPct val="90000"/>
        </a:lnSpc>
        <a:spcBef>
          <a:spcPts val="998"/>
        </a:spcBef>
        <a:buFontTx/>
        <a:buBlip>
          <a:blip r:embed="rId26"/>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pt-BR"/>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orben-janssen.com/entity-mappings-introduction-jpa-fetchtyp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hyperlink" Target="https://blog.tecsinapse.com.br/querydsl-na-pr%C3%A1tica-ea706b4ac444" TargetMode="External"/><Relationship Id="rId7" Type="http://schemas.openxmlformats.org/officeDocument/2006/relationships/hyperlink" Target="https://www.devmedia.com.br/persistencia-com-spring-data-jpa/24390"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ocs.spring.io/spring-data/jpa/docs/1.5.0.RELEASE/reference/html/jpa.repositories.html" TargetMode="External"/><Relationship Id="rId5" Type="http://schemas.openxmlformats.org/officeDocument/2006/relationships/hyperlink" Target="https://programmingsharing.com/custom-repositories-in-spring-data-jpa-21fdabf91d9c" TargetMode="External"/><Relationship Id="rId4" Type="http://schemas.openxmlformats.org/officeDocument/2006/relationships/hyperlink" Target="https://notasecodigos.wordpress.com/2017/05/06/persistencia-de-dados-com-jpa/"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thorben-janssen.com/key-jpa-hibernate-annotations/" TargetMode="External"/><Relationship Id="rId7" Type="http://schemas.openxmlformats.org/officeDocument/2006/relationships/hyperlink" Target="https://blog.tecsinapse.com.br/querydsl-na-pr%C3%A1tica-ea706b4ac444"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baeldung.com/intro-to-querydsl" TargetMode="External"/><Relationship Id="rId5" Type="http://schemas.openxmlformats.org/officeDocument/2006/relationships/hyperlink" Target="https://www.baeldung.com/javax-validation" TargetMode="External"/><Relationship Id="rId4" Type="http://schemas.openxmlformats.org/officeDocument/2006/relationships/hyperlink" Target="https://www.baeldung.com/spring-data-composable-repositori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20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844F-9F5A-4718-B652-27808785EFC1}"/>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06BD42FF-0D1C-49A0-BE7D-21B0B573EAFE}"/>
              </a:ext>
            </a:extLst>
          </p:cNvPr>
          <p:cNvSpPr>
            <a:spLocks noGrp="1"/>
          </p:cNvSpPr>
          <p:nvPr>
            <p:ph type="body" sz="quarter" idx="13"/>
          </p:nvPr>
        </p:nvSpPr>
        <p:spPr/>
        <p:txBody>
          <a:bodyPr/>
          <a:lstStyle/>
          <a:p>
            <a:r>
              <a:rPr lang="pt-BR" dirty="0"/>
              <a:t>Para utilizar o hibernate em um projeto Java é necessário declarar a dependência do hibernate-core no POM.xml</a:t>
            </a:r>
          </a:p>
          <a:p>
            <a:r>
              <a:rPr lang="pt-BR" dirty="0"/>
              <a:t>Existem outras dependências que podem ser adicionadas ao projeto caso se queira usar ao máximo o framework</a:t>
            </a:r>
          </a:p>
        </p:txBody>
      </p:sp>
      <p:sp>
        <p:nvSpPr>
          <p:cNvPr id="6" name="Espaço Reservado para Texto 5">
            <a:extLst>
              <a:ext uri="{FF2B5EF4-FFF2-40B4-BE49-F238E27FC236}">
                <a16:creationId xmlns:a16="http://schemas.microsoft.com/office/drawing/2014/main" id="{27F6D5F4-5E7C-4652-A81F-7C90D2CD3F52}"/>
              </a:ext>
            </a:extLst>
          </p:cNvPr>
          <p:cNvSpPr txBox="1">
            <a:spLocks noGrp="1"/>
          </p:cNvSpPr>
          <p:nvPr>
            <p:ph type="body" sz="quarter" idx="12"/>
          </p:nvPr>
        </p:nvSpPr>
        <p:spPr>
          <a:xfrm>
            <a:off x="6301048" y="2717800"/>
            <a:ext cx="4903528" cy="1713290"/>
          </a:xfrm>
          <a:prstGeom prst="rect">
            <a:avLst/>
          </a:prstGeom>
          <a:solidFill>
            <a:schemeClr val="accent6"/>
          </a:solidFill>
          <a:ln>
            <a:solidFill>
              <a:schemeClr val="accent6">
                <a:lumMod val="90000"/>
              </a:schemeClr>
            </a:solidFill>
          </a:ln>
        </p:spPr>
        <p:txBody>
          <a:bodyPr wrap="square" rtlCol="0">
            <a:spAutoFit/>
          </a:bodyPr>
          <a:lstStyle/>
          <a:p>
            <a:pPr marL="0" indent="0">
              <a:buNone/>
            </a:pPr>
            <a:r>
              <a:rPr lang="pt-BR" sz="1600" dirty="0"/>
              <a:t>&lt;</a:t>
            </a:r>
            <a:r>
              <a:rPr lang="pt-BR" sz="1600" dirty="0" err="1"/>
              <a:t>dependency</a:t>
            </a:r>
            <a:r>
              <a:rPr lang="pt-BR" sz="1600" dirty="0"/>
              <a:t>&gt;</a:t>
            </a:r>
          </a:p>
          <a:p>
            <a:pPr marL="0" indent="0">
              <a:buNone/>
            </a:pPr>
            <a:r>
              <a:rPr lang="pt-BR" sz="1600" dirty="0"/>
              <a:t>	&lt;</a:t>
            </a:r>
            <a:r>
              <a:rPr lang="pt-BR" sz="1600" dirty="0" err="1"/>
              <a:t>groupId</a:t>
            </a:r>
            <a:r>
              <a:rPr lang="pt-BR" sz="1600" dirty="0"/>
              <a:t>&gt;</a:t>
            </a:r>
            <a:r>
              <a:rPr lang="pt-BR" sz="1600" dirty="0" err="1"/>
              <a:t>org.hibernate</a:t>
            </a:r>
            <a:r>
              <a:rPr lang="pt-BR" sz="1600" dirty="0"/>
              <a:t>&lt;/</a:t>
            </a:r>
            <a:r>
              <a:rPr lang="pt-BR" sz="1600" dirty="0" err="1"/>
              <a:t>groupId</a:t>
            </a:r>
            <a:r>
              <a:rPr lang="pt-BR" sz="1600" dirty="0"/>
              <a:t>&gt;</a:t>
            </a:r>
          </a:p>
          <a:p>
            <a:pPr marL="0" indent="0">
              <a:buNone/>
            </a:pPr>
            <a:r>
              <a:rPr lang="pt-BR" sz="1600" dirty="0"/>
              <a:t>	&lt;</a:t>
            </a:r>
            <a:r>
              <a:rPr lang="pt-BR" sz="1600" dirty="0" err="1"/>
              <a:t>artifactId</a:t>
            </a:r>
            <a:r>
              <a:rPr lang="pt-BR" sz="1600" dirty="0"/>
              <a:t>&gt;hibernate-</a:t>
            </a:r>
            <a:r>
              <a:rPr lang="pt-BR" sz="1600" dirty="0" err="1"/>
              <a:t>annotations</a:t>
            </a:r>
            <a:r>
              <a:rPr lang="pt-BR" sz="1600" dirty="0"/>
              <a:t>&lt;/</a:t>
            </a:r>
            <a:r>
              <a:rPr lang="pt-BR" sz="1600" dirty="0" err="1"/>
              <a:t>artifactId</a:t>
            </a:r>
            <a:r>
              <a:rPr lang="pt-BR" sz="1600" dirty="0"/>
              <a:t>&gt;</a:t>
            </a:r>
          </a:p>
          <a:p>
            <a:pPr marL="0" indent="0">
              <a:buNone/>
            </a:pPr>
            <a:r>
              <a:rPr lang="pt-BR" sz="1600" dirty="0"/>
              <a:t>	&lt;</a:t>
            </a:r>
            <a:r>
              <a:rPr lang="pt-BR" sz="1600" dirty="0" err="1"/>
              <a:t>version</a:t>
            </a:r>
            <a:r>
              <a:rPr lang="pt-BR" sz="1600" dirty="0"/>
              <a:t>&gt;${hibernate-core-</a:t>
            </a:r>
            <a:r>
              <a:rPr lang="pt-BR" sz="1600" dirty="0" err="1"/>
              <a:t>version</a:t>
            </a:r>
            <a:r>
              <a:rPr lang="pt-BR" sz="1600" dirty="0"/>
              <a:t>}&lt;/</a:t>
            </a:r>
            <a:r>
              <a:rPr lang="pt-BR" sz="1600" dirty="0" err="1"/>
              <a:t>version</a:t>
            </a:r>
            <a:r>
              <a:rPr lang="pt-BR" sz="1600" dirty="0"/>
              <a:t>&gt;</a:t>
            </a:r>
          </a:p>
          <a:p>
            <a:pPr marL="0" indent="0">
              <a:buNone/>
            </a:pPr>
            <a:r>
              <a:rPr lang="pt-BR" sz="1600" dirty="0"/>
              <a:t>&lt;/</a:t>
            </a:r>
            <a:r>
              <a:rPr lang="pt-BR" sz="1600" dirty="0" err="1"/>
              <a:t>dependency</a:t>
            </a:r>
            <a:r>
              <a:rPr lang="pt-BR" sz="1600" dirty="0"/>
              <a:t>&gt;</a:t>
            </a:r>
          </a:p>
        </p:txBody>
      </p:sp>
    </p:spTree>
    <p:extLst>
      <p:ext uri="{BB962C8B-B14F-4D97-AF65-F5344CB8AC3E}">
        <p14:creationId xmlns:p14="http://schemas.microsoft.com/office/powerpoint/2010/main" val="49268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a:extLst>
              <a:ext uri="{FF2B5EF4-FFF2-40B4-BE49-F238E27FC236}">
                <a16:creationId xmlns:a16="http://schemas.microsoft.com/office/drawing/2014/main" id="{63600F5E-33F4-47D1-98CB-F2BA4444EB62}"/>
              </a:ext>
            </a:extLst>
          </p:cNvPr>
          <p:cNvPicPr>
            <a:picLocks noGrp="1" noChangeAspect="1"/>
          </p:cNvPicPr>
          <p:nvPr>
            <p:ph type="pic" sz="quarter" idx="14"/>
          </p:nvPr>
        </p:nvPicPr>
        <p:blipFill rotWithShape="1">
          <a:blip r:embed="rId2"/>
          <a:srcRect t="2839" b="2839"/>
          <a:stretch/>
        </p:blipFill>
        <p:spPr>
          <a:xfrm>
            <a:off x="6962646" y="982706"/>
            <a:ext cx="4625167" cy="5018849"/>
          </a:xfrm>
        </p:spPr>
      </p:pic>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a:t>
            </a:r>
          </a:p>
        </p:txBody>
      </p:sp>
      <p:sp>
        <p:nvSpPr>
          <p:cNvPr id="4" name="Espaço Reservado para Texto 3">
            <a:extLst>
              <a:ext uri="{FF2B5EF4-FFF2-40B4-BE49-F238E27FC236}">
                <a16:creationId xmlns:a16="http://schemas.microsoft.com/office/drawing/2014/main" id="{FCAE1D9A-89A4-4C4E-8461-07463B235209}"/>
              </a:ext>
            </a:extLst>
          </p:cNvPr>
          <p:cNvSpPr>
            <a:spLocks noGrp="1"/>
          </p:cNvSpPr>
          <p:nvPr>
            <p:ph type="body" sz="quarter" idx="13"/>
          </p:nvPr>
        </p:nvSpPr>
        <p:spPr>
          <a:xfrm>
            <a:off x="1047838" y="2618510"/>
            <a:ext cx="4229142" cy="3383046"/>
          </a:xfrm>
        </p:spPr>
        <p:txBody>
          <a:bodyPr/>
          <a:lstStyle/>
          <a:p>
            <a:r>
              <a:rPr lang="pt-BR" dirty="0"/>
              <a:t>A ideia do hibernate é utilizar annotations no código para determinar com o framework deve se comportar</a:t>
            </a:r>
          </a:p>
          <a:p>
            <a:r>
              <a:rPr lang="pt-BR" dirty="0"/>
              <a:t>Existem várias annotations e cada uma delas podem conter atributos que nos ajudam a definir qual deve ser o comportamento esperado</a:t>
            </a:r>
          </a:p>
        </p:txBody>
      </p:sp>
    </p:spTree>
    <p:extLst>
      <p:ext uri="{BB962C8B-B14F-4D97-AF65-F5344CB8AC3E}">
        <p14:creationId xmlns:p14="http://schemas.microsoft.com/office/powerpoint/2010/main" val="20413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546F9F1-4ECE-4149-825F-A7F428AC144A}"/>
              </a:ext>
            </a:extLst>
          </p:cNvPr>
          <p:cNvSpPr>
            <a:spLocks noGrp="1"/>
          </p:cNvSpPr>
          <p:nvPr>
            <p:ph type="title"/>
          </p:nvPr>
        </p:nvSpPr>
        <p:spPr/>
        <p:txBody>
          <a:bodyPr/>
          <a:lstStyle/>
          <a:p>
            <a:r>
              <a:rPr lang="pt-BR" dirty="0"/>
              <a:t>Hibernate</a:t>
            </a:r>
          </a:p>
        </p:txBody>
      </p:sp>
      <p:sp>
        <p:nvSpPr>
          <p:cNvPr id="23" name="Espaço Reservado para Texto 22">
            <a:extLst>
              <a:ext uri="{FF2B5EF4-FFF2-40B4-BE49-F238E27FC236}">
                <a16:creationId xmlns:a16="http://schemas.microsoft.com/office/drawing/2014/main" id="{93C93544-24E8-4D3B-9EBC-EECA3C37C579}"/>
              </a:ext>
            </a:extLst>
          </p:cNvPr>
          <p:cNvSpPr>
            <a:spLocks noGrp="1"/>
          </p:cNvSpPr>
          <p:nvPr>
            <p:ph type="body" sz="quarter" idx="11"/>
          </p:nvPr>
        </p:nvSpPr>
        <p:spPr>
          <a:xfrm>
            <a:off x="1101436" y="1742528"/>
            <a:ext cx="10122407" cy="1532687"/>
          </a:xfrm>
        </p:spPr>
        <p:txBody>
          <a:bodyPr>
            <a:normAutofit/>
          </a:bodyPr>
          <a:lstStyle/>
          <a:p>
            <a:r>
              <a:rPr lang="pt-BR" sz="1800" dirty="0"/>
              <a:t>A partir do momento que as annotations são definidas são definidas é possível instanciar um objeto e a partir de um </a:t>
            </a:r>
            <a:r>
              <a:rPr lang="pt-BR" sz="1800" dirty="0" err="1"/>
              <a:t>SessionFactory</a:t>
            </a:r>
            <a:r>
              <a:rPr lang="pt-BR" sz="1800" dirty="0"/>
              <a:t> salvar as informações do objeto na tabela correspondente do banco de dados</a:t>
            </a:r>
          </a:p>
        </p:txBody>
      </p:sp>
      <p:pic>
        <p:nvPicPr>
          <p:cNvPr id="21" name="Espaço Reservado para Conteúdo 20">
            <a:extLst>
              <a:ext uri="{FF2B5EF4-FFF2-40B4-BE49-F238E27FC236}">
                <a16:creationId xmlns:a16="http://schemas.microsoft.com/office/drawing/2014/main" id="{0E08ADB4-0196-49B9-A24D-5C47FCF35896}"/>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842749" y="3188350"/>
            <a:ext cx="6639852" cy="2057687"/>
          </a:xfrm>
        </p:spPr>
      </p:pic>
    </p:spTree>
    <p:extLst>
      <p:ext uri="{BB962C8B-B14F-4D97-AF65-F5344CB8AC3E}">
        <p14:creationId xmlns:p14="http://schemas.microsoft.com/office/powerpoint/2010/main" val="23364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dirty="0">
                <a:latin typeface="+mj-lt"/>
              </a:rPr>
              <a:t>Uma aplicação construída utilizando o hibernate possui uma hierarquia de comunicação de dados partindo da aplicação Java e passando para as camadas inferiores, até os dados serem persistidos no banco de dados</a:t>
            </a:r>
            <a:br>
              <a:rPr lang="pt-BR" dirty="0">
                <a:latin typeface="+mj-lt"/>
              </a:rPr>
            </a:br>
            <a:br>
              <a:rPr lang="pt-BR" dirty="0">
                <a:latin typeface="+mj-lt"/>
              </a:rPr>
            </a:br>
            <a:r>
              <a:rPr lang="pt-BR" dirty="0">
                <a:latin typeface="+mj-lt"/>
              </a:rPr>
              <a:t>A Figura ao lado apresenta as etapas no processo de troca de informações entre a aplicação Java (utilizando o hibernate) até chegar no banco de dados</a:t>
            </a: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205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Repository</a:t>
            </a:r>
            <a:endParaRPr lang="pt-BR" dirty="0"/>
          </a:p>
        </p:txBody>
      </p:sp>
    </p:spTree>
    <p:extLst>
      <p:ext uri="{BB962C8B-B14F-4D97-AF65-F5344CB8AC3E}">
        <p14:creationId xmlns:p14="http://schemas.microsoft.com/office/powerpoint/2010/main" val="324278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a:t>
            </a:r>
            <a:r>
              <a:rPr lang="pt-BR" dirty="0" err="1"/>
              <a:t>Repository</a:t>
            </a:r>
            <a:r>
              <a:rPr lang="pt-BR" dirty="0"/>
              <a:t> (Repositório) é um objeto que isola os objetos ou entidades do domínio do código que acessa o banco de dados.</a:t>
            </a:r>
          </a:p>
          <a:p>
            <a:pPr marL="0" indent="0">
              <a:buNone/>
            </a:pPr>
            <a:endParaRPr lang="pt-BR" dirty="0"/>
          </a:p>
          <a:p>
            <a:r>
              <a:rPr lang="pt-BR" dirty="0"/>
              <a:t>Temos que um repositório implementa parte das regras de negócio no que se refere à composição das entidades. Ele é fortemente vinculado ao domínio da aplicação e este é um reflexo direto das regras de negócio, pois ele abstrai armazenamento e consulta de um ou mais entidades de domínio.</a:t>
            </a:r>
          </a:p>
          <a:p>
            <a:endParaRPr lang="pt-BR" dirty="0"/>
          </a:p>
          <a:p>
            <a:r>
              <a:rPr lang="pt-BR" dirty="0"/>
              <a:t>Entretanto, não podemos confundir isso com as regras de negócio no sentido de processamento das informações. </a:t>
            </a:r>
          </a:p>
          <a:p>
            <a:endParaRPr lang="pt-BR" dirty="0"/>
          </a:p>
        </p:txBody>
      </p:sp>
    </p:spTree>
    <p:extLst>
      <p:ext uri="{BB962C8B-B14F-4D97-AF65-F5344CB8AC3E}">
        <p14:creationId xmlns:p14="http://schemas.microsoft.com/office/powerpoint/2010/main" val="165182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repositório não deve incluir as regras de negócio no sentido de tomar decisões, aplicar algoritmos de transformação dos dados ou prover serviços diretamente a outras camadas ou módulos da aplicação. Mapear entidades de domínio e prover as funcionalidades da aplicação são responsabilidades distintas.</a:t>
            </a:r>
          </a:p>
          <a:p>
            <a:pPr marL="0" indent="0">
              <a:buNone/>
            </a:pPr>
            <a:endParaRPr lang="pt-BR" dirty="0"/>
          </a:p>
          <a:p>
            <a:r>
              <a:rPr lang="pt-BR" dirty="0"/>
              <a:t>Um repositório fica entre as regras de negócio e a camada de persistência:</a:t>
            </a:r>
          </a:p>
          <a:p>
            <a:endParaRPr lang="pt-BR" dirty="0"/>
          </a:p>
          <a:p>
            <a:r>
              <a:rPr lang="pt-BR" dirty="0"/>
              <a:t>Ele provê uma interface para as regras de negócio onde os objetos são acessados como em uma coleção. Ele usa a camada de persistência para gravar e recuperar os dados necessários para persistir e recuperar os objetos de negócio.</a:t>
            </a:r>
          </a:p>
        </p:txBody>
      </p:sp>
    </p:spTree>
    <p:extLst>
      <p:ext uri="{BB962C8B-B14F-4D97-AF65-F5344CB8AC3E}">
        <p14:creationId xmlns:p14="http://schemas.microsoft.com/office/powerpoint/2010/main" val="186208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O hibernate já fornece uma implementação de </a:t>
            </a:r>
            <a:r>
              <a:rPr lang="pt-BR" dirty="0" err="1"/>
              <a:t>repository</a:t>
            </a:r>
            <a:r>
              <a:rPr lang="pt-BR" dirty="0"/>
              <a:t> com inúmeras formas de persistir e recuperar dados de uma entidade.</a:t>
            </a:r>
          </a:p>
          <a:p>
            <a:endParaRPr lang="pt-BR" dirty="0"/>
          </a:p>
          <a:p>
            <a:r>
              <a:rPr lang="pt-BR" dirty="0"/>
              <a:t>Para que seja possível adicionar novos métodos para controle dos dados da aplicação é necessária a criação de uma interface que contenha a anotação @Repository que estenda de </a:t>
            </a:r>
            <a:r>
              <a:rPr lang="pt-BR" dirty="0" err="1"/>
              <a:t>JpaRepository</a:t>
            </a:r>
            <a:r>
              <a:rPr lang="pt-BR" dirty="0"/>
              <a:t>&lt;</a:t>
            </a:r>
            <a:r>
              <a:rPr lang="pt-BR" dirty="0" err="1"/>
              <a:t>NomeDaClasse</a:t>
            </a:r>
            <a:r>
              <a:rPr lang="pt-BR" dirty="0"/>
              <a:t>, </a:t>
            </a:r>
            <a:r>
              <a:rPr lang="pt-BR" dirty="0" err="1"/>
              <a:t>TipoChavePrimaria</a:t>
            </a:r>
            <a:r>
              <a:rPr lang="pt-BR" dirty="0"/>
              <a:t>&gt;</a:t>
            </a:r>
            <a:br>
              <a:rPr lang="pt-BR" dirty="0"/>
            </a:br>
            <a:endParaRPr lang="pt-BR" dirty="0"/>
          </a:p>
          <a:p>
            <a:endParaRPr lang="pt-BR" dirty="0"/>
          </a:p>
          <a:p>
            <a:endParaRPr lang="pt-BR" dirty="0"/>
          </a:p>
        </p:txBody>
      </p:sp>
      <p:sp>
        <p:nvSpPr>
          <p:cNvPr id="4" name="Espaço Reservado para Texto 5">
            <a:extLst>
              <a:ext uri="{FF2B5EF4-FFF2-40B4-BE49-F238E27FC236}">
                <a16:creationId xmlns:a16="http://schemas.microsoft.com/office/drawing/2014/main" id="{B10AE268-6F7F-4D98-9CAB-E6A0E6272195}"/>
              </a:ext>
            </a:extLst>
          </p:cNvPr>
          <p:cNvSpPr txBox="1">
            <a:spLocks/>
          </p:cNvSpPr>
          <p:nvPr/>
        </p:nvSpPr>
        <p:spPr>
          <a:xfrm>
            <a:off x="2199199" y="4686194"/>
            <a:ext cx="7841225"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@Repository</a:t>
            </a:r>
          </a:p>
          <a:p>
            <a:pPr marL="0" indent="0" algn="l">
              <a:buNone/>
            </a:pPr>
            <a:r>
              <a:rPr lang="pt-BR" sz="1600" b="1" i="0" dirty="0" err="1">
                <a:solidFill>
                  <a:srgbClr val="253A44"/>
                </a:solidFill>
                <a:effectLst/>
              </a:rPr>
              <a:t>public</a:t>
            </a:r>
            <a:r>
              <a:rPr lang="pt-BR" sz="1600" b="1" i="0" dirty="0">
                <a:solidFill>
                  <a:srgbClr val="253A44"/>
                </a:solidFill>
                <a:effectLst/>
              </a:rPr>
              <a:t> interface </a:t>
            </a:r>
            <a:r>
              <a:rPr lang="pt-BR" sz="1600" b="1" i="0" dirty="0" err="1">
                <a:solidFill>
                  <a:srgbClr val="253A44"/>
                </a:solidFill>
                <a:effectLst/>
              </a:rPr>
              <a:t>ProdutoRepository</a:t>
            </a:r>
            <a:r>
              <a:rPr lang="pt-BR" sz="1600" b="1" dirty="0">
                <a:solidFill>
                  <a:srgbClr val="253A44"/>
                </a:solidFill>
              </a:rPr>
              <a:t>  </a:t>
            </a:r>
            <a:r>
              <a:rPr lang="pt-BR" sz="1600" b="1" dirty="0" err="1">
                <a:solidFill>
                  <a:srgbClr val="253A44"/>
                </a:solidFill>
              </a:rPr>
              <a:t>extends</a:t>
            </a:r>
            <a:r>
              <a:rPr lang="pt-BR" sz="1600" b="1" dirty="0">
                <a:solidFill>
                  <a:srgbClr val="253A44"/>
                </a:solidFill>
              </a:rPr>
              <a:t> </a:t>
            </a:r>
            <a:r>
              <a:rPr lang="pt-BR" sz="1600" b="1" dirty="0" err="1">
                <a:solidFill>
                  <a:srgbClr val="253A44"/>
                </a:solidFill>
              </a:rPr>
              <a:t>JpaRepository</a:t>
            </a:r>
            <a:r>
              <a:rPr lang="pt-BR" sz="1600" b="1" dirty="0">
                <a:solidFill>
                  <a:srgbClr val="253A44"/>
                </a:solidFill>
              </a:rPr>
              <a:t> &lt;Produto, </a:t>
            </a:r>
            <a:r>
              <a:rPr lang="pt-BR" sz="1600" b="1" dirty="0" err="1">
                <a:solidFill>
                  <a:srgbClr val="253A44"/>
                </a:solidFill>
              </a:rPr>
              <a:t>Integer</a:t>
            </a:r>
            <a:r>
              <a:rPr lang="pt-BR" sz="1600" b="1" dirty="0">
                <a:solidFill>
                  <a:srgbClr val="253A44"/>
                </a:solidFill>
              </a:rPr>
              <a:t>&gt;</a:t>
            </a:r>
            <a:r>
              <a:rPr lang="pt-BR" sz="1600" b="1" i="0" dirty="0">
                <a:solidFill>
                  <a:srgbClr val="253A44"/>
                </a:solidFill>
                <a:effectLst/>
              </a:rPr>
              <a:t>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11393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DD3A-66E6-47E7-9840-C83E5E8237B0}"/>
              </a:ext>
            </a:extLst>
          </p:cNvPr>
          <p:cNvSpPr>
            <a:spLocks noGrp="1"/>
          </p:cNvSpPr>
          <p:nvPr>
            <p:ph type="title"/>
          </p:nvPr>
        </p:nvSpPr>
        <p:spPr/>
        <p:txBody>
          <a:bodyPr/>
          <a:lstStyle/>
          <a:p>
            <a:endParaRPr lang="pt-BR"/>
          </a:p>
        </p:txBody>
      </p:sp>
      <p:sp>
        <p:nvSpPr>
          <p:cNvPr id="3" name="Espaço Reservado para Texto 2">
            <a:extLst>
              <a:ext uri="{FF2B5EF4-FFF2-40B4-BE49-F238E27FC236}">
                <a16:creationId xmlns:a16="http://schemas.microsoft.com/office/drawing/2014/main" id="{78B573F9-1374-4753-90BB-AD109BA02A1F}"/>
              </a:ext>
            </a:extLst>
          </p:cNvPr>
          <p:cNvSpPr>
            <a:spLocks noGrp="1"/>
          </p:cNvSpPr>
          <p:nvPr>
            <p:ph type="body" sz="quarter" idx="11"/>
          </p:nvPr>
        </p:nvSpPr>
        <p:spPr/>
        <p:txBody>
          <a:bodyPr/>
          <a:lstStyle/>
          <a:p>
            <a:endParaRPr lang="pt-BR"/>
          </a:p>
        </p:txBody>
      </p:sp>
      <p:pic>
        <p:nvPicPr>
          <p:cNvPr id="6" name="Espaço Reservado para Conteúdo 5">
            <a:extLst>
              <a:ext uri="{FF2B5EF4-FFF2-40B4-BE49-F238E27FC236}">
                <a16:creationId xmlns:a16="http://schemas.microsoft.com/office/drawing/2014/main" id="{36211390-C029-4A9B-8678-308122D4C665}"/>
              </a:ext>
            </a:extLst>
          </p:cNvPr>
          <p:cNvPicPr>
            <a:picLocks noGrp="1" noChangeAspect="1"/>
          </p:cNvPicPr>
          <p:nvPr>
            <p:ph sz="quarter" idx="12"/>
          </p:nvPr>
        </p:nvPicPr>
        <p:blipFill>
          <a:blip r:embed="rId2"/>
          <a:stretch>
            <a:fillRect/>
          </a:stretch>
        </p:blipFill>
        <p:spPr>
          <a:xfrm>
            <a:off x="1101436" y="-8125"/>
            <a:ext cx="9229086" cy="6848663"/>
          </a:xfrm>
        </p:spPr>
      </p:pic>
    </p:spTree>
    <p:extLst>
      <p:ext uri="{BB962C8B-B14F-4D97-AF65-F5344CB8AC3E}">
        <p14:creationId xmlns:p14="http://schemas.microsoft.com/office/powerpoint/2010/main" val="323846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Exercicios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a:xfrm>
            <a:off x="1101725" y="1820487"/>
            <a:ext cx="10121900" cy="4105652"/>
          </a:xfrm>
        </p:spPr>
        <p:txBody>
          <a:bodyPr>
            <a:normAutofit fontScale="92500" lnSpcReduction="20000"/>
          </a:bodyPr>
          <a:lstStyle/>
          <a:p>
            <a:r>
              <a:rPr lang="pt-BR" dirty="0">
                <a:highlight>
                  <a:srgbClr val="00FF00"/>
                </a:highlight>
              </a:rPr>
              <a:t>1 - Buscar todos os campings ordenando pelo nome em ordem crescente</a:t>
            </a:r>
          </a:p>
          <a:p>
            <a:r>
              <a:rPr lang="pt-BR" dirty="0">
                <a:highlight>
                  <a:srgbClr val="00FF00"/>
                </a:highlight>
              </a:rPr>
              <a:t>2 - Buscar camping pelo </a:t>
            </a:r>
            <a:r>
              <a:rPr lang="pt-BR" dirty="0" err="1">
                <a:highlight>
                  <a:srgbClr val="00FF00"/>
                </a:highlight>
              </a:rPr>
              <a:t>email</a:t>
            </a:r>
            <a:r>
              <a:rPr lang="pt-BR" dirty="0">
                <a:highlight>
                  <a:srgbClr val="00FF00"/>
                </a:highlight>
              </a:rPr>
              <a:t>;</a:t>
            </a:r>
          </a:p>
          <a:p>
            <a:r>
              <a:rPr lang="pt-BR" dirty="0">
                <a:highlight>
                  <a:srgbClr val="00FF00"/>
                </a:highlight>
              </a:rPr>
              <a:t>3 - Buscar camping pelo nome do usuário que é o proprietário;</a:t>
            </a:r>
          </a:p>
          <a:p>
            <a:r>
              <a:rPr lang="pt-BR" dirty="0">
                <a:highlight>
                  <a:srgbClr val="00FF00"/>
                </a:highlight>
              </a:rPr>
              <a:t>4 - Buscar o maior valor de diária</a:t>
            </a:r>
          </a:p>
          <a:p>
            <a:r>
              <a:rPr lang="pt-BR" dirty="0">
                <a:highlight>
                  <a:srgbClr val="00FF00"/>
                </a:highlight>
              </a:rPr>
              <a:t>5 - Buscar o menor valor de diária</a:t>
            </a:r>
          </a:p>
          <a:p>
            <a:r>
              <a:rPr lang="pt-BR" dirty="0">
                <a:highlight>
                  <a:srgbClr val="00FF00"/>
                </a:highlight>
              </a:rPr>
              <a:t>6 - Buscar campings onde a forma de pagamento aceita seja apenas cartão e o preço da diária seja maior que o valor determinado na busca (em reais)</a:t>
            </a:r>
          </a:p>
          <a:p>
            <a:r>
              <a:rPr lang="pt-BR" dirty="0">
                <a:highlight>
                  <a:srgbClr val="00FF00"/>
                </a:highlight>
              </a:rPr>
              <a:t>7 - Buscar campings onde o preço das diárias seja menor que o preço informado pelo usuário</a:t>
            </a:r>
          </a:p>
          <a:p>
            <a:r>
              <a:rPr lang="pt-BR" dirty="0">
                <a:highlight>
                  <a:srgbClr val="00FF00"/>
                </a:highlight>
              </a:rPr>
              <a:t>8 - Buscar campings que tenham como facilidades: tomadas, </a:t>
            </a:r>
            <a:r>
              <a:rPr lang="pt-BR" dirty="0" err="1">
                <a:highlight>
                  <a:srgbClr val="00FF00"/>
                </a:highlight>
              </a:rPr>
              <a:t>wifi</a:t>
            </a:r>
            <a:r>
              <a:rPr lang="pt-BR" dirty="0">
                <a:highlight>
                  <a:srgbClr val="00FF00"/>
                </a:highlight>
              </a:rPr>
              <a:t> mas que não contenham área para fogueira</a:t>
            </a:r>
          </a:p>
          <a:p>
            <a:r>
              <a:rPr lang="pt-BR" dirty="0">
                <a:highlight>
                  <a:srgbClr val="00FF00"/>
                </a:highlight>
              </a:rPr>
              <a:t>9 - Buscar campings que aceitem dinheiro e cartão como formas de pagamento</a:t>
            </a:r>
          </a:p>
          <a:p>
            <a:r>
              <a:rPr lang="pt-BR" dirty="0"/>
              <a:t>10 - Buscar todas as regras vinculadas a um camping</a:t>
            </a:r>
          </a:p>
          <a:p>
            <a:r>
              <a:rPr lang="pt-BR" dirty="0"/>
              <a:t>11 - Buscar todas as regras a partir de um conjunto de id de regras</a:t>
            </a:r>
          </a:p>
          <a:p>
            <a:r>
              <a:rPr lang="pt-BR" dirty="0"/>
              <a:t>12 - Buscar todos os campings novos (que foram inseridos no ano de 2021)</a:t>
            </a:r>
          </a:p>
          <a:p>
            <a:endParaRPr lang="pt-BR" dirty="0"/>
          </a:p>
        </p:txBody>
      </p:sp>
    </p:spTree>
    <p:extLst>
      <p:ext uri="{BB962C8B-B14F-4D97-AF65-F5344CB8AC3E}">
        <p14:creationId xmlns:p14="http://schemas.microsoft.com/office/powerpoint/2010/main" val="69558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B169D-A31C-40CE-B19E-1144BF99B812}"/>
              </a:ext>
            </a:extLst>
          </p:cNvPr>
          <p:cNvSpPr>
            <a:spLocks noGrp="1"/>
          </p:cNvSpPr>
          <p:nvPr>
            <p:ph type="ctrTitle"/>
          </p:nvPr>
        </p:nvSpPr>
        <p:spPr>
          <a:xfrm>
            <a:off x="1464188" y="3732204"/>
            <a:ext cx="7205987" cy="543145"/>
          </a:xfrm>
        </p:spPr>
        <p:txBody>
          <a:bodyPr>
            <a:normAutofit fontScale="90000"/>
          </a:bodyPr>
          <a:lstStyle/>
          <a:p>
            <a:r>
              <a:rPr lang="pt-BR" dirty="0"/>
              <a:t>JPA - Hibernate e QueryDSL</a:t>
            </a:r>
          </a:p>
        </p:txBody>
      </p:sp>
      <p:sp>
        <p:nvSpPr>
          <p:cNvPr id="3" name="Subtítulo 2">
            <a:extLst>
              <a:ext uri="{FF2B5EF4-FFF2-40B4-BE49-F238E27FC236}">
                <a16:creationId xmlns:a16="http://schemas.microsoft.com/office/drawing/2014/main" id="{379E43C7-2338-4FDB-A8E2-3DC6DCEF04A3}"/>
              </a:ext>
            </a:extLst>
          </p:cNvPr>
          <p:cNvSpPr>
            <a:spLocks noGrp="1"/>
          </p:cNvSpPr>
          <p:nvPr>
            <p:ph type="subTitle" idx="1"/>
          </p:nvPr>
        </p:nvSpPr>
        <p:spPr>
          <a:xfrm>
            <a:off x="1464188" y="4777244"/>
            <a:ext cx="5236507" cy="421063"/>
          </a:xfrm>
        </p:spPr>
        <p:txBody>
          <a:bodyPr/>
          <a:lstStyle/>
          <a:p>
            <a:r>
              <a:rPr lang="pt-BR" dirty="0"/>
              <a:t>Marcio Michelluzzi</a:t>
            </a:r>
            <a:br>
              <a:rPr lang="pt-BR" dirty="0"/>
            </a:br>
            <a:r>
              <a:rPr lang="pt-BR" dirty="0"/>
              <a:t>Nicolas Freitas</a:t>
            </a:r>
          </a:p>
        </p:txBody>
      </p:sp>
    </p:spTree>
    <p:extLst>
      <p:ext uri="{BB962C8B-B14F-4D97-AF65-F5344CB8AC3E}">
        <p14:creationId xmlns:p14="http://schemas.microsoft.com/office/powerpoint/2010/main" val="24281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Entity</a:t>
            </a:r>
          </a:p>
        </p:txBody>
      </p:sp>
    </p:spTree>
    <p:extLst>
      <p:ext uri="{BB962C8B-B14F-4D97-AF65-F5344CB8AC3E}">
        <p14:creationId xmlns:p14="http://schemas.microsoft.com/office/powerpoint/2010/main" val="303483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gn="l"/>
            <a:r>
              <a:rPr lang="pt-BR" b="0" i="0" dirty="0">
                <a:solidFill>
                  <a:srgbClr val="253A44"/>
                </a:solidFill>
                <a:effectLst/>
              </a:rPr>
              <a:t>A anotação </a:t>
            </a:r>
            <a:r>
              <a:rPr lang="pt-BR" b="1" i="0" dirty="0">
                <a:solidFill>
                  <a:srgbClr val="8795A2"/>
                </a:solidFill>
                <a:effectLst/>
              </a:rPr>
              <a:t>@Entity</a:t>
            </a:r>
            <a:r>
              <a:rPr lang="pt-BR" b="0" i="0" dirty="0">
                <a:solidFill>
                  <a:srgbClr val="253A44"/>
                </a:solidFill>
                <a:effectLst/>
              </a:rPr>
              <a:t> é utilizada para informar que uma classe também é uma entidade. A partir disso, a JPA estabelecerá a ligação entre a entidade e uma tabela de mesmo nome no banco de dados, onde os dados de objetos desse tipo poderão ser persistidos.</a:t>
            </a:r>
          </a:p>
          <a:p>
            <a:pPr algn="l"/>
            <a:endParaRPr lang="pt-BR" b="0" i="0" dirty="0">
              <a:solidFill>
                <a:srgbClr val="253A44"/>
              </a:solidFill>
              <a:effectLst/>
            </a:endParaRPr>
          </a:p>
          <a:p>
            <a:pPr algn="l"/>
            <a:r>
              <a:rPr lang="pt-BR" b="0" i="0" dirty="0">
                <a:solidFill>
                  <a:srgbClr val="253A44"/>
                </a:solidFill>
                <a:effectLst/>
              </a:rPr>
              <a:t>Uma entidade representa, na Orientação a Objetos, uma tabela do banco de dados, e cada instância dessa entidade representa uma linha dessa tabela.</a:t>
            </a:r>
          </a:p>
          <a:p>
            <a:pPr algn="l"/>
            <a:endParaRPr lang="pt-BR" b="0" i="0" dirty="0">
              <a:solidFill>
                <a:srgbClr val="253A44"/>
              </a:solidFill>
              <a:effectLst/>
            </a:endParaRPr>
          </a:p>
          <a:p>
            <a:pPr algn="l"/>
            <a:r>
              <a:rPr lang="pt-BR" b="0" i="0" dirty="0">
                <a:solidFill>
                  <a:srgbClr val="253A44"/>
                </a:solidFill>
                <a:effectLst/>
              </a:rPr>
              <a:t>Caso a tabela possua um nome diferente, podemos estabelecer esse mapeamento com a anotação </a:t>
            </a:r>
            <a:r>
              <a:rPr lang="pt-BR" b="0" i="0" dirty="0">
                <a:solidFill>
                  <a:srgbClr val="8795A2"/>
                </a:solidFill>
                <a:effectLst/>
              </a:rPr>
              <a:t>@Table</a:t>
            </a:r>
            <a:r>
              <a:rPr lang="pt-BR" b="0" i="0" dirty="0">
                <a:solidFill>
                  <a:srgbClr val="253A44"/>
                </a:solidFill>
                <a:effectLst/>
              </a:rPr>
              <a:t>, a qual será explorada em outra documentação.</a:t>
            </a:r>
          </a:p>
          <a:p>
            <a:endParaRPr lang="pt-BR" dirty="0"/>
          </a:p>
        </p:txBody>
      </p:sp>
    </p:spTree>
    <p:extLst>
      <p:ext uri="{BB962C8B-B14F-4D97-AF65-F5344CB8AC3E}">
        <p14:creationId xmlns:p14="http://schemas.microsoft.com/office/powerpoint/2010/main" val="367706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a:xfrm>
            <a:off x="1009997" y="199507"/>
            <a:ext cx="10103179" cy="734096"/>
          </a:xfrm>
        </p:spPr>
        <p:txBody>
          <a:bodyPr/>
          <a:lstStyle/>
          <a:p>
            <a:r>
              <a:rPr lang="pt-BR" dirty="0"/>
              <a:t>Entity - Tipos de Anotações</a:t>
            </a:r>
          </a:p>
        </p:txBody>
      </p:sp>
      <p:pic>
        <p:nvPicPr>
          <p:cNvPr id="4" name="Espaço Reservado para Conteúdo 3">
            <a:extLst>
              <a:ext uri="{FF2B5EF4-FFF2-40B4-BE49-F238E27FC236}">
                <a16:creationId xmlns:a16="http://schemas.microsoft.com/office/drawing/2014/main" id="{30236311-738F-4210-9491-CB6757A7C9D7}"/>
              </a:ext>
            </a:extLst>
          </p:cNvPr>
          <p:cNvPicPr>
            <a:picLocks noGrp="1" noChangeAspect="1"/>
          </p:cNvPicPr>
          <p:nvPr>
            <p:ph sz="quarter" idx="12"/>
          </p:nvPr>
        </p:nvPicPr>
        <p:blipFill>
          <a:blip r:embed="rId2"/>
          <a:stretch>
            <a:fillRect/>
          </a:stretch>
        </p:blipFill>
        <p:spPr>
          <a:xfrm>
            <a:off x="3744450" y="1427804"/>
            <a:ext cx="4750723" cy="4930595"/>
          </a:xfrm>
        </p:spPr>
      </p:pic>
    </p:spTree>
    <p:extLst>
      <p:ext uri="{BB962C8B-B14F-4D97-AF65-F5344CB8AC3E}">
        <p14:creationId xmlns:p14="http://schemas.microsoft.com/office/powerpoint/2010/main" val="291392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6C17E64C-BA4C-4ADD-ABB2-3D84CFC8B33B}"/>
              </a:ext>
            </a:extLst>
          </p:cNvPr>
          <p:cNvSpPr>
            <a:spLocks noGrp="1"/>
          </p:cNvSpPr>
          <p:nvPr>
            <p:ph type="pic" sz="quarter" idx="14"/>
          </p:nvPr>
        </p:nvSpPr>
        <p:spPr/>
      </p:sp>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de Uso @Entity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algn="l"/>
            <a:endParaRPr lang="pt-BR" dirty="0">
              <a:solidFill>
                <a:srgbClr val="253A44"/>
              </a:solidFill>
              <a:latin typeface="Source Serif Pro" panose="02040603050405020204" pitchFamily="18" charset="0"/>
            </a:endParaRPr>
          </a:p>
          <a:p>
            <a:pPr marL="0" indent="0" algn="l">
              <a:buNone/>
            </a:pPr>
            <a:r>
              <a:rPr lang="en-US" sz="1400" b="1" i="0" dirty="0">
                <a:solidFill>
                  <a:srgbClr val="253A44"/>
                </a:solidFill>
                <a:effectLst/>
              </a:rPr>
              <a:t>	</a:t>
            </a:r>
            <a:endParaRPr lang="pt-BR" sz="1900" b="1" i="0" dirty="0">
              <a:solidFill>
                <a:srgbClr val="253A44"/>
              </a:solidFill>
              <a:effectLst/>
            </a:endParaRPr>
          </a:p>
        </p:txBody>
      </p:sp>
      <p:sp>
        <p:nvSpPr>
          <p:cNvPr id="3" name="Espaço Reservado para Texto 2">
            <a:extLst>
              <a:ext uri="{FF2B5EF4-FFF2-40B4-BE49-F238E27FC236}">
                <a16:creationId xmlns:a16="http://schemas.microsoft.com/office/drawing/2014/main" id="{6829354A-F263-46C8-B50B-6D2DF3884815}"/>
              </a:ext>
            </a:extLst>
          </p:cNvPr>
          <p:cNvSpPr>
            <a:spLocks noGrp="1"/>
          </p:cNvSpPr>
          <p:nvPr>
            <p:ph type="body" sz="quarter" idx="13"/>
          </p:nvPr>
        </p:nvSpPr>
        <p:spPr>
          <a:xfrm>
            <a:off x="1047838" y="1812176"/>
            <a:ext cx="4631386" cy="4189380"/>
          </a:xfrm>
        </p:spPr>
        <p:txBody>
          <a:bodyPr>
            <a:normAutofit/>
          </a:bodyPr>
          <a:lstStyle/>
          <a:p>
            <a:r>
              <a:rPr lang="pt-BR" sz="1800" b="0" i="0" dirty="0">
                <a:solidFill>
                  <a:srgbClr val="253A44"/>
                </a:solidFill>
                <a:effectLst/>
              </a:rPr>
              <a:t>Com este código, a classe </a:t>
            </a:r>
            <a:r>
              <a:rPr lang="pt-BR" sz="1800" b="0" i="0" dirty="0">
                <a:solidFill>
                  <a:srgbClr val="8795A2"/>
                </a:solidFill>
                <a:effectLst/>
              </a:rPr>
              <a:t>Produto</a:t>
            </a:r>
            <a:r>
              <a:rPr lang="pt-BR" sz="1800" b="0" i="0" dirty="0">
                <a:solidFill>
                  <a:srgbClr val="253A44"/>
                </a:solidFill>
                <a:effectLst/>
              </a:rPr>
              <a:t> será uma entidade e terá uma tabela de mesmo nome no banco de dados. Objetos do tipo </a:t>
            </a:r>
            <a:r>
              <a:rPr lang="pt-BR" sz="1800" b="0" i="0" dirty="0">
                <a:solidFill>
                  <a:srgbClr val="8795A2"/>
                </a:solidFill>
                <a:effectLst/>
              </a:rPr>
              <a:t>Produto</a:t>
            </a:r>
            <a:r>
              <a:rPr lang="pt-BR" sz="1800" b="0" i="0" dirty="0">
                <a:solidFill>
                  <a:srgbClr val="253A44"/>
                </a:solidFill>
                <a:effectLst/>
              </a:rPr>
              <a:t>, quando persistidos, terão seus dados armazenados nessa tabela.</a:t>
            </a:r>
          </a:p>
          <a:p>
            <a:pPr marL="0" indent="0" algn="l">
              <a:buNone/>
            </a:pPr>
            <a:endParaRPr lang="pt-BR" b="0" i="0" dirty="0">
              <a:solidFill>
                <a:srgbClr val="253A44"/>
              </a:solidFill>
              <a:effectLst/>
              <a:latin typeface="Source Serif Pro" panose="02040603050405020204" pitchFamily="18" charset="0"/>
            </a:endParaRPr>
          </a:p>
          <a:p>
            <a:r>
              <a:rPr lang="pt-BR" sz="1800" b="0" i="0" dirty="0">
                <a:solidFill>
                  <a:srgbClr val="253A44"/>
                </a:solidFill>
                <a:effectLst/>
              </a:rPr>
              <a:t>A anotação </a:t>
            </a:r>
            <a:r>
              <a:rPr lang="pt-BR" sz="1800" b="1" i="0" dirty="0">
                <a:solidFill>
                  <a:srgbClr val="8795A2"/>
                </a:solidFill>
                <a:effectLst/>
              </a:rPr>
              <a:t>@Entity</a:t>
            </a:r>
            <a:r>
              <a:rPr lang="pt-BR" sz="1800" b="0" i="0" dirty="0">
                <a:solidFill>
                  <a:srgbClr val="253A44"/>
                </a:solidFill>
                <a:effectLst/>
              </a:rPr>
              <a:t> ainda pode receber um parâmetro: </a:t>
            </a:r>
            <a:r>
              <a:rPr lang="pt-BR" sz="1800" b="0" i="0" dirty="0" err="1">
                <a:solidFill>
                  <a:srgbClr val="8795A2"/>
                </a:solidFill>
                <a:effectLst/>
              </a:rPr>
              <a:t>name</a:t>
            </a:r>
            <a:r>
              <a:rPr lang="pt-BR" sz="1800" b="0" i="0" dirty="0">
                <a:solidFill>
                  <a:srgbClr val="253A44"/>
                </a:solidFill>
                <a:effectLst/>
              </a:rPr>
              <a:t>. Assim, ao invés de utilizar o nome da classe para referenciar a entidade no momento de criar uma consulta, por exemplo, você deverá referenciar o nome especificado nesse parâmetro.</a:t>
            </a:r>
          </a:p>
          <a:p>
            <a:endParaRPr lang="pt-BR" dirty="0"/>
          </a:p>
        </p:txBody>
      </p:sp>
      <p:sp>
        <p:nvSpPr>
          <p:cNvPr id="4" name="Espaço Reservado para Texto 5">
            <a:extLst>
              <a:ext uri="{FF2B5EF4-FFF2-40B4-BE49-F238E27FC236}">
                <a16:creationId xmlns:a16="http://schemas.microsoft.com/office/drawing/2014/main" id="{BFCA8B0C-4E47-4BB9-B6C4-7A5431055944}"/>
              </a:ext>
            </a:extLst>
          </p:cNvPr>
          <p:cNvSpPr txBox="1">
            <a:spLocks/>
          </p:cNvSpPr>
          <p:nvPr/>
        </p:nvSpPr>
        <p:spPr>
          <a:xfrm>
            <a:off x="7455449" y="4147050"/>
            <a:ext cx="3264390"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en-US" sz="1600" b="1" i="0" dirty="0">
                <a:solidFill>
                  <a:srgbClr val="253A44"/>
                </a:solidFill>
                <a:effectLst/>
              </a:rPr>
              <a:t>@Entity(</a:t>
            </a:r>
            <a:r>
              <a:rPr lang="en-US" sz="1600" b="1" i="0" u="sng" dirty="0">
                <a:solidFill>
                  <a:srgbClr val="253A44"/>
                </a:solidFill>
                <a:effectLst/>
              </a:rPr>
              <a:t>name</a:t>
            </a:r>
            <a:r>
              <a:rPr lang="en-US" sz="1600" b="1" i="0" dirty="0">
                <a:solidFill>
                  <a:srgbClr val="253A44"/>
                </a:solidFill>
                <a:effectLst/>
              </a:rPr>
              <a:t>=”EntidadeProduto”)</a:t>
            </a:r>
          </a:p>
          <a:p>
            <a:pPr marL="0" indent="0" algn="l">
              <a:buNone/>
            </a:pPr>
            <a:r>
              <a:rPr lang="en-US" sz="1600" b="1" i="0" dirty="0">
                <a:solidFill>
                  <a:srgbClr val="253A44"/>
                </a:solidFill>
                <a:effectLst/>
              </a:rPr>
              <a:t>public class </a:t>
            </a:r>
            <a:r>
              <a:rPr lang="en-US" sz="1600" b="1" i="0" dirty="0" err="1">
                <a:solidFill>
                  <a:srgbClr val="253A44"/>
                </a:solidFill>
                <a:effectLst/>
              </a:rPr>
              <a:t>Produto</a:t>
            </a:r>
            <a:r>
              <a:rPr lang="en-US" sz="1600" b="1" i="0" dirty="0">
                <a:solidFill>
                  <a:srgbClr val="253A44"/>
                </a:solidFill>
                <a:effectLst/>
              </a:rPr>
              <a:t> {</a:t>
            </a:r>
          </a:p>
          <a:p>
            <a:pPr marL="0" indent="0" algn="l">
              <a:buNone/>
            </a:pPr>
            <a:r>
              <a:rPr lang="en-US" sz="1600" b="1" i="0" dirty="0">
                <a:solidFill>
                  <a:srgbClr val="253A44"/>
                </a:solidFill>
                <a:effectLst/>
              </a:rPr>
              <a:t>…</a:t>
            </a:r>
          </a:p>
          <a:p>
            <a:pPr marL="0" indent="0" algn="l">
              <a:buNone/>
            </a:pPr>
            <a:r>
              <a:rPr lang="en-US" sz="1600" b="1" i="0" dirty="0">
                <a:solidFill>
                  <a:srgbClr val="253A44"/>
                </a:solidFill>
                <a:effectLst/>
              </a:rPr>
              <a:t>}</a:t>
            </a:r>
            <a:endParaRPr lang="pt-BR" sz="1600" b="1" i="0" dirty="0">
              <a:solidFill>
                <a:srgbClr val="253A44"/>
              </a:solidFill>
              <a:effectLst/>
            </a:endParaRPr>
          </a:p>
        </p:txBody>
      </p:sp>
      <p:sp>
        <p:nvSpPr>
          <p:cNvPr id="6" name="Espaço Reservado para Texto 5">
            <a:extLst>
              <a:ext uri="{FF2B5EF4-FFF2-40B4-BE49-F238E27FC236}">
                <a16:creationId xmlns:a16="http://schemas.microsoft.com/office/drawing/2014/main" id="{38D755D7-9783-499B-8A85-B0C1DFF9A093}"/>
              </a:ext>
            </a:extLst>
          </p:cNvPr>
          <p:cNvSpPr txBox="1">
            <a:spLocks/>
          </p:cNvSpPr>
          <p:nvPr/>
        </p:nvSpPr>
        <p:spPr>
          <a:xfrm>
            <a:off x="7711888" y="1793365"/>
            <a:ext cx="2751512"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@Entity</a:t>
            </a:r>
          </a:p>
          <a:p>
            <a:pPr marL="0" indent="0" algn="l">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Produto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59192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@Entity</a:t>
            </a:r>
            <a:br>
              <a:rPr lang="pt-BR" dirty="0"/>
            </a:br>
            <a:endParaRPr lang="pt-BR" dirty="0"/>
          </a:p>
        </p:txBody>
      </p:sp>
      <p:sp>
        <p:nvSpPr>
          <p:cNvPr id="6" name="Espaço Reservado para Conteúdo 5">
            <a:extLst>
              <a:ext uri="{FF2B5EF4-FFF2-40B4-BE49-F238E27FC236}">
                <a16:creationId xmlns:a16="http://schemas.microsoft.com/office/drawing/2014/main" id="{27A4B292-7989-4792-92C3-A1F167F652F0}"/>
              </a:ext>
            </a:extLst>
          </p:cNvPr>
          <p:cNvSpPr>
            <a:spLocks noGrp="1"/>
          </p:cNvSpPr>
          <p:nvPr>
            <p:ph sz="quarter" idx="12"/>
          </p:nvPr>
        </p:nvSpPr>
        <p:spPr>
          <a:xfrm>
            <a:off x="1101725" y="1886989"/>
            <a:ext cx="10121900" cy="4039150"/>
          </a:xfrm>
        </p:spPr>
        <p:txBody>
          <a:bodyPr/>
          <a:lstStyle/>
          <a:p>
            <a:r>
              <a:rPr lang="pt-BR" sz="1800" i="0" dirty="0">
                <a:solidFill>
                  <a:srgbClr val="253A44"/>
                </a:solidFill>
                <a:effectLst/>
              </a:rPr>
              <a:t>Ao executar uma aplicação que tenha um código como esse, uma tabela de nome Pessoa será criada no banco de dados (caso não exista e assim seja configurado) e terá como colunas os campos id e nome.</a:t>
            </a:r>
          </a:p>
          <a:p>
            <a:endParaRPr lang="pt-BR" dirty="0">
              <a:solidFill>
                <a:srgbClr val="253A44"/>
              </a:solidFill>
            </a:endParaRPr>
          </a:p>
          <a:p>
            <a:r>
              <a:rPr lang="pt-BR" sz="1800" b="1" i="0" dirty="0">
                <a:solidFill>
                  <a:srgbClr val="253A44"/>
                </a:solidFill>
                <a:effectLst/>
              </a:rPr>
              <a:t>Nota: A anotação @Id é uma anotação obrigatória e determina qual campo da entidade representa a chave primária da tabela no banco de dados.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11DF3118-063A-490F-8EB3-98C6A42D9A77}"/>
              </a:ext>
            </a:extLst>
          </p:cNvPr>
          <p:cNvSpPr txBox="1">
            <a:spLocks/>
          </p:cNvSpPr>
          <p:nvPr/>
        </p:nvSpPr>
        <p:spPr>
          <a:xfrm>
            <a:off x="6255276" y="3420269"/>
            <a:ext cx="3322767" cy="288540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456057" lvl="1" indent="0">
              <a:buNone/>
            </a:pPr>
            <a:r>
              <a:rPr lang="pt-BR" sz="1600" b="1" i="0" dirty="0">
                <a:solidFill>
                  <a:srgbClr val="253A44"/>
                </a:solidFill>
                <a:effectLst/>
              </a:rPr>
              <a:t>@Entity</a:t>
            </a:r>
          </a:p>
          <a:p>
            <a:pPr marL="456057" lvl="1"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Pessoa {</a:t>
            </a:r>
          </a:p>
          <a:p>
            <a:pPr marL="456057" lvl="1" indent="0">
              <a:buNone/>
            </a:pPr>
            <a:endParaRPr lang="pt-BR" sz="1600" b="1" dirty="0">
              <a:solidFill>
                <a:srgbClr val="253A44"/>
              </a:solidFill>
            </a:endParaRPr>
          </a:p>
          <a:p>
            <a:pPr marL="456057" lvl="1" indent="0">
              <a:buNone/>
            </a:pPr>
            <a:r>
              <a:rPr lang="pt-BR" sz="1600" b="1" i="0" dirty="0">
                <a:solidFill>
                  <a:srgbClr val="253A44"/>
                </a:solidFill>
                <a:effectLst/>
              </a:rPr>
              <a:t>  @Id</a:t>
            </a: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a:t>
            </a:r>
          </a:p>
          <a:p>
            <a:pPr marL="456057" lvl="1" indent="0">
              <a:buNone/>
            </a:pPr>
            <a:endParaRPr lang="pt-BR" sz="1600" b="1" i="0"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nome;</a:t>
            </a:r>
          </a:p>
          <a:p>
            <a:pPr marL="456057" lvl="1" indent="0">
              <a:buNone/>
            </a:pPr>
            <a:endParaRPr lang="pt-BR" sz="1600" b="1" i="0" u="sng"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getters</a:t>
            </a:r>
            <a:r>
              <a:rPr lang="pt-BR" sz="1600" b="1" i="0" dirty="0">
                <a:solidFill>
                  <a:srgbClr val="253A44"/>
                </a:solidFill>
                <a:effectLst/>
              </a:rPr>
              <a:t> e </a:t>
            </a:r>
            <a:r>
              <a:rPr lang="pt-BR" sz="1600" b="1" i="0" dirty="0" err="1">
                <a:solidFill>
                  <a:srgbClr val="253A44"/>
                </a:solidFill>
                <a:effectLst/>
              </a:rPr>
              <a:t>setters</a:t>
            </a:r>
            <a:r>
              <a:rPr lang="pt-BR" sz="1600" b="1" i="0" dirty="0">
                <a:solidFill>
                  <a:srgbClr val="253A44"/>
                </a:solidFill>
                <a:effectLst/>
              </a:rPr>
              <a:t> omitidos...</a:t>
            </a:r>
          </a:p>
          <a:p>
            <a:pPr marL="456057" lvl="1" indent="0">
              <a:buNone/>
            </a:pPr>
            <a:r>
              <a:rPr lang="pt-BR" sz="1600" b="1" i="0" dirty="0">
                <a:solidFill>
                  <a:srgbClr val="253A44"/>
                </a:solidFill>
                <a:effectLst/>
              </a:rPr>
              <a:t>}</a:t>
            </a:r>
          </a:p>
        </p:txBody>
      </p:sp>
    </p:spTree>
    <p:extLst>
      <p:ext uri="{BB962C8B-B14F-4D97-AF65-F5344CB8AC3E}">
        <p14:creationId xmlns:p14="http://schemas.microsoft.com/office/powerpoint/2010/main" val="387019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@Table</a:t>
            </a:r>
            <a:br>
              <a:rPr lang="pt-BR" dirty="0"/>
            </a:br>
            <a:endParaRPr lang="pt-BR" dirty="0"/>
          </a:p>
        </p:txBody>
      </p:sp>
      <p:sp>
        <p:nvSpPr>
          <p:cNvPr id="9" name="Espaço Reservado para Texto 8">
            <a:extLst>
              <a:ext uri="{FF2B5EF4-FFF2-40B4-BE49-F238E27FC236}">
                <a16:creationId xmlns:a16="http://schemas.microsoft.com/office/drawing/2014/main" id="{0BA82D81-D2F8-416F-894A-1B9FF26AE933}"/>
              </a:ext>
            </a:extLst>
          </p:cNvPr>
          <p:cNvSpPr>
            <a:spLocks noGrp="1"/>
          </p:cNvSpPr>
          <p:nvPr>
            <p:ph type="body" sz="quarter" idx="11"/>
          </p:nvPr>
        </p:nvSpPr>
        <p:spPr/>
        <p:txBody>
          <a:bodyPr/>
          <a:lstStyle/>
          <a:p>
            <a:endParaRPr lang="pt-BR"/>
          </a:p>
        </p:txBody>
      </p:sp>
      <p:sp>
        <p:nvSpPr>
          <p:cNvPr id="10" name="Espaço Reservado para Conteúdo 9">
            <a:extLst>
              <a:ext uri="{FF2B5EF4-FFF2-40B4-BE49-F238E27FC236}">
                <a16:creationId xmlns:a16="http://schemas.microsoft.com/office/drawing/2014/main" id="{5A02F920-AA2B-4081-9AA3-75D526D91210}"/>
              </a:ext>
            </a:extLst>
          </p:cNvPr>
          <p:cNvSpPr>
            <a:spLocks noGrp="1"/>
          </p:cNvSpPr>
          <p:nvPr>
            <p:ph sz="quarter" idx="12"/>
          </p:nvPr>
        </p:nvSpPr>
        <p:spPr>
          <a:xfrm>
            <a:off x="1101725" y="2509025"/>
            <a:ext cx="7169439" cy="3417114"/>
          </a:xfrm>
        </p:spPr>
        <p:txBody>
          <a:bodyPr>
            <a:normAutofit/>
          </a:bodyPr>
          <a:lstStyle/>
          <a:p>
            <a:r>
              <a:rPr lang="pt-BR" dirty="0"/>
              <a:t>Por padrão, cada classe de entidade mapeia uma tabela de banco de dados com o mesmo nome no esquema padrão de seu banco de dados. Você pode personalizar esse mapeamento usando os atributos de nome , esquema e catálogo da anotação @Table .</a:t>
            </a:r>
          </a:p>
          <a:p>
            <a:endParaRPr lang="pt-BR" dirty="0"/>
          </a:p>
          <a:p>
            <a:r>
              <a:rPr lang="pt-BR" dirty="0"/>
              <a:t>O atributo </a:t>
            </a:r>
            <a:r>
              <a:rPr lang="pt-BR" dirty="0" err="1"/>
              <a:t>name</a:t>
            </a:r>
            <a:r>
              <a:rPr lang="pt-BR" dirty="0"/>
              <a:t> permite que você altere o nome da tabela do banco de dados que sua entidade mapeia. </a:t>
            </a:r>
          </a:p>
          <a:p>
            <a:endParaRPr lang="pt-BR" dirty="0"/>
          </a:p>
          <a:p>
            <a:r>
              <a:rPr lang="pt-BR" dirty="0"/>
              <a:t>O atributo </a:t>
            </a:r>
            <a:r>
              <a:rPr lang="pt-BR" dirty="0" err="1"/>
              <a:t>schema</a:t>
            </a:r>
            <a:r>
              <a:rPr lang="pt-BR" dirty="0"/>
              <a:t> especifica o nome do esquema do banco de dados no qual a tabela está localizada.</a:t>
            </a:r>
          </a:p>
          <a:p>
            <a:endParaRPr lang="pt-BR" dirty="0"/>
          </a:p>
          <a:p>
            <a:endParaRPr lang="pt-BR" dirty="0"/>
          </a:p>
        </p:txBody>
      </p:sp>
      <p:sp>
        <p:nvSpPr>
          <p:cNvPr id="4" name="Espaço Reservado para Texto 5">
            <a:extLst>
              <a:ext uri="{FF2B5EF4-FFF2-40B4-BE49-F238E27FC236}">
                <a16:creationId xmlns:a16="http://schemas.microsoft.com/office/drawing/2014/main" id="{800E6912-8C0A-4AEE-8014-FED965302BE7}"/>
              </a:ext>
            </a:extLst>
          </p:cNvPr>
          <p:cNvSpPr txBox="1">
            <a:spLocks/>
          </p:cNvSpPr>
          <p:nvPr/>
        </p:nvSpPr>
        <p:spPr>
          <a:xfrm>
            <a:off x="8397025" y="3107278"/>
            <a:ext cx="3322767" cy="222060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buNone/>
            </a:pPr>
            <a:r>
              <a:rPr lang="pt-BR" sz="1600" b="1" i="0" dirty="0">
                <a:solidFill>
                  <a:srgbClr val="253A44"/>
                </a:solidFill>
                <a:effectLst/>
              </a:rPr>
              <a:t>@Entity</a:t>
            </a:r>
          </a:p>
          <a:p>
            <a:pPr marL="0" indent="0">
              <a:buNone/>
            </a:pPr>
            <a:r>
              <a:rPr lang="pt-BR" sz="1600" b="1" i="0" dirty="0">
                <a:solidFill>
                  <a:srgbClr val="253A44"/>
                </a:solidFill>
                <a:effectLst/>
              </a:rPr>
              <a:t>@Table(name = "AUTHORS", </a:t>
            </a:r>
            <a:r>
              <a:rPr lang="pt-BR" sz="1600" b="1" i="0" dirty="0" err="1">
                <a:solidFill>
                  <a:srgbClr val="253A44"/>
                </a:solidFill>
                <a:effectLst/>
              </a:rPr>
              <a:t>schema</a:t>
            </a:r>
            <a:r>
              <a:rPr lang="pt-BR" sz="1600" b="1" i="0" dirty="0">
                <a:solidFill>
                  <a:srgbClr val="253A44"/>
                </a:solidFill>
                <a:effectLst/>
              </a:rPr>
              <a:t> = "STORE")</a:t>
            </a:r>
          </a:p>
          <a:p>
            <a:pPr marL="0"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buNone/>
            </a:pPr>
            <a:r>
              <a:rPr lang="pt-BR" sz="1600" b="1" dirty="0">
                <a:solidFill>
                  <a:srgbClr val="253A44"/>
                </a:solidFill>
              </a:rPr>
              <a:t>...</a:t>
            </a:r>
            <a:endParaRPr lang="pt-BR" sz="1600" b="1" i="0" dirty="0">
              <a:solidFill>
                <a:srgbClr val="253A44"/>
              </a:solidFill>
              <a:effectLst/>
            </a:endParaRPr>
          </a:p>
          <a:p>
            <a:pPr marL="0" indent="0">
              <a:buNone/>
            </a:pPr>
            <a:r>
              <a:rPr lang="pt-BR" sz="1600" b="1" i="0" dirty="0">
                <a:solidFill>
                  <a:srgbClr val="253A44"/>
                </a:solidFill>
                <a:effectLst/>
              </a:rPr>
              <a:t>}</a:t>
            </a:r>
          </a:p>
          <a:p>
            <a:pPr marL="456057" lvl="1" indent="0">
              <a:buNone/>
            </a:pPr>
            <a:endParaRPr lang="pt-BR" sz="1600" b="1" i="0" dirty="0">
              <a:solidFill>
                <a:srgbClr val="253A44"/>
              </a:solidFill>
              <a:effectLst/>
            </a:endParaRPr>
          </a:p>
        </p:txBody>
      </p:sp>
    </p:spTree>
    <p:extLst>
      <p:ext uri="{BB962C8B-B14F-4D97-AF65-F5344CB8AC3E}">
        <p14:creationId xmlns:p14="http://schemas.microsoft.com/office/powerpoint/2010/main" val="255447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@Column</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lnSpcReduction="10000"/>
          </a:bodyPr>
          <a:lstStyle/>
          <a:p>
            <a:pPr marL="456057" lvl="1" indent="0">
              <a:buNone/>
            </a:pPr>
            <a:endParaRPr lang="pt-BR" sz="1400" i="0" dirty="0">
              <a:solidFill>
                <a:srgbClr val="253A44"/>
              </a:solidFill>
              <a:effectLst/>
            </a:endParaRPr>
          </a:p>
          <a:p>
            <a:pPr marL="456057" lvl="1" indent="0">
              <a:buNone/>
            </a:pPr>
            <a:r>
              <a:rPr lang="pt-BR" sz="1400" i="0" dirty="0">
                <a:solidFill>
                  <a:srgbClr val="253A44"/>
                </a:solidFill>
                <a:effectLst/>
              </a:rPr>
              <a:t> </a:t>
            </a:r>
          </a:p>
        </p:txBody>
      </p:sp>
      <p:sp>
        <p:nvSpPr>
          <p:cNvPr id="9" name="Espaço Reservado para Conteúdo 8">
            <a:extLst>
              <a:ext uri="{FF2B5EF4-FFF2-40B4-BE49-F238E27FC236}">
                <a16:creationId xmlns:a16="http://schemas.microsoft.com/office/drawing/2014/main" id="{765EB224-8315-4CC1-8CB7-57928658878A}"/>
              </a:ext>
            </a:extLst>
          </p:cNvPr>
          <p:cNvSpPr>
            <a:spLocks noGrp="1"/>
          </p:cNvSpPr>
          <p:nvPr>
            <p:ph sz="quarter" idx="12"/>
          </p:nvPr>
        </p:nvSpPr>
        <p:spPr/>
        <p:txBody>
          <a:bodyPr/>
          <a:lstStyle/>
          <a:p>
            <a:r>
              <a:rPr lang="pt-BR" sz="1800" i="0" dirty="0">
                <a:solidFill>
                  <a:srgbClr val="253A44"/>
                </a:solidFill>
                <a:effectLst/>
              </a:rPr>
              <a:t>É uma anotação opcional que permite personalizar o mapeamento entre o atributo da entidade e a coluna do banco de dados.</a:t>
            </a:r>
          </a:p>
          <a:p>
            <a:endParaRPr lang="pt-BR" dirty="0">
              <a:solidFill>
                <a:srgbClr val="253A44"/>
              </a:solidFill>
            </a:endParaRPr>
          </a:p>
          <a:p>
            <a:r>
              <a:rPr lang="pt-BR" sz="1800" i="0" dirty="0">
                <a:solidFill>
                  <a:srgbClr val="253A44"/>
                </a:solidFill>
                <a:effectLst/>
              </a:rPr>
              <a:t>Você pode usar o atributo </a:t>
            </a:r>
            <a:r>
              <a:rPr lang="pt-BR" sz="1800" i="0" dirty="0" err="1">
                <a:solidFill>
                  <a:srgbClr val="253A44"/>
                </a:solidFill>
                <a:effectLst/>
              </a:rPr>
              <a:t>name</a:t>
            </a:r>
            <a:r>
              <a:rPr lang="pt-BR" sz="1800" i="0" dirty="0">
                <a:solidFill>
                  <a:srgbClr val="253A44"/>
                </a:solidFill>
                <a:effectLst/>
              </a:rPr>
              <a:t> para especificar o nome da coluna do banco de dados que o atributo de entidade mapeia.</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53B089FB-3411-4751-8D38-A9D5B2AC2076}"/>
              </a:ext>
            </a:extLst>
          </p:cNvPr>
          <p:cNvSpPr txBox="1">
            <a:spLocks/>
          </p:cNvSpPr>
          <p:nvPr/>
        </p:nvSpPr>
        <p:spPr>
          <a:xfrm>
            <a:off x="3503814" y="4356477"/>
            <a:ext cx="5231996" cy="156966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nSpc>
                <a:spcPct val="100000"/>
              </a:lnSpc>
              <a:spcBef>
                <a:spcPts val="0"/>
              </a:spcBef>
              <a:buNone/>
            </a:pPr>
            <a:r>
              <a:rPr lang="pt-BR" sz="1600" b="1" i="0" dirty="0">
                <a:solidFill>
                  <a:srgbClr val="253A44"/>
                </a:solidFill>
                <a:effectLst/>
              </a:rPr>
              <a:t>@Entity</a:t>
            </a:r>
          </a:p>
          <a:p>
            <a:pPr marL="0" indent="0">
              <a:lnSpc>
                <a:spcPct val="100000"/>
              </a:lnSpc>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lnSpc>
                <a:spcPct val="100000"/>
              </a:lnSpc>
              <a:spcBef>
                <a:spcPts val="0"/>
              </a:spcBef>
              <a:buNone/>
            </a:pPr>
            <a:r>
              <a:rPr lang="pt-BR" sz="1600" b="1" i="0" dirty="0">
                <a:solidFill>
                  <a:srgbClr val="253A44"/>
                </a:solidFill>
                <a:effectLst/>
              </a:rPr>
              <a:t>@Column(name = "</a:t>
            </a:r>
            <a:r>
              <a:rPr lang="pt-BR" sz="1600" b="1" i="0" dirty="0" err="1">
                <a:solidFill>
                  <a:srgbClr val="253A44"/>
                </a:solidFill>
                <a:effectLst/>
              </a:rPr>
              <a:t>title</a:t>
            </a:r>
            <a:r>
              <a:rPr lang="pt-BR" sz="1600" b="1" i="0" dirty="0">
                <a:solidFill>
                  <a:srgbClr val="253A44"/>
                </a:solidFill>
                <a:effectLst/>
              </a:rPr>
              <a:t>", </a:t>
            </a:r>
            <a:r>
              <a:rPr lang="pt-BR" sz="1600" b="1" i="0" dirty="0" err="1">
                <a:solidFill>
                  <a:srgbClr val="253A44"/>
                </a:solidFill>
                <a:effectLst/>
              </a:rPr>
              <a:t>updatable</a:t>
            </a:r>
            <a:r>
              <a:rPr lang="pt-BR" sz="1600" b="1" i="0" dirty="0">
                <a:solidFill>
                  <a:srgbClr val="253A44"/>
                </a:solidFill>
                <a:effectLst/>
              </a:rPr>
              <a:t> = false, </a:t>
            </a:r>
            <a:r>
              <a:rPr lang="pt-BR" sz="1600" b="1" i="0" dirty="0" err="1">
                <a:solidFill>
                  <a:srgbClr val="253A44"/>
                </a:solidFill>
                <a:effectLst/>
              </a:rPr>
              <a:t>insertable</a:t>
            </a:r>
            <a:r>
              <a:rPr lang="pt-BR" sz="1600" b="1" i="0" dirty="0">
                <a:solidFill>
                  <a:srgbClr val="253A44"/>
                </a:solidFill>
                <a:effectLst/>
              </a:rPr>
              <a:t> = </a:t>
            </a:r>
            <a:r>
              <a:rPr lang="pt-BR" sz="1600" b="1" i="0" dirty="0" err="1">
                <a:solidFill>
                  <a:srgbClr val="253A44"/>
                </a:solidFill>
                <a:effectLst/>
              </a:rPr>
              <a:t>true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a:t>
            </a:r>
            <a:r>
              <a:rPr lang="pt-BR" sz="1600" b="1" i="0" dirty="0" err="1">
                <a:solidFill>
                  <a:srgbClr val="253A44"/>
                </a:solidFill>
                <a:effectLst/>
              </a:rPr>
              <a:t>title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p>
          <a:p>
            <a:pPr marL="0" indent="0">
              <a:lnSpc>
                <a:spcPct val="100000"/>
              </a:lnSpc>
              <a:spcBef>
                <a:spcPts val="0"/>
              </a:spcBef>
              <a:buNone/>
            </a:pPr>
            <a:r>
              <a:rPr lang="pt-BR" sz="1600" b="1" dirty="0">
                <a:solidFill>
                  <a:srgbClr val="253A44"/>
                </a:solidFill>
              </a:rPr>
              <a:t>}</a:t>
            </a:r>
            <a:endParaRPr lang="pt-BR" sz="1600" b="1" i="0" dirty="0">
              <a:solidFill>
                <a:srgbClr val="253A44"/>
              </a:solidFill>
              <a:effectLst/>
            </a:endParaRPr>
          </a:p>
        </p:txBody>
      </p:sp>
    </p:spTree>
    <p:extLst>
      <p:ext uri="{BB962C8B-B14F-4D97-AF65-F5344CB8AC3E}">
        <p14:creationId xmlns:p14="http://schemas.microsoft.com/office/powerpoint/2010/main" val="414931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@GeneratedValue</a:t>
            </a:r>
            <a:br>
              <a:rPr lang="pt-BR" dirty="0"/>
            </a:br>
            <a:endParaRPr lang="pt-BR" dirty="0"/>
          </a:p>
        </p:txBody>
      </p:sp>
      <p:sp>
        <p:nvSpPr>
          <p:cNvPr id="3" name="Espaço Reservado para Texto 2">
            <a:extLst>
              <a:ext uri="{FF2B5EF4-FFF2-40B4-BE49-F238E27FC236}">
                <a16:creationId xmlns:a16="http://schemas.microsoft.com/office/drawing/2014/main" id="{A698B8E2-BE0B-463D-866F-B967E7DFCAD9}"/>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E5D310DB-23EE-4442-8B04-2983E60C0955}"/>
              </a:ext>
            </a:extLst>
          </p:cNvPr>
          <p:cNvSpPr>
            <a:spLocks noGrp="1"/>
          </p:cNvSpPr>
          <p:nvPr>
            <p:ph sz="quarter" idx="12"/>
          </p:nvPr>
        </p:nvSpPr>
        <p:spPr>
          <a:xfrm>
            <a:off x="1101725" y="2509025"/>
            <a:ext cx="10102891" cy="3417114"/>
          </a:xfrm>
        </p:spPr>
        <p:txBody>
          <a:bodyPr>
            <a:normAutofit/>
          </a:bodyPr>
          <a:lstStyle/>
          <a:p>
            <a:r>
              <a:rPr lang="pt-BR" dirty="0"/>
              <a:t>Quando falamos sobre chaves primárias, também precisamos falar sobre sequências e colunas de banco de dados </a:t>
            </a:r>
            <a:r>
              <a:rPr lang="pt-BR" dirty="0" err="1"/>
              <a:t>auto-incrementadas</a:t>
            </a:r>
            <a:r>
              <a:rPr lang="pt-BR" dirty="0"/>
              <a:t>. Esses são os 2 recursos de banco de dados mais comuns para gerar valores de chave primária exclusivos.</a:t>
            </a:r>
          </a:p>
          <a:p>
            <a:r>
              <a:rPr lang="pt-BR" dirty="0"/>
              <a:t>Se você anotar seu atributo de chave primária com a anotação @GeneratedValue , poderá usar uma sequência de banco de dados configurando o atributo de estratégia como </a:t>
            </a:r>
            <a:r>
              <a:rPr lang="pt-BR" dirty="0" err="1"/>
              <a:t>GenerationType.SEQUENCE</a:t>
            </a:r>
            <a:r>
              <a:rPr lang="pt-BR" dirty="0"/>
              <a:t> . Ou, se desejar usar uma coluna de banco de dados </a:t>
            </a:r>
            <a:r>
              <a:rPr lang="pt-BR" dirty="0" err="1"/>
              <a:t>auto-incrementada</a:t>
            </a:r>
            <a:r>
              <a:rPr lang="pt-BR" dirty="0"/>
              <a:t> para gerar seus valores de chave primária, você precisa definir a estratégia para </a:t>
            </a:r>
            <a:r>
              <a:rPr lang="pt-BR" dirty="0" err="1"/>
              <a:t>GenerationType.IDENTITY</a:t>
            </a:r>
            <a:r>
              <a:rPr lang="pt-BR" dirty="0"/>
              <a:t> .</a:t>
            </a:r>
          </a:p>
          <a:p>
            <a:endParaRPr lang="pt-BR" dirty="0"/>
          </a:p>
        </p:txBody>
      </p:sp>
      <p:sp>
        <p:nvSpPr>
          <p:cNvPr id="4" name="Espaço Reservado para Texto 5">
            <a:extLst>
              <a:ext uri="{FF2B5EF4-FFF2-40B4-BE49-F238E27FC236}">
                <a16:creationId xmlns:a16="http://schemas.microsoft.com/office/drawing/2014/main" id="{82D4954D-F908-4554-800A-77E57BE2FC07}"/>
              </a:ext>
            </a:extLst>
          </p:cNvPr>
          <p:cNvSpPr txBox="1">
            <a:spLocks/>
          </p:cNvSpPr>
          <p:nvPr/>
        </p:nvSpPr>
        <p:spPr>
          <a:xfrm>
            <a:off x="5332613" y="4738613"/>
            <a:ext cx="523199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@Id</a:t>
            </a:r>
          </a:p>
          <a:p>
            <a:pPr marL="0" indent="0">
              <a:spcBef>
                <a:spcPts val="0"/>
              </a:spcBef>
              <a:buNone/>
            </a:pPr>
            <a:r>
              <a:rPr lang="pt-BR" sz="1600" b="1" i="0" dirty="0">
                <a:solidFill>
                  <a:srgbClr val="253A44"/>
                </a:solidFill>
                <a:effectLst/>
              </a:rPr>
              <a:t>    @GeneratedValue(strategy = </a:t>
            </a:r>
            <a:r>
              <a:rPr lang="pt-BR" sz="1600" b="1" i="0" dirty="0" err="1">
                <a:solidFill>
                  <a:srgbClr val="253A44"/>
                </a:solidFill>
                <a:effectLst/>
              </a:rPr>
              <a:t>GenerationType.SEQUENCE</a:t>
            </a:r>
            <a:r>
              <a:rPr lang="pt-BR" sz="1600" b="1" i="0" dirty="0">
                <a:solidFill>
                  <a:srgbClr val="253A44"/>
                </a:solidFill>
                <a:effectLst/>
              </a:rPr>
              <a:t>)</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 </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59365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@Enumerated</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marL="456057" lvl="1" indent="0">
              <a:buNone/>
            </a:pPr>
            <a:endParaRPr lang="pt-BR" sz="1400" i="0" dirty="0">
              <a:solidFill>
                <a:srgbClr val="253A44"/>
              </a:solidFill>
              <a:effectLst/>
            </a:endParaRPr>
          </a:p>
          <a:p>
            <a:pPr marL="912114" lvl="2" indent="0">
              <a:buNone/>
            </a:pPr>
            <a:endParaRPr lang="pt-BR" sz="1400" b="1" i="0" dirty="0">
              <a:solidFill>
                <a:srgbClr val="253A44"/>
              </a:solidFill>
              <a:effectLst/>
            </a:endParaRPr>
          </a:p>
        </p:txBody>
      </p:sp>
      <p:sp>
        <p:nvSpPr>
          <p:cNvPr id="7" name="Espaço Reservado para Conteúdo 6">
            <a:extLst>
              <a:ext uri="{FF2B5EF4-FFF2-40B4-BE49-F238E27FC236}">
                <a16:creationId xmlns:a16="http://schemas.microsoft.com/office/drawing/2014/main" id="{B5D9DB8C-3CA5-48D2-A641-F8275071A996}"/>
              </a:ext>
            </a:extLst>
          </p:cNvPr>
          <p:cNvSpPr>
            <a:spLocks noGrp="1"/>
          </p:cNvSpPr>
          <p:nvPr>
            <p:ph sz="quarter" idx="12"/>
          </p:nvPr>
        </p:nvSpPr>
        <p:spPr/>
        <p:txBody>
          <a:bodyPr/>
          <a:lstStyle/>
          <a:p>
            <a:r>
              <a:rPr lang="pt-BR" sz="1800" i="0" dirty="0">
                <a:solidFill>
                  <a:srgbClr val="253A44"/>
                </a:solidFill>
                <a:effectLst/>
              </a:rPr>
              <a:t>A anotação @Enumerated permite definir como um atributo </a:t>
            </a:r>
            <a:r>
              <a:rPr lang="pt-BR" sz="1800" i="0" dirty="0" err="1">
                <a:solidFill>
                  <a:srgbClr val="253A44"/>
                </a:solidFill>
                <a:effectLst/>
              </a:rPr>
              <a:t>enum</a:t>
            </a:r>
            <a:r>
              <a:rPr lang="pt-BR" sz="1800" i="0" dirty="0">
                <a:solidFill>
                  <a:srgbClr val="253A44"/>
                </a:solidFill>
                <a:effectLst/>
              </a:rPr>
              <a:t> é persistido no banco de dados. Por padrão, todas as implementações JPA mapeiam o valor ordinal do </a:t>
            </a:r>
            <a:r>
              <a:rPr lang="pt-BR" sz="1800" i="0" dirty="0" err="1">
                <a:solidFill>
                  <a:srgbClr val="253A44"/>
                </a:solidFill>
                <a:effectLst/>
              </a:rPr>
              <a:t>enum</a:t>
            </a:r>
            <a:r>
              <a:rPr lang="pt-BR" sz="1800" i="0" dirty="0">
                <a:solidFill>
                  <a:srgbClr val="253A44"/>
                </a:solidFill>
                <a:effectLst/>
              </a:rPr>
              <a:t> para uma coluna numérica do banco de dados.</a:t>
            </a:r>
          </a:p>
          <a:p>
            <a:endParaRPr lang="pt-BR" dirty="0">
              <a:solidFill>
                <a:srgbClr val="253A44"/>
              </a:solidFill>
            </a:endParaRPr>
          </a:p>
          <a:p>
            <a:r>
              <a:rPr lang="pt-BR" sz="1800" i="0" dirty="0">
                <a:solidFill>
                  <a:srgbClr val="253A44"/>
                </a:solidFill>
                <a:effectLst/>
              </a:rPr>
              <a:t>O mapeamento como </a:t>
            </a:r>
            <a:r>
              <a:rPr lang="pt-BR" sz="1800" i="0" dirty="0" err="1">
                <a:solidFill>
                  <a:srgbClr val="253A44"/>
                </a:solidFill>
                <a:effectLst/>
              </a:rPr>
              <a:t>String</a:t>
            </a:r>
            <a:r>
              <a:rPr lang="pt-BR" sz="1800" i="0" dirty="0">
                <a:solidFill>
                  <a:srgbClr val="253A44"/>
                </a:solidFill>
                <a:effectLst/>
              </a:rPr>
              <a:t> é mais robusto e muito mais fácil de ler. Você pode ativar esse mapeamento por </a:t>
            </a:r>
            <a:r>
              <a:rPr lang="pt-BR" sz="1800" i="0" dirty="0" err="1">
                <a:solidFill>
                  <a:srgbClr val="253A44"/>
                </a:solidFill>
                <a:effectLst/>
              </a:rPr>
              <a:t>EnumType.STRING</a:t>
            </a:r>
            <a:r>
              <a:rPr lang="pt-BR" sz="1800" i="0" dirty="0">
                <a:solidFill>
                  <a:srgbClr val="253A44"/>
                </a:solidFill>
                <a:effectLst/>
              </a:rPr>
              <a:t> para a anotação @Enumerated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C3403C1B-16EB-4F25-9461-640275E75570}"/>
              </a:ext>
            </a:extLst>
          </p:cNvPr>
          <p:cNvSpPr txBox="1">
            <a:spLocks/>
          </p:cNvSpPr>
          <p:nvPr/>
        </p:nvSpPr>
        <p:spPr>
          <a:xfrm>
            <a:off x="3546641" y="4736769"/>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@Enumerated(EnumType.STRING)</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AuthorStatus</a:t>
            </a:r>
            <a:r>
              <a:rPr lang="pt-BR" sz="1600" b="1" i="0" dirty="0">
                <a:solidFill>
                  <a:srgbClr val="253A44"/>
                </a:solidFill>
                <a:effectLst/>
              </a:rPr>
              <a:t> status;</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009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@Temporal</a:t>
            </a:r>
            <a:br>
              <a:rPr lang="pt-BR" dirty="0"/>
            </a:br>
            <a:endParaRPr lang="pt-BR" dirty="0"/>
          </a:p>
        </p:txBody>
      </p:sp>
      <p:sp>
        <p:nvSpPr>
          <p:cNvPr id="6" name="Espaço Reservado para Conteúdo 5">
            <a:extLst>
              <a:ext uri="{FF2B5EF4-FFF2-40B4-BE49-F238E27FC236}">
                <a16:creationId xmlns:a16="http://schemas.microsoft.com/office/drawing/2014/main" id="{7A839AC0-57EC-4DA5-B1FD-6FD449C6EAD4}"/>
              </a:ext>
            </a:extLst>
          </p:cNvPr>
          <p:cNvSpPr>
            <a:spLocks noGrp="1"/>
          </p:cNvSpPr>
          <p:nvPr>
            <p:ph sz="quarter" idx="12"/>
          </p:nvPr>
        </p:nvSpPr>
        <p:spPr/>
        <p:txBody>
          <a:bodyPr/>
          <a:lstStyle/>
          <a:p>
            <a:r>
              <a:rPr lang="pt-BR" sz="1800" i="0" dirty="0">
                <a:solidFill>
                  <a:srgbClr val="253A44"/>
                </a:solidFill>
                <a:effectLst/>
              </a:rPr>
              <a:t>Se ainda estiver usando </a:t>
            </a:r>
            <a:r>
              <a:rPr lang="pt-BR" sz="1800" i="0" dirty="0" err="1">
                <a:solidFill>
                  <a:srgbClr val="253A44"/>
                </a:solidFill>
                <a:effectLst/>
              </a:rPr>
              <a:t>java.util.Date</a:t>
            </a:r>
            <a:r>
              <a:rPr lang="pt-BR" sz="1800" i="0" dirty="0">
                <a:solidFill>
                  <a:srgbClr val="253A44"/>
                </a:solidFill>
                <a:effectLst/>
              </a:rPr>
              <a:t> ou </a:t>
            </a:r>
            <a:r>
              <a:rPr lang="pt-BR" sz="1800" i="0" dirty="0" err="1">
                <a:solidFill>
                  <a:srgbClr val="253A44"/>
                </a:solidFill>
                <a:effectLst/>
              </a:rPr>
              <a:t>java.util.Calendar</a:t>
            </a:r>
            <a:r>
              <a:rPr lang="pt-BR" sz="1800" i="0" dirty="0">
                <a:solidFill>
                  <a:srgbClr val="253A44"/>
                </a:solidFill>
                <a:effectLst/>
              </a:rPr>
              <a:t> como seus tipos de atributo, você precisa anotar o atributo com @Temporal . Usando esta anotação, você pode definir se o atributo deve ser mapeado como SQL DATE, TIME ou TIMESTAMP.</a:t>
            </a:r>
          </a:p>
          <a:p>
            <a:endParaRPr lang="pt-BR" dirty="0"/>
          </a:p>
          <a:p>
            <a:r>
              <a:rPr lang="pt-BR" sz="1800" b="1" i="0" dirty="0">
                <a:solidFill>
                  <a:srgbClr val="253A44"/>
                </a:solidFill>
                <a:effectLst/>
              </a:rPr>
              <a:t>Nota : Esse mapeamento funciona muito bem, mas eu recomendo usar as classes da API Date </a:t>
            </a:r>
            <a:r>
              <a:rPr lang="pt-BR" sz="1800" b="1" i="0" dirty="0" err="1">
                <a:solidFill>
                  <a:srgbClr val="253A44"/>
                </a:solidFill>
                <a:effectLst/>
              </a:rPr>
              <a:t>and</a:t>
            </a:r>
            <a:r>
              <a:rPr lang="pt-BR" sz="1800" b="1" i="0" dirty="0">
                <a:solidFill>
                  <a:srgbClr val="253A44"/>
                </a:solidFill>
                <a:effectLst/>
              </a:rPr>
              <a:t> Time . Essas classes são muito mais fáceis de usar em seu código de negócios e fornecem todas as informações de mapeamento necessárias. Isso significa que eles não exigem anotações</a:t>
            </a:r>
            <a:r>
              <a:rPr lang="pt-BR" sz="1800" i="0" dirty="0">
                <a:solidFill>
                  <a:srgbClr val="253A44"/>
                </a:solidFill>
                <a:effectLst/>
              </a:rPr>
              <a:t>.</a:t>
            </a:r>
          </a:p>
          <a:p>
            <a:endParaRPr lang="pt-BR" dirty="0"/>
          </a:p>
        </p:txBody>
      </p:sp>
      <p:sp>
        <p:nvSpPr>
          <p:cNvPr id="4" name="Espaço Reservado para Texto 5">
            <a:extLst>
              <a:ext uri="{FF2B5EF4-FFF2-40B4-BE49-F238E27FC236}">
                <a16:creationId xmlns:a16="http://schemas.microsoft.com/office/drawing/2014/main" id="{F1DFB910-7627-4452-9075-9D5395005EC7}"/>
              </a:ext>
            </a:extLst>
          </p:cNvPr>
          <p:cNvSpPr txBox="1">
            <a:spLocks/>
          </p:cNvSpPr>
          <p:nvPr/>
        </p:nvSpPr>
        <p:spPr>
          <a:xfrm>
            <a:off x="4700809" y="4841101"/>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@Temporal(TemporalType.DATE)</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Date </a:t>
            </a:r>
            <a:r>
              <a:rPr lang="pt-BR" sz="1600" b="1" i="0" dirty="0" err="1">
                <a:solidFill>
                  <a:srgbClr val="253A44"/>
                </a:solidFill>
                <a:effectLst/>
              </a:rPr>
              <a:t>dateOfBirth</a:t>
            </a:r>
            <a:r>
              <a:rPr lang="pt-BR" sz="1600" b="1" i="0" dirty="0">
                <a:solidFill>
                  <a:srgbClr val="253A44"/>
                </a:solidFill>
                <a:effectLst/>
              </a:rPr>
              <a:t>;</a:t>
            </a:r>
          </a:p>
          <a:p>
            <a:pPr marL="0" indent="0">
              <a:spcBef>
                <a:spcPts val="0"/>
              </a:spcBef>
              <a:buNone/>
            </a:pPr>
            <a:r>
              <a:rPr lang="pt-BR" sz="1600" b="1" i="0" dirty="0">
                <a:solidFill>
                  <a:srgbClr val="253A44"/>
                </a:solidFill>
                <a:effectLst/>
              </a:rPr>
              <a:t>...</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9109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6054D-996D-4113-BF12-9B8461929CA0}"/>
              </a:ext>
            </a:extLst>
          </p:cNvPr>
          <p:cNvSpPr>
            <a:spLocks noGrp="1"/>
          </p:cNvSpPr>
          <p:nvPr>
            <p:ph type="title"/>
          </p:nvPr>
        </p:nvSpPr>
        <p:spPr/>
        <p:txBody>
          <a:bodyPr/>
          <a:lstStyle/>
          <a:p>
            <a:r>
              <a:rPr lang="pt-BR" dirty="0"/>
              <a:t>Cronograma</a:t>
            </a:r>
          </a:p>
        </p:txBody>
      </p:sp>
      <p:sp>
        <p:nvSpPr>
          <p:cNvPr id="7" name="Espaço Reservado para Conteúdo 6">
            <a:extLst>
              <a:ext uri="{FF2B5EF4-FFF2-40B4-BE49-F238E27FC236}">
                <a16:creationId xmlns:a16="http://schemas.microsoft.com/office/drawing/2014/main" id="{5E64F08C-0042-41E4-A1D7-C1113EDB771C}"/>
              </a:ext>
            </a:extLst>
          </p:cNvPr>
          <p:cNvSpPr>
            <a:spLocks noGrp="1"/>
          </p:cNvSpPr>
          <p:nvPr>
            <p:ph sz="quarter" idx="12"/>
          </p:nvPr>
        </p:nvSpPr>
        <p:spPr/>
        <p:txBody>
          <a:bodyPr>
            <a:normAutofit/>
          </a:bodyPr>
          <a:lstStyle/>
          <a:p>
            <a:pPr>
              <a:lnSpc>
                <a:spcPct val="80000"/>
              </a:lnSpc>
            </a:pPr>
            <a:r>
              <a:rPr lang="pt-BR" sz="1700" dirty="0"/>
              <a:t>Cronograma:</a:t>
            </a:r>
          </a:p>
          <a:p>
            <a:pPr lvl="1">
              <a:lnSpc>
                <a:spcPct val="80000"/>
              </a:lnSpc>
              <a:spcBef>
                <a:spcPts val="998"/>
              </a:spcBef>
            </a:pPr>
            <a:r>
              <a:rPr lang="pt-BR" sz="1700" dirty="0"/>
              <a:t>JPA;</a:t>
            </a:r>
          </a:p>
          <a:p>
            <a:pPr lvl="1">
              <a:lnSpc>
                <a:spcPct val="80000"/>
              </a:lnSpc>
              <a:spcBef>
                <a:spcPts val="998"/>
              </a:spcBef>
            </a:pPr>
            <a:r>
              <a:rPr lang="pt-BR" sz="1700" dirty="0"/>
              <a:t>Hibernate;</a:t>
            </a:r>
          </a:p>
          <a:p>
            <a:pPr lvl="1">
              <a:lnSpc>
                <a:spcPct val="80000"/>
              </a:lnSpc>
              <a:spcBef>
                <a:spcPts val="998"/>
              </a:spcBef>
            </a:pPr>
            <a:r>
              <a:rPr lang="pt-BR" sz="1700" dirty="0"/>
              <a:t>Entity;</a:t>
            </a:r>
          </a:p>
          <a:p>
            <a:pPr lvl="1">
              <a:lnSpc>
                <a:spcPct val="80000"/>
              </a:lnSpc>
              <a:spcBef>
                <a:spcPts val="998"/>
              </a:spcBef>
            </a:pPr>
            <a:r>
              <a:rPr lang="pt-BR" sz="1700" dirty="0" err="1"/>
              <a:t>Repositories</a:t>
            </a:r>
            <a:r>
              <a:rPr lang="pt-BR" sz="1700" dirty="0"/>
              <a:t>;</a:t>
            </a:r>
          </a:p>
          <a:p>
            <a:pPr lvl="1">
              <a:lnSpc>
                <a:spcPct val="80000"/>
              </a:lnSpc>
              <a:spcBef>
                <a:spcPts val="998"/>
              </a:spcBef>
            </a:pPr>
            <a:r>
              <a:rPr lang="pt-BR" sz="1700" dirty="0"/>
              <a:t>QueryDSL;</a:t>
            </a:r>
          </a:p>
          <a:p>
            <a:pPr lvl="1">
              <a:lnSpc>
                <a:spcPct val="80000"/>
              </a:lnSpc>
              <a:spcBef>
                <a:spcPts val="998"/>
              </a:spcBef>
            </a:pPr>
            <a:r>
              <a:rPr lang="pt-BR" sz="1700" dirty="0" err="1"/>
              <a:t>CustomRepository</a:t>
            </a:r>
            <a:r>
              <a:rPr lang="pt-BR" sz="1700" dirty="0"/>
              <a:t>;</a:t>
            </a:r>
          </a:p>
          <a:p>
            <a:pPr lvl="1">
              <a:lnSpc>
                <a:spcPct val="80000"/>
              </a:lnSpc>
              <a:spcBef>
                <a:spcPts val="998"/>
              </a:spcBef>
            </a:pPr>
            <a:r>
              <a:rPr lang="pt-BR" sz="1700" dirty="0" err="1"/>
              <a:t>Validators</a:t>
            </a:r>
            <a:r>
              <a:rPr lang="pt-BR" sz="1700" dirty="0"/>
              <a:t>;</a:t>
            </a:r>
            <a:endParaRPr lang="pt-BR" kern="100" dirty="0">
              <a:solidFill>
                <a:srgbClr val="000000"/>
              </a:solidFill>
              <a:latin typeface="Verdana" panose="020B0604030504040204" pitchFamily="34" charset="0"/>
              <a:ea typeface="Batang" panose="02030600000101010101" pitchFamily="18" charset="-127"/>
              <a:cs typeface="Times New Roman" panose="02020603050405020304" pitchFamily="18" charset="0"/>
            </a:endParaRPr>
          </a:p>
          <a:p>
            <a:endParaRPr lang="pt-BR"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67285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@Lob</a:t>
            </a:r>
            <a:br>
              <a:rPr lang="pt-BR" dirty="0"/>
            </a:br>
            <a:endParaRPr lang="pt-BR" dirty="0"/>
          </a:p>
        </p:txBody>
      </p:sp>
      <p:sp>
        <p:nvSpPr>
          <p:cNvPr id="6" name="Espaço Reservado para Conteúdo 5">
            <a:extLst>
              <a:ext uri="{FF2B5EF4-FFF2-40B4-BE49-F238E27FC236}">
                <a16:creationId xmlns:a16="http://schemas.microsoft.com/office/drawing/2014/main" id="{1CB9DE0A-365D-4143-9066-4E9ACF03B395}"/>
              </a:ext>
            </a:extLst>
          </p:cNvPr>
          <p:cNvSpPr>
            <a:spLocks noGrp="1"/>
          </p:cNvSpPr>
          <p:nvPr>
            <p:ph sz="quarter" idx="12"/>
          </p:nvPr>
        </p:nvSpPr>
        <p:spPr>
          <a:xfrm>
            <a:off x="1101725" y="2509025"/>
            <a:ext cx="7069686" cy="3417114"/>
          </a:xfrm>
        </p:spPr>
        <p:txBody>
          <a:bodyPr>
            <a:normAutofit lnSpcReduction="10000"/>
          </a:bodyPr>
          <a:lstStyle/>
          <a:p>
            <a:r>
              <a:rPr lang="pt-BR" sz="1800" i="0" dirty="0">
                <a:solidFill>
                  <a:srgbClr val="253A44"/>
                </a:solidFill>
                <a:effectLst/>
              </a:rPr>
              <a:t>Em Java, quase não há limite para o tamanho de uma </a:t>
            </a:r>
            <a:r>
              <a:rPr lang="pt-BR" sz="1800" i="0" dirty="0" err="1">
                <a:solidFill>
                  <a:srgbClr val="253A44"/>
                </a:solidFill>
                <a:effectLst/>
              </a:rPr>
              <a:t>String</a:t>
            </a:r>
            <a:r>
              <a:rPr lang="pt-BR" sz="1800" i="0" dirty="0">
                <a:solidFill>
                  <a:srgbClr val="253A44"/>
                </a:solidFill>
                <a:effectLst/>
              </a:rPr>
              <a:t> ou byte [] . Mas esse não é o caso dos bancos de dados relacionais. Eles fornecem tipos de dados específicos para objetos grandes. Estes são BLOB para objetos binários grandes e CLOB para objetos grandes de caracteres.</a:t>
            </a:r>
          </a:p>
          <a:p>
            <a:endParaRPr lang="pt-BR" dirty="0"/>
          </a:p>
          <a:p>
            <a:r>
              <a:rPr lang="pt-BR" sz="1800" i="0" dirty="0">
                <a:solidFill>
                  <a:srgbClr val="253A44"/>
                </a:solidFill>
                <a:effectLst/>
              </a:rPr>
              <a:t>Usando a anotação @Lob do JPA , você pode mapear um BLOB para um byte [] e um CLOB para uma </a:t>
            </a:r>
            <a:r>
              <a:rPr lang="pt-BR" sz="1800" i="0" dirty="0" err="1">
                <a:solidFill>
                  <a:srgbClr val="253A44"/>
                </a:solidFill>
                <a:effectLst/>
              </a:rPr>
              <a:t>String</a:t>
            </a:r>
            <a:r>
              <a:rPr lang="pt-BR" sz="1800" i="0" dirty="0">
                <a:solidFill>
                  <a:srgbClr val="253A44"/>
                </a:solidFill>
                <a:effectLst/>
              </a:rPr>
              <a:t> . Seu provedor de persistência, então, busca todo o BLOB ou CLOB ao inicializar o atributo de entidade.</a:t>
            </a:r>
          </a:p>
          <a:p>
            <a:endParaRPr lang="pt-BR" dirty="0"/>
          </a:p>
          <a:p>
            <a:r>
              <a:rPr lang="pt-BR" sz="1800" i="0" dirty="0">
                <a:solidFill>
                  <a:srgbClr val="253A44"/>
                </a:solidFill>
                <a:effectLst/>
              </a:rPr>
              <a:t>Além disso, o Hibernate também suporta mapeamentos para </a:t>
            </a:r>
            <a:r>
              <a:rPr lang="pt-BR" sz="1800" i="0" dirty="0" err="1">
                <a:solidFill>
                  <a:srgbClr val="253A44"/>
                </a:solidFill>
                <a:effectLst/>
              </a:rPr>
              <a:t>java.sql.Blob</a:t>
            </a:r>
            <a:r>
              <a:rPr lang="pt-BR" sz="1800" i="0" dirty="0">
                <a:solidFill>
                  <a:srgbClr val="253A44"/>
                </a:solidFill>
                <a:effectLst/>
              </a:rPr>
              <a:t> e </a:t>
            </a:r>
            <a:r>
              <a:rPr lang="pt-BR" sz="1800" i="0" dirty="0" err="1">
                <a:solidFill>
                  <a:srgbClr val="253A44"/>
                </a:solidFill>
                <a:effectLst/>
              </a:rPr>
              <a:t>java.sql.Clob</a:t>
            </a:r>
            <a:r>
              <a:rPr lang="pt-BR" sz="1800" i="0" dirty="0">
                <a:solidFill>
                  <a:srgbClr val="253A44"/>
                </a:solidFill>
                <a:effectLst/>
              </a:rPr>
              <a:t> . Não são tão fáceis de usar um byte [] ou uma </a:t>
            </a:r>
            <a:r>
              <a:rPr lang="pt-BR" sz="1800" i="0" dirty="0" err="1">
                <a:solidFill>
                  <a:srgbClr val="253A44"/>
                </a:solidFill>
                <a:effectLst/>
              </a:rPr>
              <a:t>String</a:t>
            </a:r>
            <a:r>
              <a:rPr lang="pt-BR" sz="1800" i="0" dirty="0">
                <a:solidFill>
                  <a:srgbClr val="253A44"/>
                </a:solidFill>
                <a:effectLst/>
              </a:rPr>
              <a:t>, mas podem fornecer um melhor desempenho.</a:t>
            </a:r>
            <a:endParaRPr lang="pt-BR" dirty="0"/>
          </a:p>
        </p:txBody>
      </p:sp>
      <p:sp>
        <p:nvSpPr>
          <p:cNvPr id="4" name="Espaço Reservado para Texto 5">
            <a:extLst>
              <a:ext uri="{FF2B5EF4-FFF2-40B4-BE49-F238E27FC236}">
                <a16:creationId xmlns:a16="http://schemas.microsoft.com/office/drawing/2014/main" id="{BAFC771C-4499-4F37-B7AB-E47D5BF84092}"/>
              </a:ext>
            </a:extLst>
          </p:cNvPr>
          <p:cNvSpPr txBox="1">
            <a:spLocks/>
          </p:cNvSpPr>
          <p:nvPr/>
        </p:nvSpPr>
        <p:spPr>
          <a:xfrm>
            <a:off x="8997548" y="3420269"/>
            <a:ext cx="2207068"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spcBef>
                <a:spcPts val="0"/>
              </a:spcBef>
              <a:buNone/>
            </a:pPr>
            <a:r>
              <a:rPr lang="pt-BR" sz="1600" b="1" i="0" dirty="0">
                <a:solidFill>
                  <a:srgbClr val="253A44"/>
                </a:solidFill>
                <a:effectLst/>
              </a:rPr>
              <a:t>    @Lob</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byte[] cover;</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66804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p>
        </p:txBody>
      </p:sp>
      <p:sp>
        <p:nvSpPr>
          <p:cNvPr id="3" name="Espaço Reservado para Texto 2">
            <a:extLst>
              <a:ext uri="{FF2B5EF4-FFF2-40B4-BE49-F238E27FC236}">
                <a16:creationId xmlns:a16="http://schemas.microsoft.com/office/drawing/2014/main" id="{84B38757-8E47-4C7B-A2C9-71299C0C3DA2}"/>
              </a:ext>
            </a:extLst>
          </p:cNvPr>
          <p:cNvSpPr>
            <a:spLocks noGrp="1"/>
          </p:cNvSpPr>
          <p:nvPr>
            <p:ph type="body" sz="quarter" idx="11"/>
          </p:nvPr>
        </p:nvSpPr>
        <p:spPr/>
        <p:txBody>
          <a:bodyPr/>
          <a:lstStyle/>
          <a:p>
            <a:endParaRPr lang="pt-BR"/>
          </a:p>
        </p:txBody>
      </p:sp>
      <p:sp>
        <p:nvSpPr>
          <p:cNvPr id="5" name="Espaço Reservado para Conteúdo 4">
            <a:extLst>
              <a:ext uri="{FF2B5EF4-FFF2-40B4-BE49-F238E27FC236}">
                <a16:creationId xmlns:a16="http://schemas.microsoft.com/office/drawing/2014/main" id="{FD8C4387-3225-4C40-97E2-3AA9313DF36D}"/>
              </a:ext>
            </a:extLst>
          </p:cNvPr>
          <p:cNvSpPr>
            <a:spLocks noGrp="1"/>
          </p:cNvSpPr>
          <p:nvPr>
            <p:ph sz="quarter" idx="12"/>
          </p:nvPr>
        </p:nvSpPr>
        <p:spPr/>
        <p:txBody>
          <a:bodyPr/>
          <a:lstStyle/>
          <a:p>
            <a:r>
              <a:rPr lang="pt-BR" b="0" i="0" dirty="0">
                <a:solidFill>
                  <a:srgbClr val="1E404E"/>
                </a:solidFill>
                <a:effectLst/>
              </a:rPr>
              <a:t>Você também pode mapear associações entre suas entidades. No modelo de tabela, eles são modelados como colunas de chave estrangeira. Essas associações são mapeadas como atributos do tipo da entidade associada ou uma </a:t>
            </a:r>
            <a:r>
              <a:rPr lang="pt-BR" b="0" i="1" dirty="0">
                <a:solidFill>
                  <a:srgbClr val="1E404E"/>
                </a:solidFill>
                <a:effectLst/>
              </a:rPr>
              <a:t>Coleção</a:t>
            </a:r>
            <a:r>
              <a:rPr lang="pt-BR" b="0" i="0" dirty="0">
                <a:solidFill>
                  <a:srgbClr val="1E404E"/>
                </a:solidFill>
                <a:effectLst/>
              </a:rPr>
              <a:t> de entidades associadas, em seu modelo de domínio.</a:t>
            </a:r>
          </a:p>
          <a:p>
            <a:endParaRPr lang="pt-BR" dirty="0">
              <a:solidFill>
                <a:srgbClr val="1E404E"/>
              </a:solidFill>
            </a:endParaRPr>
          </a:p>
          <a:p>
            <a:r>
              <a:rPr lang="pt-BR" b="0" i="0" dirty="0">
                <a:solidFill>
                  <a:srgbClr val="1E404E"/>
                </a:solidFill>
                <a:effectLst/>
              </a:rPr>
              <a:t>Em ambos os casos, você precisa descrever o mapeamento de associação. Você pode fazer isso usando um </a:t>
            </a:r>
            <a:r>
              <a:rPr lang="pt-BR" b="0" i="1" dirty="0">
                <a:solidFill>
                  <a:srgbClr val="1E404E"/>
                </a:solidFill>
                <a:effectLst/>
              </a:rPr>
              <a:t>@ManyToMany</a:t>
            </a:r>
            <a:r>
              <a:rPr lang="pt-BR" b="0" i="0" dirty="0">
                <a:solidFill>
                  <a:srgbClr val="1E404E"/>
                </a:solidFill>
                <a:effectLst/>
              </a:rPr>
              <a:t> , </a:t>
            </a:r>
            <a:r>
              <a:rPr lang="pt-BR" b="0" i="1" dirty="0">
                <a:solidFill>
                  <a:srgbClr val="1E404E"/>
                </a:solidFill>
                <a:effectLst/>
              </a:rPr>
              <a:t>@ManyToOne</a:t>
            </a:r>
            <a:r>
              <a:rPr lang="pt-BR" b="0" i="0" dirty="0">
                <a:solidFill>
                  <a:srgbClr val="1E404E"/>
                </a:solidFill>
                <a:effectLst/>
              </a:rPr>
              <a:t> , </a:t>
            </a:r>
            <a:r>
              <a:rPr lang="pt-BR" b="0" i="1" dirty="0">
                <a:solidFill>
                  <a:srgbClr val="1E404E"/>
                </a:solidFill>
                <a:effectLst/>
              </a:rPr>
              <a:t>@OneToMany</a:t>
            </a:r>
            <a:r>
              <a:rPr lang="pt-BR" b="0" i="0" dirty="0">
                <a:solidFill>
                  <a:srgbClr val="1E404E"/>
                </a:solidFill>
                <a:effectLst/>
              </a:rPr>
              <a:t> , ou </a:t>
            </a:r>
            <a:r>
              <a:rPr lang="pt-BR" b="0" i="1" dirty="0">
                <a:solidFill>
                  <a:srgbClr val="1E404E"/>
                </a:solidFill>
                <a:effectLst/>
              </a:rPr>
              <a:t>@OneToOne</a:t>
            </a:r>
            <a:r>
              <a:rPr lang="pt-BR" b="0" i="0" dirty="0">
                <a:solidFill>
                  <a:srgbClr val="1E404E"/>
                </a:solidFill>
                <a:effectLst/>
              </a:rPr>
              <a:t> anotação.</a:t>
            </a:r>
          </a:p>
        </p:txBody>
      </p:sp>
    </p:spTree>
    <p:extLst>
      <p:ext uri="{BB962C8B-B14F-4D97-AF65-F5344CB8AC3E}">
        <p14:creationId xmlns:p14="http://schemas.microsoft.com/office/powerpoint/2010/main" val="313286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396355" cy="3417114"/>
          </a:xfrm>
        </p:spPr>
        <p:txBody>
          <a:bodyPr>
            <a:normAutofit/>
          </a:bodyPr>
          <a:lstStyle/>
          <a:p>
            <a:r>
              <a:rPr lang="pt-BR" sz="1800" dirty="0"/>
              <a:t>As associações muitos para muitos são muito comuns em modelos de tabelas relacionais. Um exemplo típico é uma associação entre livros e autores.</a:t>
            </a:r>
          </a:p>
          <a:p>
            <a:r>
              <a:rPr lang="pt-BR" sz="1800" dirty="0"/>
              <a:t>Em seu modelo de domínio, você pode mapear essa associação de uma forma uni ou bidirecional usando atributos do tipo Lista , Conjunto ou Mapa e uma anotação @ManyToMany .</a:t>
            </a:r>
          </a:p>
          <a:p>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498080" y="342026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178498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296602" cy="3417114"/>
          </a:xfrm>
        </p:spPr>
        <p:txBody>
          <a:bodyPr>
            <a:normAutofit/>
          </a:bodyPr>
          <a:lstStyle/>
          <a:p>
            <a:r>
              <a:rPr lang="pt-BR" sz="1800" dirty="0"/>
              <a:t>Aqui você pode ver um exemplo típico do lado proprietário da associação. Você pode usá-lo para modelar uma associação muitos-para-muitos unidirecional. Ou você pode usá-lo como o lado proprietário de um mapeamento bidirecional. Em ambos os casos, o Hibernate usa uma tabela de associação que contém colunas de chave estrangeira que fazem referência a ambas as extremidades da associação.</a:t>
            </a:r>
          </a:p>
          <a:p>
            <a:endParaRPr lang="pt-BR" dirty="0"/>
          </a:p>
          <a:p>
            <a:pPr marL="0" indent="0">
              <a:buNone/>
            </a:pPr>
            <a:r>
              <a:rPr lang="pt-BR" sz="1800" b="1" i="1" dirty="0"/>
              <a:t>Nota : </a:t>
            </a:r>
            <a:r>
              <a:rPr lang="pt-BR" sz="1800" b="1" i="1" dirty="0">
                <a:effectLst/>
              </a:rPr>
              <a:t>Ao usar essa anotação, você também deve estar familiarizado com os </a:t>
            </a:r>
            <a:r>
              <a:rPr lang="pt-BR" sz="1800" b="1" i="1" dirty="0" err="1">
                <a:effectLst/>
              </a:rPr>
              <a:t>Fectch</a:t>
            </a:r>
            <a:r>
              <a:rPr lang="pt-BR" sz="1800" b="1" i="1" dirty="0" err="1"/>
              <a:t>Types</a:t>
            </a:r>
            <a:r>
              <a:rPr lang="pt-BR" sz="1800" b="1" i="1" dirty="0"/>
              <a:t> </a:t>
            </a:r>
            <a:r>
              <a:rPr lang="pt-BR" sz="1800" b="1" i="1" strike="noStrike" dirty="0">
                <a:effectLst/>
                <a:hlinkClick r:id="rId2">
                  <a:extLst>
                    <a:ext uri="{A12FA001-AC4F-418D-AE19-62706E023703}">
                      <ahyp:hlinkClr xmlns:ahyp="http://schemas.microsoft.com/office/drawing/2018/hyperlinkcolor" val="tx"/>
                    </a:ext>
                  </a:extLst>
                </a:hlinkClick>
              </a:rPr>
              <a:t>do JPA</a:t>
            </a:r>
            <a:r>
              <a:rPr lang="pt-BR" sz="1800" b="1" i="1" dirty="0">
                <a:effectLst/>
              </a:rPr>
              <a:t> . O atributo </a:t>
            </a:r>
            <a:r>
              <a:rPr lang="pt-BR" sz="1800" b="1" i="1" dirty="0" err="1">
                <a:effectLst/>
              </a:rPr>
              <a:t>fetch</a:t>
            </a:r>
            <a:r>
              <a:rPr lang="pt-BR" sz="1800" b="1" i="1" dirty="0">
                <a:effectLst/>
              </a:rPr>
              <a:t> da anotação @ManyToMany permite definir o </a:t>
            </a:r>
            <a:r>
              <a:rPr lang="pt-BR" sz="1800" b="1" i="1" dirty="0" err="1">
                <a:effectLst/>
              </a:rPr>
              <a:t>FetchType</a:t>
            </a:r>
            <a:r>
              <a:rPr lang="pt-BR" sz="1800" b="1" i="1" dirty="0">
                <a:effectLst/>
              </a:rPr>
              <a:t> que deve ser usado para esta associação. </a:t>
            </a:r>
            <a:endParaRPr lang="pt-BR" sz="1800" b="1" i="1" dirty="0"/>
          </a:p>
          <a:p>
            <a:pPr marL="0" indent="0">
              <a:buNone/>
            </a:pPr>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647709" y="317421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3"/>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1547720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@ManyToOne e @OneToMany</a:t>
            </a:r>
            <a:br>
              <a:rPr lang="pt-BR" dirty="0"/>
            </a:br>
            <a:endParaRPr lang="pt-BR" dirty="0"/>
          </a:p>
        </p:txBody>
      </p:sp>
      <p:sp>
        <p:nvSpPr>
          <p:cNvPr id="5" name="Espaço Reservado para Conteúdo 4">
            <a:extLst>
              <a:ext uri="{FF2B5EF4-FFF2-40B4-BE49-F238E27FC236}">
                <a16:creationId xmlns:a16="http://schemas.microsoft.com/office/drawing/2014/main" id="{6AF93490-E972-44DC-921D-22C0D9ED82EF}"/>
              </a:ext>
            </a:extLst>
          </p:cNvPr>
          <p:cNvSpPr>
            <a:spLocks noGrp="1"/>
          </p:cNvSpPr>
          <p:nvPr>
            <p:ph type="body" sz="quarter" idx="11"/>
          </p:nvPr>
        </p:nvSpPr>
        <p:spPr/>
        <p:txBody>
          <a:bodyPr/>
          <a:lstStyle/>
          <a:p>
            <a:pPr marL="0" indent="0" algn="l">
              <a:buNone/>
            </a:pPr>
            <a:endParaRPr lang="pt-BR" strike="noStrike" dirty="0">
              <a:effectLst/>
            </a:endParaRPr>
          </a:p>
          <a:p>
            <a:pPr marL="0" indent="0" algn="l">
              <a:buNone/>
            </a:pPr>
            <a:endParaRPr lang="pt-BR" dirty="0"/>
          </a:p>
          <a:p>
            <a:pPr marL="0" indent="0" algn="l">
              <a:buNone/>
            </a:pPr>
            <a:endParaRPr lang="pt-BR" dirty="0"/>
          </a:p>
          <a:p>
            <a:endParaRPr lang="pt-BR" dirty="0"/>
          </a:p>
        </p:txBody>
      </p:sp>
      <p:sp>
        <p:nvSpPr>
          <p:cNvPr id="9" name="Espaço Reservado para Conteúdo 8">
            <a:extLst>
              <a:ext uri="{FF2B5EF4-FFF2-40B4-BE49-F238E27FC236}">
                <a16:creationId xmlns:a16="http://schemas.microsoft.com/office/drawing/2014/main" id="{90AE76A9-B020-4E95-91A0-E6D7AAF7A6D6}"/>
              </a:ext>
            </a:extLst>
          </p:cNvPr>
          <p:cNvSpPr>
            <a:spLocks noGrp="1"/>
          </p:cNvSpPr>
          <p:nvPr>
            <p:ph sz="quarter" idx="12"/>
          </p:nvPr>
        </p:nvSpPr>
        <p:spPr/>
        <p:txBody>
          <a:bodyPr/>
          <a:lstStyle/>
          <a:p>
            <a:endParaRPr lang="pt-BR" dirty="0"/>
          </a:p>
          <a:p>
            <a:endParaRPr lang="pt-BR" dirty="0"/>
          </a:p>
          <a:p>
            <a:r>
              <a:rPr lang="pt-BR" dirty="0"/>
              <a:t>As associações muitos para um e um para muitos representam a mesma associação de 2 perspectivas diferentes. Portanto, não é surpresa que você possa usá-los juntos para definir uma associação bidirecional. Você também pode usar cada um deles individualmente para criar uma associação unidirecional muitos para um ou um para muitos. </a:t>
            </a:r>
          </a:p>
          <a:p>
            <a:endParaRPr lang="pt-BR" dirty="0"/>
          </a:p>
        </p:txBody>
      </p:sp>
    </p:spTree>
    <p:extLst>
      <p:ext uri="{BB962C8B-B14F-4D97-AF65-F5344CB8AC3E}">
        <p14:creationId xmlns:p14="http://schemas.microsoft.com/office/powerpoint/2010/main" val="104640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6" name="Espaço Reservado para Texto 5">
            <a:extLst>
              <a:ext uri="{FF2B5EF4-FFF2-40B4-BE49-F238E27FC236}">
                <a16:creationId xmlns:a16="http://schemas.microsoft.com/office/drawing/2014/main" id="{59633488-4F66-493E-B783-828A80FDEF8D}"/>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Ele define o lado proprietário de uma associação bidirecional muitos-para-um / um-para-muitos. Você faz isso na entidade que mapeia a tabela do banco de dados que contém a coluna de chave estrangeira.</a:t>
            </a:r>
          </a:p>
          <a:p>
            <a:endParaRPr lang="pt-BR" dirty="0"/>
          </a:p>
          <a:p>
            <a:r>
              <a:rPr lang="pt-BR" dirty="0"/>
              <a:t>Ao usar uma anotação @ManyToOne , você deve estar familiarizado com seus atributos de busca e cascata .</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631084"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74474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O atributo </a:t>
            </a:r>
            <a:r>
              <a:rPr lang="pt-BR" dirty="0" err="1"/>
              <a:t>fetch</a:t>
            </a:r>
            <a:r>
              <a:rPr lang="pt-BR" dirty="0"/>
              <a:t> permite definir o </a:t>
            </a:r>
            <a:r>
              <a:rPr lang="pt-BR" dirty="0" err="1"/>
              <a:t>FetchType</a:t>
            </a:r>
            <a:r>
              <a:rPr lang="pt-BR" dirty="0"/>
              <a:t> que deve ser usado para esta associação. O valor padrão é </a:t>
            </a:r>
            <a:r>
              <a:rPr lang="pt-BR" dirty="0" err="1"/>
              <a:t>FetchType.EAGER</a:t>
            </a:r>
            <a:r>
              <a:rPr lang="pt-BR" dirty="0"/>
              <a:t> . Você deve alterá-lo para </a:t>
            </a:r>
            <a:r>
              <a:rPr lang="pt-BR" dirty="0" err="1"/>
              <a:t>FetchType.LAZY</a:t>
            </a:r>
            <a:r>
              <a:rPr lang="pt-BR" dirty="0"/>
              <a:t> para evitar problemas de desempenho .</a:t>
            </a:r>
          </a:p>
          <a:p>
            <a:endParaRPr lang="pt-BR" dirty="0"/>
          </a:p>
          <a:p>
            <a:r>
              <a:rPr lang="pt-BR" dirty="0"/>
              <a:t>Você pode definir o atributo </a:t>
            </a:r>
            <a:r>
              <a:rPr lang="pt-BR" dirty="0" err="1"/>
              <a:t>cascade</a:t>
            </a:r>
            <a:r>
              <a:rPr lang="pt-BR" dirty="0"/>
              <a:t> para definir quais operações nesta entidade devem ser cascateadas para todas as entidades associadas. Isso geralmente é usado para cascatear uma operação de uma entidade pai para uma entidade filha. Portanto, ele é usado principalmente em uma associação @OneToMany e irei mostrá-lo na próxima seção.</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730836"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8350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Você pode usar a anotação @OneToMany para definir o lado de referência de uma associação bidirecional muitos-para-um / um-para-muitos. Conforme explicado antes.</a:t>
            </a:r>
          </a:p>
          <a:p>
            <a:endParaRPr lang="pt-BR" dirty="0"/>
          </a:p>
          <a:p>
            <a:r>
              <a:rPr lang="pt-BR" dirty="0"/>
              <a:t>Semelhante ao lado de referência de uma associação muitos-para-muitos bidirecional, você pode fazer referência ao nome do atributo que possui a associação no atributo </a:t>
            </a:r>
            <a:r>
              <a:rPr lang="pt-BR" dirty="0" err="1"/>
              <a:t>mappedBy</a:t>
            </a:r>
            <a:r>
              <a:rPr lang="pt-BR" dirty="0"/>
              <a:t> . Isso informa ao seu provedor de persistência que este é o lado de referência de uma associação bidirecional e reutiliza o mapeamento de associação definido pelo lado proprietário.</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74931" y="4897688"/>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4163770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Eu já expliquei a buscar e cascata atributos para os @ManyToMany e @ManyToOne anotações. Você pode usá-los da mesma forma com a anotação @OneToMany .</a:t>
            </a:r>
          </a:p>
          <a:p>
            <a:endParaRPr lang="pt-BR" dirty="0"/>
          </a:p>
          <a:p>
            <a:r>
              <a:rPr lang="pt-BR" dirty="0"/>
              <a:t>Além desses 2 atributos, você também deve conhecer o atributo </a:t>
            </a:r>
            <a:r>
              <a:rPr lang="pt-BR" dirty="0" err="1"/>
              <a:t>orphanRemoval</a:t>
            </a:r>
            <a:r>
              <a:rPr lang="pt-BR" dirty="0"/>
              <a:t> . Se você definir como verdadeiro, o Hibernate remove uma entidade do banco de dados quando ela é removida da associação. Isso geralmente é usado para associações pai-filho nas quais o filho não pode existir sem seu pai. Um exemplo típico seria o item de um pedido. O item não pode existir sem o pedido. Portanto, faz sentido removê-lo assim que a associação ao pedido for removida.</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65318" y="500575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06448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As associações um-para-um raramente são usadas em modelos de tabela relacionais. Você pode mapeá-los usando uma anotação @OneToOne .</a:t>
            </a:r>
          </a:p>
          <a:p>
            <a:endParaRPr lang="pt-BR" dirty="0"/>
          </a:p>
          <a:p>
            <a:r>
              <a:rPr lang="pt-BR" dirty="0"/>
              <a:t>Semelhante ao mapeamento de associação discutido anteriormente, você pode modelar associações uni ou bidirecionais um-para-um. O atributo definido na entidade que mapeia a tabela do banco de dados que contém a coluna de chave estrangeira possui a associação.</a:t>
            </a:r>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72576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15989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JPA / Hibernate</a:t>
            </a:r>
          </a:p>
        </p:txBody>
      </p:sp>
    </p:spTree>
    <p:extLst>
      <p:ext uri="{BB962C8B-B14F-4D97-AF65-F5344CB8AC3E}">
        <p14:creationId xmlns:p14="http://schemas.microsoft.com/office/powerpoint/2010/main" val="274543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 anotação @OneToOne suporta os atributos </a:t>
            </a:r>
            <a:r>
              <a:rPr lang="pt-BR" dirty="0" err="1"/>
              <a:t>fetch</a:t>
            </a:r>
            <a:r>
              <a:rPr lang="pt-BR" dirty="0"/>
              <a:t>, </a:t>
            </a:r>
            <a:r>
              <a:rPr lang="pt-BR" dirty="0" err="1"/>
              <a:t>cascade</a:t>
            </a:r>
            <a:r>
              <a:rPr lang="pt-BR" dirty="0"/>
              <a:t> e opcionais.</a:t>
            </a:r>
          </a:p>
          <a:p>
            <a:endParaRPr lang="pt-BR" dirty="0"/>
          </a:p>
          <a:p>
            <a:r>
              <a:rPr lang="pt-BR" dirty="0"/>
              <a:t>E se você modelá-lo como uma associação bidirecional, você precisa definir o atributo </a:t>
            </a:r>
            <a:r>
              <a:rPr lang="pt-BR" dirty="0" err="1"/>
              <a:t>mappedBy</a:t>
            </a:r>
            <a:r>
              <a:rPr lang="pt-BR" dirty="0"/>
              <a:t> do lado de referência da associação para o nome do atributo que possui a associação.</a:t>
            </a:r>
          </a:p>
          <a:p>
            <a:endParaRPr lang="pt-BR" dirty="0"/>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282610"/>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3096558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r>
              <a:rPr lang="pt-BR" dirty="0"/>
              <a:t>Como nós vimos,  só precisamos de um número relativamente pequeno de anotações para definir seu modelo de domínio. Na maioria dos casos, você só precisa anotar sua classe de entidade com @Entity e seu atributo de chave primária com @Id e @GeneratedValue .</a:t>
            </a:r>
          </a:p>
          <a:p>
            <a:endParaRPr lang="pt-BR" dirty="0"/>
          </a:p>
          <a:p>
            <a:r>
              <a:rPr lang="pt-BR" dirty="0"/>
              <a:t>Se os nomes de sua classe de entidade ou de um dos seus atributos não coincidem com os nomes de tabela ou coluna, você pode ajustar o mapeamento usando um @Table ou @Column anotação. </a:t>
            </a:r>
          </a:p>
          <a:p>
            <a:endParaRPr lang="pt-BR" dirty="0"/>
          </a:p>
          <a:p>
            <a:r>
              <a:rPr lang="pt-BR" dirty="0"/>
              <a:t>Você também pode alterar os mapeamentos de tipo usando uma anotação @Enumerated , @Temporal ou @Lob .</a:t>
            </a:r>
          </a:p>
          <a:p>
            <a:endParaRPr lang="pt-BR" dirty="0"/>
          </a:p>
          <a:p>
            <a:endParaRPr lang="pt-BR" dirty="0"/>
          </a:p>
        </p:txBody>
      </p:sp>
    </p:spTree>
    <p:extLst>
      <p:ext uri="{BB962C8B-B14F-4D97-AF65-F5344CB8AC3E}">
        <p14:creationId xmlns:p14="http://schemas.microsoft.com/office/powerpoint/2010/main" val="3077477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endParaRPr lang="pt-BR" dirty="0"/>
          </a:p>
          <a:p>
            <a:endParaRPr lang="pt-BR" dirty="0"/>
          </a:p>
          <a:p>
            <a:r>
              <a:rPr lang="pt-BR" dirty="0"/>
              <a:t>Um dos principais recursos de qualquer </a:t>
            </a:r>
            <a:r>
              <a:rPr lang="pt-BR" dirty="0" err="1"/>
              <a:t>mapeador</a:t>
            </a:r>
            <a:r>
              <a:rPr lang="pt-BR" dirty="0"/>
              <a:t> relacional de objeto é o tratamento de associações. Com JPA e Hibernate, você pode mapear associações um para um, um para muitos, muitos para um e muitos para muitos de forma unidirecional ou bidirecional. Todos os mapeamentos de associação requerem uma anotação adicional que descreve o mapeamento de associação e que você pode usar para definir seu comportamento de busca e cascata.</a:t>
            </a:r>
          </a:p>
          <a:p>
            <a:endParaRPr lang="pt-BR" dirty="0"/>
          </a:p>
        </p:txBody>
      </p:sp>
    </p:spTree>
    <p:extLst>
      <p:ext uri="{BB962C8B-B14F-4D97-AF65-F5344CB8AC3E}">
        <p14:creationId xmlns:p14="http://schemas.microsoft.com/office/powerpoint/2010/main" val="2694957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33321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Validators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240691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CustomRepository</a:t>
            </a:r>
            <a:endParaRPr lang="pt-BR" dirty="0"/>
          </a:p>
        </p:txBody>
      </p:sp>
    </p:spTree>
    <p:extLst>
      <p:ext uri="{BB962C8B-B14F-4D97-AF65-F5344CB8AC3E}">
        <p14:creationId xmlns:p14="http://schemas.microsoft.com/office/powerpoint/2010/main" val="3721794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Hibernate fornece várias opções para criar métodos de consulta com pouca codificação. Mas quando essas opções não atendem às suas necessidades, você também pode fornecer sua própria implementação customizada para métodos de repositório.</a:t>
            </a:r>
          </a:p>
          <a:p>
            <a:endParaRPr lang="pt-BR" dirty="0">
              <a:solidFill>
                <a:srgbClr val="000000"/>
              </a:solidFill>
            </a:endParaRPr>
          </a:p>
          <a:p>
            <a:r>
              <a:rPr lang="pt-BR" dirty="0">
                <a:solidFill>
                  <a:srgbClr val="000000"/>
                </a:solidFill>
              </a:rPr>
              <a:t>Para enriquecer um repositório com funcionalidade personalizada, você deve primeiro definir uma interface de fragmento e uma implementação para a funcionalidade personalizada, da seguinte maneira:</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3032104" y="4847876"/>
            <a:ext cx="6175416" cy="1200329"/>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UsuarioRepositoryCustom</a:t>
            </a:r>
            <a:r>
              <a:rPr lang="pt-BR" sz="1600" b="0" i="0" dirty="0">
                <a:solidFill>
                  <a:srgbClr val="222222"/>
                </a:solidFill>
                <a:effectLst/>
                <a:latin typeface="Monaco"/>
              </a:rPr>
              <a:t> { </a:t>
            </a:r>
            <a:endParaRPr lang="pt-BR" sz="1600" dirty="0">
              <a:solidFill>
                <a:srgbClr val="222222"/>
              </a:solidFill>
              <a:latin typeface="Monaco"/>
            </a:endParaRPr>
          </a:p>
          <a:p>
            <a:pPr marL="0" lvl="1" indent="0">
              <a:spcBef>
                <a:spcPts val="0"/>
              </a:spcBef>
              <a:buNone/>
            </a:pPr>
            <a:endParaRPr lang="pt-BR" sz="1600" b="1" dirty="0">
              <a:solidFill>
                <a:srgbClr val="333333"/>
              </a:solidFill>
              <a:latin typeface="Monaco"/>
            </a:endParaRPr>
          </a:p>
          <a:p>
            <a:pPr marL="0" lvl="1" indent="0">
              <a:spcBef>
                <a:spcPts val="0"/>
              </a:spcBef>
              <a:buNone/>
            </a:pP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findUsuariosRelacionados</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a:t>
            </a:r>
            <a:endParaRPr lang="pt-BR" sz="1600" dirty="0">
              <a:solidFill>
                <a:srgbClr val="222222"/>
              </a:solidFill>
              <a:latin typeface="Monaco"/>
            </a:endParaRP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1746973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Após a criação da interface é necessário criar uma classe que implemente essa interface previamente criada, para que o método nela definido, possa ser implementado (conforme a necessidade)</a:t>
            </a:r>
          </a:p>
          <a:p>
            <a:endParaRPr lang="pt-BR" dirty="0">
              <a:solidFill>
                <a:srgbClr val="000000"/>
              </a:solidFill>
            </a:endParaRPr>
          </a:p>
          <a:p>
            <a:r>
              <a:rPr lang="pt-BR" b="1" dirty="0">
                <a:solidFill>
                  <a:srgbClr val="000000"/>
                </a:solidFill>
              </a:rPr>
              <a:t>A parte mais importante do nome da classe que corresponde à interface do fragmento é o </a:t>
            </a:r>
            <a:r>
              <a:rPr lang="pt-BR" b="1" dirty="0" err="1">
                <a:solidFill>
                  <a:srgbClr val="000000"/>
                </a:solidFill>
              </a:rPr>
              <a:t>Impl</a:t>
            </a:r>
            <a:r>
              <a:rPr lang="pt-BR" b="1" dirty="0">
                <a:solidFill>
                  <a:srgbClr val="000000"/>
                </a:solidFill>
              </a:rPr>
              <a:t> </a:t>
            </a:r>
            <a:r>
              <a:rPr lang="pt-BR" b="1" dirty="0" err="1">
                <a:solidFill>
                  <a:srgbClr val="000000"/>
                </a:solidFill>
              </a:rPr>
              <a:t>postfix</a:t>
            </a:r>
            <a:r>
              <a:rPr lang="pt-BR" b="1" dirty="0">
                <a:solidFill>
                  <a:srgbClr val="000000"/>
                </a:solidFill>
              </a:rPr>
              <a:t>.</a:t>
            </a: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2331962" y="4282610"/>
            <a:ext cx="7661353"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err="1">
                <a:solidFill>
                  <a:srgbClr val="333333"/>
                </a:solidFill>
                <a:effectLst/>
                <a:latin typeface="Monaco"/>
              </a:rPr>
              <a:t>class</a:t>
            </a:r>
            <a:r>
              <a:rPr lang="pt-BR" sz="1600" b="0" i="0" dirty="0">
                <a:solidFill>
                  <a:srgbClr val="222222"/>
                </a:solidFill>
                <a:effectLst/>
                <a:latin typeface="Monaco"/>
              </a:rPr>
              <a:t> </a:t>
            </a:r>
            <a:r>
              <a:rPr lang="pt-BR" sz="1600" b="1" i="0" dirty="0" err="1">
                <a:solidFill>
                  <a:srgbClr val="445588"/>
                </a:solidFill>
                <a:effectLst/>
                <a:latin typeface="Monaco"/>
              </a:rPr>
              <a:t>CustomizedUserRepositoryImpl</a:t>
            </a:r>
            <a:r>
              <a:rPr lang="pt-BR" sz="1600" b="0" i="0" dirty="0">
                <a:solidFill>
                  <a:srgbClr val="222222"/>
                </a:solidFill>
                <a:effectLst/>
                <a:latin typeface="Monaco"/>
              </a:rPr>
              <a:t> </a:t>
            </a:r>
            <a:r>
              <a:rPr lang="pt-BR" sz="1600" b="1" i="0" dirty="0" err="1">
                <a:solidFill>
                  <a:srgbClr val="333333"/>
                </a:solidFill>
                <a:effectLst/>
                <a:latin typeface="Monaco"/>
              </a:rPr>
              <a:t>implements</a:t>
            </a:r>
            <a:r>
              <a:rPr lang="pt-BR" sz="1600" b="0" i="0" dirty="0">
                <a:solidFill>
                  <a:srgbClr val="222222"/>
                </a:solidFill>
                <a:effectLst/>
                <a:latin typeface="Monaco"/>
              </a:rPr>
              <a: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456057" lvl="2" indent="0">
              <a:spcBef>
                <a:spcPts val="0"/>
              </a:spcBef>
              <a:buNone/>
            </a:pPr>
            <a:r>
              <a:rPr lang="pt-BR" sz="1600" b="1" i="0" dirty="0" err="1">
                <a:solidFill>
                  <a:srgbClr val="333333"/>
                </a:solidFill>
                <a:effectLst/>
                <a:latin typeface="Monaco"/>
              </a:rPr>
              <a:t>public</a:t>
            </a:r>
            <a:r>
              <a:rPr lang="pt-BR" sz="1600" b="0" i="0" dirty="0">
                <a:solidFill>
                  <a:srgbClr val="222222"/>
                </a:solidFill>
                <a:effectLst/>
                <a:latin typeface="Monaco"/>
              </a:rPr>
              <a:t> </a:t>
            </a: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someCustomMethod</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 { </a:t>
            </a:r>
          </a:p>
          <a:p>
            <a:pPr marL="456057" lvl="2" indent="0">
              <a:spcBef>
                <a:spcPts val="0"/>
              </a:spcBef>
              <a:buNone/>
            </a:pPr>
            <a:r>
              <a:rPr lang="pt-BR" sz="1600" b="0" i="1" dirty="0">
                <a:solidFill>
                  <a:srgbClr val="999988"/>
                </a:solidFill>
                <a:effectLst/>
                <a:latin typeface="Monaco"/>
              </a:rPr>
              <a:t>// </a:t>
            </a:r>
            <a:r>
              <a:rPr lang="pt-BR" sz="1600" b="0" i="1" dirty="0" err="1">
                <a:solidFill>
                  <a:srgbClr val="999988"/>
                </a:solidFill>
                <a:effectLst/>
                <a:latin typeface="Monaco"/>
              </a:rPr>
              <a:t>Your</a:t>
            </a:r>
            <a:r>
              <a:rPr lang="pt-BR" sz="1600" b="0" i="1" dirty="0">
                <a:solidFill>
                  <a:srgbClr val="999988"/>
                </a:solidFill>
                <a:effectLst/>
                <a:latin typeface="Monaco"/>
              </a:rPr>
              <a:t> </a:t>
            </a:r>
            <a:r>
              <a:rPr lang="pt-BR" sz="1600" b="0" i="1" dirty="0" err="1">
                <a:solidFill>
                  <a:srgbClr val="999988"/>
                </a:solidFill>
                <a:effectLst/>
                <a:latin typeface="Monaco"/>
              </a:rPr>
              <a:t>custom</a:t>
            </a:r>
            <a:r>
              <a:rPr lang="pt-BR" sz="1600" b="0" i="1" dirty="0">
                <a:solidFill>
                  <a:srgbClr val="999988"/>
                </a:solidFill>
                <a:effectLst/>
                <a:latin typeface="Monaco"/>
              </a:rPr>
              <a:t> </a:t>
            </a:r>
            <a:r>
              <a:rPr lang="pt-BR" sz="1600" b="0" i="1" dirty="0" err="1">
                <a:solidFill>
                  <a:srgbClr val="999988"/>
                </a:solidFill>
                <a:effectLst/>
                <a:latin typeface="Monaco"/>
              </a:rPr>
              <a:t>implementation</a:t>
            </a:r>
            <a:r>
              <a:rPr lang="pt-BR" sz="1600" b="0" i="0" dirty="0">
                <a:solidFill>
                  <a:srgbClr val="222222"/>
                </a:solidFill>
                <a:effectLst/>
                <a:latin typeface="Monaco"/>
              </a:rPr>
              <a:t> </a:t>
            </a:r>
          </a:p>
          <a:p>
            <a:pPr marL="456057" lvl="2" indent="0">
              <a:spcBef>
                <a:spcPts val="0"/>
              </a:spcBef>
              <a:buNone/>
            </a:pPr>
            <a:r>
              <a:rPr lang="pt-BR" sz="1600" b="0" i="0" dirty="0">
                <a:solidFill>
                  <a:srgbClr val="222222"/>
                </a:solidFill>
                <a:effectLst/>
                <a:latin typeface="Monaco"/>
              </a:rPr>
              <a:t>}</a:t>
            </a:r>
          </a:p>
          <a:p>
            <a:pPr marL="456057" lvl="2"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4164807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Depois que você já definiu uma interface que contenha os métodos customizados que você deseja e já criou uma classe que faça a implementação concreta dessa interface, basta você adicionar essa interface no seu repositório </a:t>
            </a:r>
            <a:r>
              <a:rPr lang="pt-BR" b="0" i="0" dirty="0" err="1">
                <a:solidFill>
                  <a:srgbClr val="000000"/>
                </a:solidFill>
                <a:effectLst/>
              </a:rPr>
              <a:t>pa</a:t>
            </a:r>
            <a:r>
              <a:rPr lang="pt-BR" dirty="0" err="1">
                <a:solidFill>
                  <a:srgbClr val="000000"/>
                </a:solidFill>
              </a:rPr>
              <a:t>dão</a:t>
            </a:r>
            <a:r>
              <a:rPr lang="pt-BR" dirty="0">
                <a:solidFill>
                  <a:srgbClr val="000000"/>
                </a:solidFill>
              </a:rPr>
              <a:t> da entidade</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8" name="Espaço Reservado para Texto 5">
            <a:extLst>
              <a:ext uri="{FF2B5EF4-FFF2-40B4-BE49-F238E27FC236}">
                <a16:creationId xmlns:a16="http://schemas.microsoft.com/office/drawing/2014/main" id="{AC5FCCDE-F3F8-4AE0-A0F9-5996ABCFDF10}"/>
              </a:ext>
            </a:extLst>
          </p:cNvPr>
          <p:cNvSpPr txBox="1">
            <a:spLocks/>
          </p:cNvSpPr>
          <p:nvPr/>
        </p:nvSpPr>
        <p:spPr>
          <a:xfrm>
            <a:off x="2331962" y="4504209"/>
            <a:ext cx="7661353"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UserRepository</a:t>
            </a:r>
            <a:r>
              <a:rPr lang="pt-BR" sz="1600" b="0" i="0" dirty="0">
                <a:solidFill>
                  <a:srgbClr val="222222"/>
                </a:solidFill>
                <a:effectLst/>
                <a:latin typeface="Monaco"/>
              </a:rPr>
              <a:t> </a:t>
            </a:r>
            <a:r>
              <a:rPr lang="pt-BR" sz="1600" b="1" i="0" dirty="0" err="1">
                <a:solidFill>
                  <a:srgbClr val="333333"/>
                </a:solidFill>
                <a:effectLst/>
                <a:latin typeface="Monaco"/>
              </a:rPr>
              <a:t>extends</a:t>
            </a:r>
            <a:r>
              <a:rPr lang="pt-BR" sz="1600" b="0" i="0" dirty="0">
                <a:solidFill>
                  <a:srgbClr val="222222"/>
                </a:solidFill>
                <a:effectLst/>
                <a:latin typeface="Monaco"/>
              </a:rPr>
              <a:t> </a:t>
            </a:r>
            <a:r>
              <a:rPr lang="pt-BR" sz="1600" b="1" i="0" dirty="0" err="1">
                <a:solidFill>
                  <a:srgbClr val="445588"/>
                </a:solidFill>
                <a:effectLst/>
                <a:latin typeface="Monaco"/>
              </a:rPr>
              <a:t>CrudRepository</a:t>
            </a:r>
            <a:r>
              <a:rPr lang="pt-BR" sz="1600" b="0" i="0" dirty="0">
                <a:solidFill>
                  <a:srgbClr val="222222"/>
                </a:solidFill>
                <a:effectLst/>
                <a:latin typeface="Monaco"/>
              </a:rPr>
              <a:t>&lt;</a:t>
            </a:r>
            <a:r>
              <a:rPr lang="pt-BR" sz="1600" b="1" i="0" dirty="0" err="1">
                <a:solidFill>
                  <a:srgbClr val="445588"/>
                </a:solidFill>
                <a:effectLst/>
                <a:latin typeface="Monaco"/>
              </a:rPr>
              <a:t>User</a:t>
            </a:r>
            <a:r>
              <a:rPr lang="pt-BR" sz="1600" b="0" i="0" dirty="0">
                <a:solidFill>
                  <a:srgbClr val="222222"/>
                </a:solidFill>
                <a:effectLst/>
                <a:latin typeface="Monaco"/>
              </a:rPr>
              <a:t>, </a:t>
            </a:r>
            <a:r>
              <a:rPr lang="pt-BR" sz="1600" b="1" i="0" dirty="0" err="1">
                <a:solidFill>
                  <a:srgbClr val="445588"/>
                </a:solidFill>
                <a:effectLst/>
                <a:latin typeface="Monaco"/>
              </a:rPr>
              <a:t>Long</a:t>
            </a:r>
            <a:r>
              <a:rPr lang="pt-BR" sz="1600" b="0" i="0" dirty="0">
                <a:solidFill>
                  <a:srgbClr val="222222"/>
                </a:solidFill>
                <a:effectLst/>
                <a:latin typeface="Monaco"/>
              </a:rPr>
              <a:t>&gt;,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r>
              <a:rPr lang="pt-BR" sz="1600" b="0" i="0" dirty="0">
                <a:solidFill>
                  <a:srgbClr val="222222"/>
                </a:solidFill>
                <a:effectLst/>
                <a:latin typeface="Monaco"/>
              </a:rPr>
              <a:t> </a:t>
            </a:r>
          </a:p>
          <a:p>
            <a:pPr marL="0" lvl="1" indent="0">
              <a:spcBef>
                <a:spcPts val="0"/>
              </a:spcBef>
              <a:buNone/>
            </a:pPr>
            <a:r>
              <a:rPr lang="pt-BR" sz="1600" b="0" i="1" dirty="0">
                <a:solidFill>
                  <a:srgbClr val="999988"/>
                </a:solidFill>
                <a:effectLst/>
                <a:latin typeface="Monaco"/>
              </a:rPr>
              <a:t>// Declare query </a:t>
            </a:r>
            <a:r>
              <a:rPr lang="pt-BR" sz="1600" b="0" i="1" dirty="0" err="1">
                <a:solidFill>
                  <a:srgbClr val="999988"/>
                </a:solidFill>
                <a:effectLst/>
                <a:latin typeface="Monaco"/>
              </a:rPr>
              <a:t>methods</a:t>
            </a:r>
            <a:r>
              <a:rPr lang="pt-BR" sz="1600" b="0" i="1" dirty="0">
                <a:solidFill>
                  <a:srgbClr val="999988"/>
                </a:solidFill>
                <a:effectLst/>
                <a:latin typeface="Monaco"/>
              </a:rPr>
              <a:t> </a:t>
            </a:r>
            <a:r>
              <a:rPr lang="pt-BR" sz="1600" b="0" i="1" dirty="0" err="1">
                <a:solidFill>
                  <a:srgbClr val="999988"/>
                </a:solidFill>
                <a:effectLst/>
                <a:latin typeface="Monaco"/>
              </a:rPr>
              <a:t>here</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a:t>
            </a:r>
            <a:endParaRPr lang="pt-BR" sz="1600" b="1" dirty="0"/>
          </a:p>
        </p:txBody>
      </p:sp>
    </p:spTree>
    <p:extLst>
      <p:ext uri="{BB962C8B-B14F-4D97-AF65-F5344CB8AC3E}">
        <p14:creationId xmlns:p14="http://schemas.microsoft.com/office/powerpoint/2010/main" val="3457211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Query DSL</a:t>
            </a:r>
          </a:p>
        </p:txBody>
      </p:sp>
    </p:spTree>
    <p:extLst>
      <p:ext uri="{BB962C8B-B14F-4D97-AF65-F5344CB8AC3E}">
        <p14:creationId xmlns:p14="http://schemas.microsoft.com/office/powerpoint/2010/main" val="187639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JPA</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Java </a:t>
            </a:r>
            <a:r>
              <a:rPr lang="pt-BR" dirty="0" err="1"/>
              <a:t>Persistence</a:t>
            </a:r>
            <a:r>
              <a:rPr lang="pt-BR" dirty="0"/>
              <a:t> API (ou simplesmente JPA) é uma API padrão da linguagem Java que descreve uma interface comum para frameworks de persistência de dados. A JPA define um meio de mapeamento objeto-relacional para objetos Java simples e comuns, denominados </a:t>
            </a:r>
            <a:r>
              <a:rPr lang="pt-BR" dirty="0" err="1"/>
              <a:t>beans</a:t>
            </a:r>
            <a:r>
              <a:rPr lang="pt-BR" dirty="0"/>
              <a:t> de entidade (</a:t>
            </a:r>
            <a:r>
              <a:rPr lang="pt-BR" dirty="0" err="1"/>
              <a:t>Entities</a:t>
            </a:r>
            <a:r>
              <a:rPr lang="pt-BR" dirty="0"/>
              <a:t>).</a:t>
            </a:r>
          </a:p>
        </p:txBody>
      </p:sp>
    </p:spTree>
    <p:extLst>
      <p:ext uri="{BB962C8B-B14F-4D97-AF65-F5344CB8AC3E}">
        <p14:creationId xmlns:p14="http://schemas.microsoft.com/office/powerpoint/2010/main" val="3971677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QueryDSL</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310026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Validators</a:t>
            </a:r>
            <a:endParaRPr lang="pt-BR" dirty="0"/>
          </a:p>
        </p:txBody>
      </p:sp>
    </p:spTree>
    <p:extLst>
      <p:ext uri="{BB962C8B-B14F-4D97-AF65-F5344CB8AC3E}">
        <p14:creationId xmlns:p14="http://schemas.microsoft.com/office/powerpoint/2010/main" val="2430255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Hibernate/JPA:</a:t>
            </a:r>
          </a:p>
          <a:p>
            <a:r>
              <a:rPr lang="pt-BR" dirty="0"/>
              <a:t>https://hibernate.org/</a:t>
            </a:r>
            <a:endParaRPr lang="pt-BR" dirty="0">
              <a:hlinkClick r:id="rId3"/>
            </a:endParaRPr>
          </a:p>
          <a:p>
            <a:r>
              <a:rPr lang="pt-BR" dirty="0">
                <a:hlinkClick r:id="rId4"/>
              </a:rPr>
              <a:t>https://notasecodigos.wordpress.com/2017/05/06/persistencia-de-dados-com-jpa/</a:t>
            </a:r>
            <a:endParaRPr lang="pt-BR" dirty="0"/>
          </a:p>
          <a:p>
            <a:r>
              <a:rPr lang="pt-BR" dirty="0">
                <a:hlinkClick r:id="rId5"/>
              </a:rPr>
              <a:t>https://programmingsharing.com/custom-repositories-in-spring-data-jpa-21fdabf91d9c</a:t>
            </a:r>
            <a:endParaRPr lang="pt-BR" dirty="0"/>
          </a:p>
          <a:p>
            <a:endParaRPr lang="pt-BR" dirty="0"/>
          </a:p>
          <a:p>
            <a:r>
              <a:rPr lang="pt-BR" dirty="0" err="1"/>
              <a:t>Repositories</a:t>
            </a:r>
            <a:r>
              <a:rPr lang="pt-BR" dirty="0"/>
              <a:t>:</a:t>
            </a:r>
          </a:p>
          <a:p>
            <a:r>
              <a:rPr lang="pt-BR" b="1" dirty="0">
                <a:hlinkClick r:id="rId6"/>
              </a:rPr>
              <a:t>https://docs.spring.io/spring-data/jpa/docs/1.5.0.RELEASE/reference/html/jpa.repositories.html</a:t>
            </a:r>
            <a:endParaRPr lang="pt-BR" b="1" dirty="0"/>
          </a:p>
          <a:p>
            <a:r>
              <a:rPr lang="pt-BR" dirty="0">
                <a:hlinkClick r:id="rId7"/>
              </a:rPr>
              <a:t>https://www.devmedia.com.br/persistencia-com-spring-data-jpa/24390</a:t>
            </a:r>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099464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fontScale="62500" lnSpcReduction="20000"/>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Entity:</a:t>
            </a:r>
          </a:p>
          <a:p>
            <a:r>
              <a:rPr lang="pt-BR" b="0" i="0" u="none" strike="noStrike" dirty="0">
                <a:solidFill>
                  <a:srgbClr val="9EA2FF"/>
                </a:solidFill>
                <a:effectLst/>
                <a:hlinkClick r:id="rId3" tooltip="https://thorben-janssen.com/key-jpa-hibernate-annotations/"/>
              </a:rPr>
              <a:t>https://thorben-janssen.com/key-jpa-hibernate-annotations/</a:t>
            </a:r>
            <a:endParaRPr lang="pt-BR" b="0" i="0" u="none" strike="noStrike" dirty="0">
              <a:solidFill>
                <a:srgbClr val="9EA2FF"/>
              </a:solidFill>
              <a:effectLst/>
            </a:endParaRPr>
          </a:p>
          <a:p>
            <a:endParaRPr lang="pt-BR" dirty="0"/>
          </a:p>
          <a:p>
            <a:r>
              <a:rPr lang="pt-BR" dirty="0" err="1"/>
              <a:t>CustomRepository</a:t>
            </a:r>
            <a:r>
              <a:rPr lang="pt-BR" dirty="0"/>
              <a:t>:</a:t>
            </a:r>
          </a:p>
          <a:p>
            <a:r>
              <a:rPr lang="pt-BR" dirty="0">
                <a:hlinkClick r:id="rId4"/>
              </a:rPr>
              <a:t>https://www.baeldung.com/spring-data-composable-repositories</a:t>
            </a:r>
            <a:endParaRPr lang="pt-BR" dirty="0"/>
          </a:p>
          <a:p>
            <a:endParaRPr lang="pt-BR" dirty="0"/>
          </a:p>
          <a:p>
            <a:r>
              <a:rPr lang="pt-BR" dirty="0" err="1"/>
              <a:t>Validation</a:t>
            </a:r>
            <a:r>
              <a:rPr lang="pt-BR" dirty="0"/>
              <a:t>:</a:t>
            </a:r>
          </a:p>
          <a:p>
            <a:r>
              <a:rPr lang="pt-BR" dirty="0">
                <a:hlinkClick r:id="rId5"/>
              </a:rPr>
              <a:t>https://www.baeldung.com/javax-validation</a:t>
            </a:r>
            <a:endParaRPr lang="pt-BR" dirty="0"/>
          </a:p>
          <a:p>
            <a:r>
              <a:rPr lang="pt-BR" dirty="0">
                <a:hlinkClick r:id="rId5"/>
              </a:rPr>
              <a:t>https://www.baeldung.com/javax-validation</a:t>
            </a:r>
            <a:endParaRPr lang="pt-BR" dirty="0"/>
          </a:p>
          <a:p>
            <a:endParaRPr lang="pt-BR" dirty="0"/>
          </a:p>
          <a:p>
            <a:r>
              <a:rPr lang="pt-BR" dirty="0"/>
              <a:t>QueryDSL:</a:t>
            </a:r>
          </a:p>
          <a:p>
            <a:r>
              <a:rPr lang="pt-BR" dirty="0">
                <a:hlinkClick r:id="rId6"/>
              </a:rPr>
              <a:t>https://www.baeldung.com/intro-to-querydsl</a:t>
            </a:r>
            <a:endParaRPr lang="pt-BR" dirty="0"/>
          </a:p>
          <a:p>
            <a:r>
              <a:rPr lang="pt-BR" dirty="0">
                <a:hlinkClick r:id="rId7"/>
              </a:rPr>
              <a:t>https://blog.tecsinapse.com.br/querydsl-na-pr%C3%A1tica-ea706b4ac444</a:t>
            </a:r>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921020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46807B1-624D-477E-9254-4DA32CBBF27E}"/>
              </a:ext>
            </a:extLst>
          </p:cNvPr>
          <p:cNvSpPr>
            <a:spLocks noGrp="1"/>
          </p:cNvSpPr>
          <p:nvPr>
            <p:ph type="body" sz="quarter" idx="10"/>
          </p:nvPr>
        </p:nvSpPr>
        <p:spPr/>
        <p:txBody>
          <a:bodyPr/>
          <a:lstStyle/>
          <a:p>
            <a:r>
              <a:rPr lang="pt-BR" dirty="0"/>
              <a:t>Obrigado!</a:t>
            </a:r>
          </a:p>
        </p:txBody>
      </p:sp>
      <p:sp>
        <p:nvSpPr>
          <p:cNvPr id="3" name="Espaço Reservado para Texto 2">
            <a:extLst>
              <a:ext uri="{FF2B5EF4-FFF2-40B4-BE49-F238E27FC236}">
                <a16:creationId xmlns:a16="http://schemas.microsoft.com/office/drawing/2014/main" id="{121451D2-C40D-4868-B9BD-33921034E424}"/>
              </a:ext>
            </a:extLst>
          </p:cNvPr>
          <p:cNvSpPr>
            <a:spLocks noGrp="1"/>
          </p:cNvSpPr>
          <p:nvPr>
            <p:ph type="body" sz="quarter" idx="11"/>
          </p:nvPr>
        </p:nvSpPr>
        <p:spPr/>
        <p:txBody>
          <a:bodyPr>
            <a:normAutofit fontScale="92500"/>
          </a:bodyPr>
          <a:lstStyle/>
          <a:p>
            <a:r>
              <a:rPr lang="pt-BR" dirty="0"/>
              <a:t>marcio.michelluzzi@senior.com.br</a:t>
            </a:r>
          </a:p>
        </p:txBody>
      </p:sp>
    </p:spTree>
    <p:extLst>
      <p:ext uri="{BB962C8B-B14F-4D97-AF65-F5344CB8AC3E}">
        <p14:creationId xmlns:p14="http://schemas.microsoft.com/office/powerpoint/2010/main" val="50884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O Hibernate é um framework para o mapeamento objeto-relacional escrito na linguagem Java. Este framework facilita o mapeamento dos atributos entre uma base tradicional de dados relacionais e o modelo objeto de uma aplicação, mediante o uso de arquivos (XML) ou anotações Java.</a:t>
            </a:r>
          </a:p>
          <a:p>
            <a:pPr>
              <a:lnSpc>
                <a:spcPct val="150000"/>
              </a:lnSpc>
            </a:pPr>
            <a:endParaRPr lang="pt-BR" dirty="0"/>
          </a:p>
          <a:p>
            <a:pPr>
              <a:lnSpc>
                <a:spcPct val="150000"/>
              </a:lnSpc>
            </a:pPr>
            <a:r>
              <a:rPr lang="pt-BR" dirty="0"/>
              <a:t>O objetivo do Hibernate é diminuir a complexidade entre os programas Java, baseado no modelo orientado a objeto, que precisam trabalhar com um banco de dados do modelo relacional (presente na maioria dos </a:t>
            </a:r>
            <a:r>
              <a:rPr lang="pt-BR" dirty="0" err="1"/>
              <a:t>SGBDs</a:t>
            </a:r>
            <a:r>
              <a:rPr lang="pt-BR" dirty="0"/>
              <a:t>). Em especial, no desenvolvimento de consultas e atualizações dos dados.</a:t>
            </a:r>
          </a:p>
        </p:txBody>
      </p:sp>
    </p:spTree>
    <p:extLst>
      <p:ext uri="{BB962C8B-B14F-4D97-AF65-F5344CB8AC3E}">
        <p14:creationId xmlns:p14="http://schemas.microsoft.com/office/powerpoint/2010/main" val="246044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 X JPA </a:t>
            </a:r>
          </a:p>
        </p:txBody>
      </p:sp>
      <p:sp>
        <p:nvSpPr>
          <p:cNvPr id="4" name="Espaço Reservado para Conteúdo 3">
            <a:extLst>
              <a:ext uri="{FF2B5EF4-FFF2-40B4-BE49-F238E27FC236}">
                <a16:creationId xmlns:a16="http://schemas.microsoft.com/office/drawing/2014/main" id="{0B3149CB-8DEB-413E-B8D3-527CE832ADE2}"/>
              </a:ext>
            </a:extLst>
          </p:cNvPr>
          <p:cNvSpPr>
            <a:spLocks noGrp="1"/>
          </p:cNvSpPr>
          <p:nvPr>
            <p:ph sz="quarter" idx="12"/>
          </p:nvPr>
        </p:nvSpPr>
        <p:spPr/>
        <p:txBody>
          <a:bodyPr>
            <a:normAutofit fontScale="77500" lnSpcReduction="20000"/>
          </a:bodyPr>
          <a:lstStyle/>
          <a:p>
            <a:pPr>
              <a:lnSpc>
                <a:spcPct val="150000"/>
              </a:lnSpc>
            </a:pPr>
            <a:r>
              <a:rPr lang="pt-BR" dirty="0"/>
              <a:t>Muitos confundem a diferença entre o Hibernate e o JPA. O Hibernate é de fato o framework ORM, ou seja, a implementação física do que você usará para persistir, remover, atualizar ou buscar dados no SGBD. Por outro lado, o </a:t>
            </a:r>
            <a:r>
              <a:rPr lang="pt-BR" b="1" dirty="0"/>
              <a:t>JPA é uma camada que descreve uma interface comum </a:t>
            </a:r>
            <a:r>
              <a:rPr lang="pt-BR" dirty="0"/>
              <a:t>para frameworks ORM.</a:t>
            </a:r>
          </a:p>
          <a:p>
            <a:pPr marL="0" indent="0">
              <a:lnSpc>
                <a:spcPct val="150000"/>
              </a:lnSpc>
              <a:buNone/>
            </a:pPr>
            <a:endParaRPr lang="pt-BR" dirty="0"/>
          </a:p>
          <a:p>
            <a:pPr>
              <a:lnSpc>
                <a:spcPct val="150000"/>
              </a:lnSpc>
            </a:pPr>
            <a:r>
              <a:rPr lang="pt-BR" dirty="0"/>
              <a:t>Você pode desenvolver todo seu sistema sem JPA, apenas com Hibernate ou qualquer outro framework ORM, como o </a:t>
            </a:r>
            <a:r>
              <a:rPr lang="pt-BR" dirty="0" err="1"/>
              <a:t>TopLink</a:t>
            </a:r>
            <a:r>
              <a:rPr lang="pt-BR" dirty="0"/>
              <a:t>. Porém você não pode desenvolver o sistema apenas com JPA, pois ele é apenas uma interface a ser utilizada por Frameworks ORM.</a:t>
            </a:r>
          </a:p>
          <a:p>
            <a:pPr>
              <a:lnSpc>
                <a:spcPct val="150000"/>
              </a:lnSpc>
            </a:pPr>
            <a:endParaRPr lang="pt-BR" dirty="0"/>
          </a:p>
          <a:p>
            <a:pPr>
              <a:lnSpc>
                <a:spcPct val="150000"/>
              </a:lnSpc>
            </a:pPr>
            <a:r>
              <a:rPr lang="pt-BR" dirty="0"/>
              <a:t>A ideia geral é tornar o sistema o mais abstrato possível e passível de mudanças sem grandes impactos. Se você desenvolver todo seu sistema usando JPA com o framework Hibernate e amanhã decide mudar para o </a:t>
            </a:r>
            <a:r>
              <a:rPr lang="pt-BR" dirty="0" err="1"/>
              <a:t>TopLink</a:t>
            </a:r>
            <a:r>
              <a:rPr lang="pt-BR" dirty="0"/>
              <a:t>, então as alterações serão mínimas.</a:t>
            </a:r>
          </a:p>
        </p:txBody>
      </p:sp>
    </p:spTree>
    <p:extLst>
      <p:ext uri="{BB962C8B-B14F-4D97-AF65-F5344CB8AC3E}">
        <p14:creationId xmlns:p14="http://schemas.microsoft.com/office/powerpoint/2010/main" val="359079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a:t>Hibernate</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endParaRPr lang="pt-BR" dirty="0"/>
          </a:p>
        </p:txBody>
      </p:sp>
      <p:sp>
        <p:nvSpPr>
          <p:cNvPr id="10" name="Espaço Reservado para Texto 9">
            <a:extLst>
              <a:ext uri="{FF2B5EF4-FFF2-40B4-BE49-F238E27FC236}">
                <a16:creationId xmlns:a16="http://schemas.microsoft.com/office/drawing/2014/main" id="{C25677B7-0DB2-4FE7-A802-5877F81D2514}"/>
              </a:ext>
            </a:extLst>
          </p:cNvPr>
          <p:cNvSpPr>
            <a:spLocks noGrp="1"/>
          </p:cNvSpPr>
          <p:nvPr>
            <p:ph type="body" sz="quarter" idx="12"/>
          </p:nvPr>
        </p:nvSpPr>
        <p:spPr/>
        <p:txBody>
          <a:bodyPr/>
          <a:lstStyle/>
          <a:p>
            <a:r>
              <a:rPr lang="pt-BR" dirty="0"/>
              <a:t>Recursos do Framework:</a:t>
            </a:r>
          </a:p>
          <a:p>
            <a:pPr lvl="1"/>
            <a:r>
              <a:rPr lang="pt-BR" dirty="0"/>
              <a:t>ORM</a:t>
            </a:r>
          </a:p>
          <a:p>
            <a:pPr lvl="1"/>
            <a:r>
              <a:rPr lang="pt-BR" dirty="0"/>
              <a:t>OGM</a:t>
            </a:r>
          </a:p>
          <a:p>
            <a:pPr lvl="1"/>
            <a:r>
              <a:rPr lang="pt-BR" dirty="0"/>
              <a:t>Command </a:t>
            </a:r>
            <a:r>
              <a:rPr lang="pt-BR" dirty="0" err="1"/>
              <a:t>Line</a:t>
            </a:r>
            <a:r>
              <a:rPr lang="pt-BR" dirty="0"/>
              <a:t> Tools</a:t>
            </a:r>
          </a:p>
          <a:p>
            <a:pPr lvl="1"/>
            <a:r>
              <a:rPr lang="pt-BR" dirty="0" err="1"/>
              <a:t>Validators</a:t>
            </a:r>
            <a:endParaRPr lang="pt-BR" dirty="0"/>
          </a:p>
          <a:p>
            <a:pPr lvl="1"/>
            <a:r>
              <a:rPr lang="pt-BR" dirty="0"/>
              <a:t>Full-</a:t>
            </a:r>
            <a:r>
              <a:rPr lang="pt-BR" dirty="0" err="1"/>
              <a:t>text</a:t>
            </a:r>
            <a:r>
              <a:rPr lang="pt-BR" dirty="0"/>
              <a:t> Search</a:t>
            </a:r>
          </a:p>
        </p:txBody>
      </p:sp>
      <p:sp>
        <p:nvSpPr>
          <p:cNvPr id="11" name="Espaço Reservado para Texto 10">
            <a:extLst>
              <a:ext uri="{FF2B5EF4-FFF2-40B4-BE49-F238E27FC236}">
                <a16:creationId xmlns:a16="http://schemas.microsoft.com/office/drawing/2014/main" id="{E37D2372-4E58-4911-A21D-D636ACB56C8D}"/>
              </a:ext>
            </a:extLst>
          </p:cNvPr>
          <p:cNvSpPr>
            <a:spLocks noGrp="1"/>
          </p:cNvSpPr>
          <p:nvPr>
            <p:ph type="body" sz="quarter" idx="13"/>
          </p:nvPr>
        </p:nvSpPr>
        <p:spPr/>
        <p:txBody>
          <a:bodyPr/>
          <a:lstStyle/>
          <a:p>
            <a:r>
              <a:rPr lang="pt-BR" dirty="0"/>
              <a:t>Qualidades:</a:t>
            </a:r>
          </a:p>
          <a:p>
            <a:endParaRPr lang="pt-BR" dirty="0"/>
          </a:p>
          <a:p>
            <a:pPr lvl="1"/>
            <a:r>
              <a:rPr lang="pt-BR" dirty="0"/>
              <a:t>Mapeamento Objeto / Relacional</a:t>
            </a:r>
          </a:p>
          <a:p>
            <a:pPr lvl="1"/>
            <a:r>
              <a:rPr lang="pt-BR" dirty="0"/>
              <a:t>Provedor JPA</a:t>
            </a:r>
          </a:p>
          <a:p>
            <a:pPr lvl="1"/>
            <a:r>
              <a:rPr lang="pt-BR" dirty="0"/>
              <a:t>Persistência idiomática</a:t>
            </a:r>
          </a:p>
          <a:p>
            <a:pPr lvl="1"/>
            <a:r>
              <a:rPr lang="pt-BR" dirty="0"/>
              <a:t>Alta performance</a:t>
            </a:r>
          </a:p>
          <a:p>
            <a:pPr lvl="1"/>
            <a:r>
              <a:rPr lang="pt-BR" dirty="0"/>
              <a:t>Escalabilidade</a:t>
            </a:r>
          </a:p>
          <a:p>
            <a:pPr lvl="1"/>
            <a:r>
              <a:rPr lang="pt-BR" dirty="0"/>
              <a:t>Confiável</a:t>
            </a:r>
          </a:p>
          <a:p>
            <a:pPr lvl="1"/>
            <a:r>
              <a:rPr lang="pt-BR" dirty="0"/>
              <a:t>Extensibilidade</a:t>
            </a:r>
          </a:p>
          <a:p>
            <a:pPr marL="0" indent="0">
              <a:buNone/>
            </a:pPr>
            <a:endParaRPr lang="pt-BR" dirty="0"/>
          </a:p>
        </p:txBody>
      </p:sp>
    </p:spTree>
    <p:extLst>
      <p:ext uri="{BB962C8B-B14F-4D97-AF65-F5344CB8AC3E}">
        <p14:creationId xmlns:p14="http://schemas.microsoft.com/office/powerpoint/2010/main" val="280866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b="0" i="1" dirty="0">
                <a:solidFill>
                  <a:srgbClr val="292929"/>
                </a:solidFill>
                <a:effectLst/>
                <a:latin typeface="charter"/>
              </a:rPr>
              <a:t>A arquitetura do Hibernate é formada por um conjunto de interfaces que são responsáveis por executar operações de criação, exclusão, consulta e atualização no banco de dados, além de uma interface para realizar configuração do Hibernate, interfaces responsáveis por realizar a interação entre os eventos do Hibernate e a </a:t>
            </a:r>
            <a:r>
              <a:rPr lang="pt-BR" b="0" i="1" dirty="0" err="1">
                <a:solidFill>
                  <a:srgbClr val="292929"/>
                </a:solidFill>
                <a:effectLst/>
                <a:latin typeface="charter"/>
              </a:rPr>
              <a:t>aplicaçãoe</a:t>
            </a:r>
            <a:r>
              <a:rPr lang="pt-BR" b="0" i="1" dirty="0">
                <a:solidFill>
                  <a:srgbClr val="292929"/>
                </a:solidFill>
                <a:effectLst/>
                <a:latin typeface="charter"/>
              </a:rPr>
              <a:t> interfaces que permitem a extensão das funcionalidades de mapeamento do Hibernate.</a:t>
            </a:r>
            <a:endParaRPr lang="pt-BR" dirty="0">
              <a:latin typeface="+mj-lt"/>
            </a:endParaRP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69465546"/>
      </p:ext>
    </p:extLst>
  </p:cSld>
  <p:clrMapOvr>
    <a:masterClrMapping/>
  </p:clrMapOvr>
</p:sld>
</file>

<file path=ppt/theme/theme1.xml><?xml version="1.0" encoding="utf-8"?>
<a:theme xmlns:a="http://schemas.openxmlformats.org/drawingml/2006/main" name="Template Senior 2018">
  <a:themeElements>
    <a:clrScheme name="Senior">
      <a:dk1>
        <a:srgbClr val="3C3C3C"/>
      </a:dk1>
      <a:lt1>
        <a:srgbClr val="FFFFFF"/>
      </a:lt1>
      <a:dk2>
        <a:srgbClr val="9B9B9B"/>
      </a:dk2>
      <a:lt2>
        <a:srgbClr val="C8C8C8"/>
      </a:lt2>
      <a:accent1>
        <a:srgbClr val="00968C"/>
      </a:accent1>
      <a:accent2>
        <a:srgbClr val="00AF9B"/>
      </a:accent2>
      <a:accent3>
        <a:srgbClr val="00C89B"/>
      </a:accent3>
      <a:accent4>
        <a:srgbClr val="008269"/>
      </a:accent4>
      <a:accent5>
        <a:srgbClr val="FF8200"/>
      </a:accent5>
      <a:accent6>
        <a:srgbClr val="F5F0E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2018" id="{D10E6AF0-4F2D-4946-8B44-7F69B4F734AB}" vid="{9AAD1044-41C1-4106-B5E6-45117561E57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66AEBDDF5D33A4AA14CF2B601EDEDB0" ma:contentTypeVersion="10" ma:contentTypeDescription="Crie um novo documento." ma:contentTypeScope="" ma:versionID="49a9b1b46fb44cf0cd9eeaf83f20ef21">
  <xsd:schema xmlns:xsd="http://www.w3.org/2001/XMLSchema" xmlns:xs="http://www.w3.org/2001/XMLSchema" xmlns:p="http://schemas.microsoft.com/office/2006/metadata/properties" xmlns:ns2="c695911c-c86e-42b9-9646-11ef85c770f6" xmlns:ns3="2e90b96c-1e9c-430b-ae8e-78958a20c7c5" targetNamespace="http://schemas.microsoft.com/office/2006/metadata/properties" ma:root="true" ma:fieldsID="c2a6d548be97a8876cc02d700dd6e42f" ns2:_="" ns3:_="">
    <xsd:import namespace="c695911c-c86e-42b9-9646-11ef85c770f6"/>
    <xsd:import namespace="2e90b96c-1e9c-430b-ae8e-78958a20c7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5911c-c86e-42b9-9646-11ef85c77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0b96c-1e9c-430b-ae8e-78958a20c7c5"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5E87BF-E12A-4D56-BD08-46B7B4D49B6C}">
  <ds:schemaRefs>
    <ds:schemaRef ds:uri="http://schemas.microsoft.com/sharepoint/v3/contenttype/forms"/>
  </ds:schemaRefs>
</ds:datastoreItem>
</file>

<file path=customXml/itemProps2.xml><?xml version="1.0" encoding="utf-8"?>
<ds:datastoreItem xmlns:ds="http://schemas.openxmlformats.org/officeDocument/2006/customXml" ds:itemID="{920C584F-0AF7-403C-8E2B-5F0ACCF3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5911c-c86e-42b9-9646-11ef85c770f6"/>
    <ds:schemaRef ds:uri="2e90b96c-1e9c-430b-ae8e-78958a20c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6A7BF-776B-4773-9E72-FF1E998EBB9F}">
  <ds:schemaRefs>
    <ds:schemaRef ds:uri="5dea477f-3a95-4129-a756-9c719a20b659"/>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openxmlformats.org/package/2006/metadata/core-properties"/>
    <ds:schemaRef ds:uri="57ea2faa-6b2c-42c3-8508-b380f9996a6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template-senior_2018</Template>
  <TotalTime>7629</TotalTime>
  <Words>3902</Words>
  <Application>Microsoft Office PowerPoint</Application>
  <PresentationFormat>Personalizar</PresentationFormat>
  <Paragraphs>396</Paragraphs>
  <Slides>54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54</vt:i4>
      </vt:variant>
    </vt:vector>
  </HeadingPairs>
  <TitlesOfParts>
    <vt:vector size="62" baseType="lpstr">
      <vt:lpstr>Arial</vt:lpstr>
      <vt:lpstr>Calibri</vt:lpstr>
      <vt:lpstr>Calibri Light</vt:lpstr>
      <vt:lpstr>charter</vt:lpstr>
      <vt:lpstr>Monaco</vt:lpstr>
      <vt:lpstr>Source Serif Pro</vt:lpstr>
      <vt:lpstr>Verdana</vt:lpstr>
      <vt:lpstr>Template Senior 2018</vt:lpstr>
      <vt:lpstr>Apresentação do PowerPoint</vt:lpstr>
      <vt:lpstr>JPA - Hibernate e QueryDSL</vt:lpstr>
      <vt:lpstr>Cronograma</vt:lpstr>
      <vt:lpstr>JPA / Hibernate</vt:lpstr>
      <vt:lpstr>JPA</vt:lpstr>
      <vt:lpstr>Hibernate</vt:lpstr>
      <vt:lpstr>Hibernante X JPA </vt:lpstr>
      <vt:lpstr>Hibernate</vt:lpstr>
      <vt:lpstr>Hibernate</vt:lpstr>
      <vt:lpstr>Hibernate</vt:lpstr>
      <vt:lpstr>Hibernante</vt:lpstr>
      <vt:lpstr>Hibernate</vt:lpstr>
      <vt:lpstr>Hibernate</vt:lpstr>
      <vt:lpstr>Repository</vt:lpstr>
      <vt:lpstr>Repositories</vt:lpstr>
      <vt:lpstr>Repositories</vt:lpstr>
      <vt:lpstr>Repositories</vt:lpstr>
      <vt:lpstr>Apresentação do PowerPoint</vt:lpstr>
      <vt:lpstr>Exercicios</vt:lpstr>
      <vt:lpstr>Entity</vt:lpstr>
      <vt:lpstr>Entity</vt:lpstr>
      <vt:lpstr>Entity - Tipos de Anotações</vt:lpstr>
      <vt:lpstr>Entity - Exemplo de Uso @Entity</vt:lpstr>
      <vt:lpstr>Entity - Exemplo na prática @Entity </vt:lpstr>
      <vt:lpstr>Entity - Exemplo na prática @Table </vt:lpstr>
      <vt:lpstr>Entity - Exemplo na prática @Column </vt:lpstr>
      <vt:lpstr>Entity - Exemplo na prática @GeneratedValue </vt:lpstr>
      <vt:lpstr>Entity Exemplo na prática @Enumerated </vt:lpstr>
      <vt:lpstr>Entity Exemplo na prática @Temporal </vt:lpstr>
      <vt:lpstr>Entity - Exemplo na prática @Lob </vt:lpstr>
      <vt:lpstr>Mapeamentos de associação</vt:lpstr>
      <vt:lpstr>Mapeamentos de associação - Exemplo na prática @ManyToMany</vt:lpstr>
      <vt:lpstr>Mapeamentos de associação - Exemplo na prática @ManyToMany</vt:lpstr>
      <vt:lpstr>Mapeamentos de associação - @ManyToOne e @OneToMany </vt:lpstr>
      <vt:lpstr>Mapeamentos de associação Exemplo na prática @ManyToOne</vt:lpstr>
      <vt:lpstr>Mapeamentos de associação Exemplo na prática @ManyToOne</vt:lpstr>
      <vt:lpstr>Mapeamentos de associação - Exemplo na prática @OneToMany</vt:lpstr>
      <vt:lpstr>Mapeamentos de associação - Exemplo na prática @OneToMany</vt:lpstr>
      <vt:lpstr>Mapeamentos de associação Exemplo na prática @OneToOne</vt:lpstr>
      <vt:lpstr>Mapeamentos de associação Exemplo na prática @OneToOne</vt:lpstr>
      <vt:lpstr>Conclusão Entity</vt:lpstr>
      <vt:lpstr>Conclusão Entity</vt:lpstr>
      <vt:lpstr>CustomRepository</vt:lpstr>
      <vt:lpstr>Validators</vt:lpstr>
      <vt:lpstr>CustomRepository</vt:lpstr>
      <vt:lpstr>CustomRepository</vt:lpstr>
      <vt:lpstr>CustomRepository</vt:lpstr>
      <vt:lpstr>CustomRepository</vt:lpstr>
      <vt:lpstr>Query DSL</vt:lpstr>
      <vt:lpstr>QueryDSL</vt:lpstr>
      <vt:lpstr>Validators</vt:lpstr>
      <vt:lpstr>Referencias</vt:lpstr>
      <vt:lpstr>Referencias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Valquiria Ortiz</dc:creator>
  <cp:lastModifiedBy>Marcio Michelluzzi</cp:lastModifiedBy>
  <cp:revision>38</cp:revision>
  <dcterms:created xsi:type="dcterms:W3CDTF">2018-06-04T17:46:09Z</dcterms:created>
  <dcterms:modified xsi:type="dcterms:W3CDTF">2021-12-17T03:10:20Z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0x010100266AEBDDF5D33A4AA14CF2B601EDEDB0</vt:lpwstr>
  </property>
</Properties>
</file>