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3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4" r:id="rId8"/>
    <p:sldId id="270" r:id="rId9"/>
    <p:sldId id="271" r:id="rId10"/>
    <p:sldId id="276" r:id="rId11"/>
    <p:sldId id="277" r:id="rId12"/>
    <p:sldId id="278" r:id="rId13"/>
    <p:sldId id="288" r:id="rId14"/>
    <p:sldId id="279" r:id="rId15"/>
    <p:sldId id="280" r:id="rId16"/>
    <p:sldId id="281" r:id="rId17"/>
    <p:sldId id="283" r:id="rId18"/>
    <p:sldId id="284" r:id="rId19"/>
    <p:sldId id="285" r:id="rId20"/>
    <p:sldId id="287" r:id="rId21"/>
    <p:sldId id="289" r:id="rId22"/>
    <p:sldId id="290" r:id="rId23"/>
    <p:sldId id="291" r:id="rId24"/>
    <p:sldId id="292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9" r:id="rId40"/>
    <p:sldId id="308" r:id="rId41"/>
    <p:sldId id="310" r:id="rId42"/>
    <p:sldId id="311" r:id="rId43"/>
    <p:sldId id="312" r:id="rId44"/>
    <p:sldId id="313" r:id="rId45"/>
    <p:sldId id="315" r:id="rId46"/>
    <p:sldId id="316" r:id="rId47"/>
    <p:sldId id="317" r:id="rId48"/>
    <p:sldId id="318" r:id="rId49"/>
    <p:sldId id="320" r:id="rId50"/>
    <p:sldId id="321" r:id="rId51"/>
    <p:sldId id="322" r:id="rId52"/>
    <p:sldId id="324" r:id="rId53"/>
    <p:sldId id="325" r:id="rId54"/>
    <p:sldId id="326" r:id="rId55"/>
    <p:sldId id="328" r:id="rId56"/>
    <p:sldId id="329" r:id="rId57"/>
    <p:sldId id="330" r:id="rId58"/>
    <p:sldId id="331" r:id="rId59"/>
    <p:sldId id="332" r:id="rId60"/>
    <p:sldId id="333" r:id="rId61"/>
    <p:sldId id="334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7"/>
  </p:normalViewPr>
  <p:slideViewPr>
    <p:cSldViewPr snapToGrid="0" snapToObjects="1">
      <p:cViewPr varScale="1">
        <p:scale>
          <a:sx n="95" d="100"/>
          <a:sy n="9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ED6C08D-18E2-434D-829C-79FE366226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563AC7-36E8-0947-87C5-F6E76084AB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5ECFA-8F77-6241-BD53-6C59A38B05C5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8BE6AC-4A59-DE4D-87C1-AEC6C64364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79EA36-A21B-6E42-8B81-2361E05F7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89521-C1A2-8D46-BC10-22241D4DD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51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operacional e redes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A9DCD2-64EC-FD4E-A3D6-1753B44DF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769441"/>
          </a:xfrm>
        </p:spPr>
        <p:txBody>
          <a:bodyPr>
            <a:normAutofit/>
          </a:bodyPr>
          <a:lstStyle/>
          <a:p>
            <a:r>
              <a:rPr lang="pt-BR" sz="2400" cap="none" dirty="0"/>
              <a:t>Correção da atividade 2 – Parte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AB9BC8-02AB-5143-B7D4-D1B2D3457673}"/>
              </a:ext>
            </a:extLst>
          </p:cNvPr>
          <p:cNvSpPr txBox="1"/>
          <p:nvPr/>
        </p:nvSpPr>
        <p:spPr>
          <a:xfrm>
            <a:off x="363070" y="4289612"/>
            <a:ext cx="55483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Professor Leandro Silva</a:t>
            </a:r>
          </a:p>
        </p:txBody>
      </p:sp>
    </p:spTree>
    <p:extLst>
      <p:ext uri="{BB962C8B-B14F-4D97-AF65-F5344CB8AC3E}">
        <p14:creationId xmlns:p14="http://schemas.microsoft.com/office/powerpoint/2010/main" val="425917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D1119-E915-D84E-9CE3-F824220F8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9 - Qual a diferença entre serial e paralelo?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DD023C6-5FD2-D541-AF9A-E337E1B0E8EC}"/>
              </a:ext>
            </a:extLst>
          </p:cNvPr>
          <p:cNvSpPr/>
          <p:nvPr/>
        </p:nvSpPr>
        <p:spPr>
          <a:xfrm>
            <a:off x="842682" y="4295321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Paralela: transmite vários bits ao mesmo tempo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Serial: transmite um bit por vez</a:t>
            </a:r>
          </a:p>
        </p:txBody>
      </p:sp>
    </p:spTree>
    <p:extLst>
      <p:ext uri="{BB962C8B-B14F-4D97-AF65-F5344CB8AC3E}">
        <p14:creationId xmlns:p14="http://schemas.microsoft.com/office/powerpoint/2010/main" val="274934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B73F-7EA1-E34C-995B-53EF0B55F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10 - Quais são as taxas de transferência do Sata1, Sata2 , Sata3 e do PATA?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60BDB5-964C-F944-A83E-25AEC8A2D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66357F-72F7-B74A-99C6-5AF4F9D77B65}"/>
              </a:ext>
            </a:extLst>
          </p:cNvPr>
          <p:cNvSpPr/>
          <p:nvPr/>
        </p:nvSpPr>
        <p:spPr>
          <a:xfrm>
            <a:off x="775447" y="3531560"/>
            <a:ext cx="99015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Sata</a:t>
            </a:r>
            <a:r>
              <a:rPr lang="pt-BR" sz="2400" dirty="0">
                <a:solidFill>
                  <a:schemeClr val="bg1"/>
                </a:solidFill>
              </a:rPr>
              <a:t> 1:  150 MB/s.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err="1">
                <a:solidFill>
                  <a:schemeClr val="bg1"/>
                </a:solidFill>
              </a:rPr>
              <a:t>Sata</a:t>
            </a:r>
            <a:r>
              <a:rPr lang="pt-BR" sz="2400" dirty="0">
                <a:solidFill>
                  <a:schemeClr val="bg1"/>
                </a:solidFill>
              </a:rPr>
              <a:t> 2:  300 MB/</a:t>
            </a:r>
            <a:r>
              <a:rPr lang="pt-BR" sz="2400" dirty="0" err="1">
                <a:solidFill>
                  <a:schemeClr val="bg1"/>
                </a:solidFill>
              </a:rPr>
              <a:t>s</a:t>
            </a:r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err="1">
                <a:solidFill>
                  <a:schemeClr val="bg1"/>
                </a:solidFill>
              </a:rPr>
              <a:t>Sata</a:t>
            </a:r>
            <a:r>
              <a:rPr lang="pt-BR" sz="2400" dirty="0">
                <a:solidFill>
                  <a:schemeClr val="bg1"/>
                </a:solidFill>
              </a:rPr>
              <a:t> 3:  600 MB/</a:t>
            </a:r>
            <a:r>
              <a:rPr lang="pt-BR" sz="2400" dirty="0" err="1">
                <a:solidFill>
                  <a:schemeClr val="bg1"/>
                </a:solidFill>
              </a:rPr>
              <a:t>s</a:t>
            </a:r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Pata:  133MB/</a:t>
            </a:r>
            <a:r>
              <a:rPr lang="pt-BR" sz="2400" dirty="0" err="1">
                <a:solidFill>
                  <a:schemeClr val="bg1"/>
                </a:solidFill>
              </a:rPr>
              <a:t>s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1651-0779-AC41-820E-F40A918A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11 - Quais são as especificações técnicas que devemos saber na compra de um HD?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365202-B5E9-7E43-91E8-72AB7DC92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8B1536F-21A6-684B-9EA6-D9CCB22E09E2}"/>
              </a:ext>
            </a:extLst>
          </p:cNvPr>
          <p:cNvSpPr/>
          <p:nvPr/>
        </p:nvSpPr>
        <p:spPr>
          <a:xfrm>
            <a:off x="815788" y="3563198"/>
            <a:ext cx="99015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Marca</a:t>
            </a:r>
          </a:p>
          <a:p>
            <a:r>
              <a:rPr lang="pt-BR" sz="2400" dirty="0" err="1">
                <a:solidFill>
                  <a:schemeClr val="bg1"/>
                </a:solidFill>
              </a:rPr>
              <a:t>Técnologia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Tamanho do Cache </a:t>
            </a:r>
          </a:p>
          <a:p>
            <a:r>
              <a:rPr lang="pt-BR" sz="2400" dirty="0">
                <a:solidFill>
                  <a:schemeClr val="bg1"/>
                </a:solidFill>
              </a:rPr>
              <a:t>RPM</a:t>
            </a:r>
          </a:p>
          <a:p>
            <a:r>
              <a:rPr lang="pt-BR" sz="2400" dirty="0">
                <a:solidFill>
                  <a:schemeClr val="bg1"/>
                </a:solidFill>
              </a:rPr>
              <a:t>Capacidade</a:t>
            </a:r>
          </a:p>
        </p:txBody>
      </p:sp>
    </p:spTree>
    <p:extLst>
      <p:ext uri="{BB962C8B-B14F-4D97-AF65-F5344CB8AC3E}">
        <p14:creationId xmlns:p14="http://schemas.microsoft.com/office/powerpoint/2010/main" val="4154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16194-4AD1-E843-A0FF-87B4C3189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12 - Qual é a menor unidade de medida do computador?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93A804-CECF-9B45-8762-466787302B5E}"/>
              </a:ext>
            </a:extLst>
          </p:cNvPr>
          <p:cNvSpPr/>
          <p:nvPr/>
        </p:nvSpPr>
        <p:spPr>
          <a:xfrm>
            <a:off x="869576" y="4362557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Bit que representa um 0 ou um 1</a:t>
            </a:r>
          </a:p>
        </p:txBody>
      </p:sp>
    </p:spTree>
    <p:extLst>
      <p:ext uri="{BB962C8B-B14F-4D97-AF65-F5344CB8AC3E}">
        <p14:creationId xmlns:p14="http://schemas.microsoft.com/office/powerpoint/2010/main" val="305895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2644C-5EC7-4242-96D5-13B56893E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13 - Quantos Bytes tem um bit?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AC10AE3-009B-E94D-AD7B-B72D50FCDD7C}"/>
              </a:ext>
            </a:extLst>
          </p:cNvPr>
          <p:cNvSpPr/>
          <p:nvPr/>
        </p:nvSpPr>
        <p:spPr>
          <a:xfrm>
            <a:off x="869576" y="4362557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1/8 – 0,125 Bytes</a:t>
            </a:r>
          </a:p>
        </p:txBody>
      </p:sp>
    </p:spTree>
    <p:extLst>
      <p:ext uri="{BB962C8B-B14F-4D97-AF65-F5344CB8AC3E}">
        <p14:creationId xmlns:p14="http://schemas.microsoft.com/office/powerpoint/2010/main" val="31444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D3D91-6A0F-8E4F-9445-06275B446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14 - Quantos </a:t>
            </a:r>
            <a:r>
              <a:rPr lang="pt-BR" dirty="0" err="1"/>
              <a:t>TeraBytes</a:t>
            </a:r>
            <a:r>
              <a:rPr lang="pt-BR" dirty="0"/>
              <a:t> tem aproximadamente 1.000 </a:t>
            </a:r>
            <a:r>
              <a:rPr lang="pt-BR" dirty="0" err="1"/>
              <a:t>GigaByte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FA942-77D0-8648-8046-213574C24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CAF9409-CB8C-B141-9AB8-DB9D02306548}"/>
              </a:ext>
            </a:extLst>
          </p:cNvPr>
          <p:cNvSpPr/>
          <p:nvPr/>
        </p:nvSpPr>
        <p:spPr>
          <a:xfrm>
            <a:off x="1017494" y="4311489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1 TB</a:t>
            </a:r>
          </a:p>
        </p:txBody>
      </p:sp>
    </p:spTree>
    <p:extLst>
      <p:ext uri="{BB962C8B-B14F-4D97-AF65-F5344CB8AC3E}">
        <p14:creationId xmlns:p14="http://schemas.microsoft.com/office/powerpoint/2010/main" val="18899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780EC-DB9A-2C4A-BDAE-CAFB4AFCD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15 - Quantos </a:t>
            </a:r>
            <a:r>
              <a:rPr lang="pt-BR" dirty="0" err="1"/>
              <a:t>GigaByte</a:t>
            </a:r>
            <a:r>
              <a:rPr lang="pt-BR" dirty="0"/>
              <a:t> tem 300 </a:t>
            </a:r>
            <a:r>
              <a:rPr lang="pt-BR" dirty="0" err="1"/>
              <a:t>MegaByte</a:t>
            </a:r>
            <a:r>
              <a:rPr lang="pt-BR" dirty="0"/>
              <a:t>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E99FEA-6E66-AC4B-8BC8-5C0A3423A1D9}"/>
              </a:ext>
            </a:extLst>
          </p:cNvPr>
          <p:cNvSpPr/>
          <p:nvPr/>
        </p:nvSpPr>
        <p:spPr>
          <a:xfrm>
            <a:off x="1017494" y="4311489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0,3 GB</a:t>
            </a:r>
          </a:p>
        </p:txBody>
      </p:sp>
    </p:spTree>
    <p:extLst>
      <p:ext uri="{BB962C8B-B14F-4D97-AF65-F5344CB8AC3E}">
        <p14:creationId xmlns:p14="http://schemas.microsoft.com/office/powerpoint/2010/main" val="288951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37A0E-F1A6-AD46-904B-70EBE756F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16 - Quantos arquivos de 300KB aproximadamente cabem em um disquete 1.44MB?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73D9CA-846A-2F4F-9CC3-A749E5AFE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4BFB50B-C365-6846-A853-788B2C67CAA2}"/>
              </a:ext>
            </a:extLst>
          </p:cNvPr>
          <p:cNvSpPr/>
          <p:nvPr/>
        </p:nvSpPr>
        <p:spPr>
          <a:xfrm>
            <a:off x="925500" y="4162199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4 arquivos</a:t>
            </a:r>
          </a:p>
        </p:txBody>
      </p:sp>
    </p:spTree>
    <p:extLst>
      <p:ext uri="{BB962C8B-B14F-4D97-AF65-F5344CB8AC3E}">
        <p14:creationId xmlns:p14="http://schemas.microsoft.com/office/powerpoint/2010/main" val="123994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2EED0-0982-A940-A418-FF9CB12CD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17 - Quantos </a:t>
            </a:r>
            <a:r>
              <a:rPr lang="pt-BR" dirty="0" err="1"/>
              <a:t>TeraByte</a:t>
            </a:r>
            <a:r>
              <a:rPr lang="pt-BR" dirty="0"/>
              <a:t> tem 100 KB?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4D839-2714-9E4B-ABC7-2F66699D1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6DADF0-604E-3E4F-AD21-A5A9402D9B09}"/>
              </a:ext>
            </a:extLst>
          </p:cNvPr>
          <p:cNvSpPr/>
          <p:nvPr/>
        </p:nvSpPr>
        <p:spPr>
          <a:xfrm>
            <a:off x="952394" y="3772235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0,0000001 TB</a:t>
            </a:r>
          </a:p>
        </p:txBody>
      </p:sp>
    </p:spTree>
    <p:extLst>
      <p:ext uri="{BB962C8B-B14F-4D97-AF65-F5344CB8AC3E}">
        <p14:creationId xmlns:p14="http://schemas.microsoft.com/office/powerpoint/2010/main" val="2659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E156E-54E8-F243-9FB0-8EC91DFD3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18 - O que é um processador?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0031E-A6C8-F44D-BAEF-AC13D8533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408AD1D-4A3D-E946-A842-45446FA7A59B}"/>
              </a:ext>
            </a:extLst>
          </p:cNvPr>
          <p:cNvSpPr/>
          <p:nvPr/>
        </p:nvSpPr>
        <p:spPr>
          <a:xfrm>
            <a:off x="952394" y="3772235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É considerado o cérebro do computador, pois é responsável por atender a todas as solicitações dos dispositivos e efetuar toda a parte de cálculos, desde o mais simples até o mais complexo.</a:t>
            </a:r>
          </a:p>
        </p:txBody>
      </p:sp>
    </p:spTree>
    <p:extLst>
      <p:ext uri="{BB962C8B-B14F-4D97-AF65-F5344CB8AC3E}">
        <p14:creationId xmlns:p14="http://schemas.microsoft.com/office/powerpoint/2010/main" val="142369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1 - O que é eletricidade?</a:t>
            </a:r>
            <a:endParaRPr lang="pt-BR" cap="non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8D560B4-309D-7447-B075-11EC70F5295B}"/>
              </a:ext>
            </a:extLst>
          </p:cNvPr>
          <p:cNvSpPr txBox="1"/>
          <p:nvPr/>
        </p:nvSpPr>
        <p:spPr>
          <a:xfrm>
            <a:off x="581190" y="3429000"/>
            <a:ext cx="1099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Basicamente eletricidade nada mais é que elétrons em movimento ou em repouso.  </a:t>
            </a:r>
          </a:p>
        </p:txBody>
      </p:sp>
    </p:spTree>
    <p:extLst>
      <p:ext uri="{BB962C8B-B14F-4D97-AF65-F5344CB8AC3E}">
        <p14:creationId xmlns:p14="http://schemas.microsoft.com/office/powerpoint/2010/main" val="281469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19 - O que é </a:t>
            </a:r>
            <a:r>
              <a:rPr lang="pt-BR" dirty="0" err="1"/>
              <a:t>clock</a:t>
            </a:r>
            <a:r>
              <a:rPr lang="pt-BR" dirty="0"/>
              <a:t> interno?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1E90CD-903B-7346-B329-64F498894F67}"/>
              </a:ext>
            </a:extLst>
          </p:cNvPr>
          <p:cNvSpPr/>
          <p:nvPr/>
        </p:nvSpPr>
        <p:spPr>
          <a:xfrm>
            <a:off x="831371" y="4337011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É a frequência interna (do núcleo) de um processador </a:t>
            </a:r>
          </a:p>
        </p:txBody>
      </p:sp>
    </p:spTree>
    <p:extLst>
      <p:ext uri="{BB962C8B-B14F-4D97-AF65-F5344CB8AC3E}">
        <p14:creationId xmlns:p14="http://schemas.microsoft.com/office/powerpoint/2010/main" val="27279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20 - O que é </a:t>
            </a:r>
            <a:r>
              <a:rPr lang="pt-BR" dirty="0" err="1"/>
              <a:t>clock</a:t>
            </a:r>
            <a:r>
              <a:rPr lang="pt-BR" dirty="0"/>
              <a:t> externo?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1E90CD-903B-7346-B329-64F498894F67}"/>
              </a:ext>
            </a:extLst>
          </p:cNvPr>
          <p:cNvSpPr/>
          <p:nvPr/>
        </p:nvSpPr>
        <p:spPr>
          <a:xfrm>
            <a:off x="858265" y="3960493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É a frequência externa (da placa mãe) em que o processador irá se comunicar com o restante dos dispositivos, também é conhecido como FSB (Front </a:t>
            </a:r>
            <a:r>
              <a:rPr lang="pt-BR" sz="2400" dirty="0" err="1">
                <a:solidFill>
                  <a:schemeClr val="bg1"/>
                </a:solidFill>
              </a:rPr>
              <a:t>side</a:t>
            </a:r>
            <a:r>
              <a:rPr lang="pt-BR" sz="2400" dirty="0">
                <a:solidFill>
                  <a:schemeClr val="bg1"/>
                </a:solidFill>
              </a:rPr>
              <a:t> bus).</a:t>
            </a:r>
          </a:p>
        </p:txBody>
      </p:sp>
    </p:spTree>
    <p:extLst>
      <p:ext uri="{BB962C8B-B14F-4D97-AF65-F5344CB8AC3E}">
        <p14:creationId xmlns:p14="http://schemas.microsoft.com/office/powerpoint/2010/main" val="182321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21 - O que é medido em nanômetro em um processador?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85159" y="4377352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 distância entre os transistores de um CI (Circuito integrado)</a:t>
            </a:r>
          </a:p>
        </p:txBody>
      </p:sp>
    </p:spTree>
    <p:extLst>
      <p:ext uri="{BB962C8B-B14F-4D97-AF65-F5344CB8AC3E}">
        <p14:creationId xmlns:p14="http://schemas.microsoft.com/office/powerpoint/2010/main" val="973409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22 - Qual a função da memória cache?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85159" y="4377352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Agilizar a troca de dados entre processador e memória RAM</a:t>
            </a:r>
          </a:p>
        </p:txBody>
      </p:sp>
    </p:spTree>
    <p:extLst>
      <p:ext uri="{BB962C8B-B14F-4D97-AF65-F5344CB8AC3E}">
        <p14:creationId xmlns:p14="http://schemas.microsoft.com/office/powerpoint/2010/main" val="1393443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23 - Qual o diferencial dos processadores core </a:t>
            </a:r>
            <a:r>
              <a:rPr lang="pt-BR" dirty="0" err="1"/>
              <a:t>I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791029" y="4175646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Controlador gráfico (GPU) integrado aos processadores.</a:t>
            </a:r>
          </a:p>
        </p:txBody>
      </p:sp>
    </p:spTree>
    <p:extLst>
      <p:ext uri="{BB962C8B-B14F-4D97-AF65-F5344CB8AC3E}">
        <p14:creationId xmlns:p14="http://schemas.microsoft.com/office/powerpoint/2010/main" val="3853493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24 - Quais características técnicas são necessárias na escolha de um processador?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970429" y="3462953"/>
            <a:ext cx="99015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Marca</a:t>
            </a:r>
          </a:p>
          <a:p>
            <a:r>
              <a:rPr lang="pt-BR" sz="2400" dirty="0">
                <a:solidFill>
                  <a:schemeClr val="bg1"/>
                </a:solidFill>
              </a:rPr>
              <a:t>Modelo</a:t>
            </a:r>
          </a:p>
          <a:p>
            <a:r>
              <a:rPr lang="pt-BR" sz="2400" dirty="0">
                <a:solidFill>
                  <a:schemeClr val="bg1"/>
                </a:solidFill>
              </a:rPr>
              <a:t>Geração</a:t>
            </a:r>
          </a:p>
          <a:p>
            <a:r>
              <a:rPr lang="pt-BR" sz="2400" dirty="0">
                <a:solidFill>
                  <a:schemeClr val="bg1"/>
                </a:solidFill>
              </a:rPr>
              <a:t>Litografia</a:t>
            </a:r>
          </a:p>
          <a:p>
            <a:r>
              <a:rPr lang="pt-BR" sz="2400" dirty="0" err="1">
                <a:solidFill>
                  <a:schemeClr val="bg1"/>
                </a:solidFill>
              </a:rPr>
              <a:t>Clock</a:t>
            </a:r>
            <a:r>
              <a:rPr lang="pt-BR" sz="2400" dirty="0">
                <a:solidFill>
                  <a:schemeClr val="bg1"/>
                </a:solidFill>
              </a:rPr>
              <a:t> interno</a:t>
            </a:r>
          </a:p>
          <a:p>
            <a:r>
              <a:rPr lang="pt-BR" sz="2400" dirty="0" err="1">
                <a:solidFill>
                  <a:schemeClr val="bg1"/>
                </a:solidFill>
              </a:rPr>
              <a:t>Clock</a:t>
            </a:r>
            <a:r>
              <a:rPr lang="pt-BR" sz="2400" dirty="0">
                <a:solidFill>
                  <a:schemeClr val="bg1"/>
                </a:solidFill>
              </a:rPr>
              <a:t> externo</a:t>
            </a:r>
          </a:p>
          <a:p>
            <a:r>
              <a:rPr lang="pt-BR" sz="2400" dirty="0">
                <a:solidFill>
                  <a:schemeClr val="bg1"/>
                </a:solidFill>
              </a:rPr>
              <a:t>Quantidade de Cache</a:t>
            </a:r>
          </a:p>
        </p:txBody>
      </p:sp>
    </p:spTree>
    <p:extLst>
      <p:ext uri="{BB962C8B-B14F-4D97-AF65-F5344CB8AC3E}">
        <p14:creationId xmlns:p14="http://schemas.microsoft.com/office/powerpoint/2010/main" val="1100354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25 - O que é HT da Intel?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35958" y="3597424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Hyper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threading</a:t>
            </a:r>
            <a:r>
              <a:rPr lang="pt-BR" sz="2400" dirty="0">
                <a:solidFill>
                  <a:schemeClr val="bg1"/>
                </a:solidFill>
              </a:rPr>
              <a:t> é </a:t>
            </a:r>
            <a:r>
              <a:rPr lang="pt-BR" sz="2400" dirty="0" err="1">
                <a:solidFill>
                  <a:schemeClr val="bg1"/>
                </a:solidFill>
              </a:rPr>
              <a:t>aTecnologia</a:t>
            </a:r>
            <a:r>
              <a:rPr lang="pt-BR" sz="2400" dirty="0">
                <a:solidFill>
                  <a:schemeClr val="bg1"/>
                </a:solidFill>
              </a:rPr>
              <a:t> da Intel que consiste em gerar núcleos virtuais a partir de partes ociosas do núcleo físico. </a:t>
            </a:r>
          </a:p>
        </p:txBody>
      </p:sp>
    </p:spTree>
    <p:extLst>
      <p:ext uri="{BB962C8B-B14F-4D97-AF65-F5344CB8AC3E}">
        <p14:creationId xmlns:p14="http://schemas.microsoft.com/office/powerpoint/2010/main" val="3050631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26 - O que é chip set?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35958" y="3597424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Circuito integrado responsável por controlar todos os dispositivos do computador.</a:t>
            </a:r>
          </a:p>
        </p:txBody>
      </p:sp>
    </p:spTree>
    <p:extLst>
      <p:ext uri="{BB962C8B-B14F-4D97-AF65-F5344CB8AC3E}">
        <p14:creationId xmlns:p14="http://schemas.microsoft.com/office/powerpoint/2010/main" val="1206885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27 - Em quantas e quais partes se divide o chip set no modo tradicional? E quais suas funções?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903194" y="3772235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Ponte Norte: Controla barramento de vídeo, memória e processador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Ponte Sul: Controla o restante dos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38361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28 - Site 2 marcas boas de chip set.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997324" y="3806188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INTEL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AMD</a:t>
            </a:r>
          </a:p>
        </p:txBody>
      </p:sp>
    </p:spTree>
    <p:extLst>
      <p:ext uri="{BB962C8B-B14F-4D97-AF65-F5344CB8AC3E}">
        <p14:creationId xmlns:p14="http://schemas.microsoft.com/office/powerpoint/2010/main" val="420050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t-BR" dirty="0"/>
              <a:t>2 - Em quantas e quais partes se divide a eletricidade?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A56B52-AC59-6E4D-B51A-1D7D334CCA07}"/>
              </a:ext>
            </a:extLst>
          </p:cNvPr>
          <p:cNvSpPr txBox="1"/>
          <p:nvPr/>
        </p:nvSpPr>
        <p:spPr>
          <a:xfrm>
            <a:off x="1011499" y="3429000"/>
            <a:ext cx="10657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Eletrostática: estuda os efeitos produzidos por cargas elétricas em repouso; 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Eletrodinâmica: estuda as cargas elétricas em movimento;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Eletromagnetismo: energia encontrada em imãs. </a:t>
            </a:r>
          </a:p>
        </p:txBody>
      </p:sp>
    </p:spTree>
    <p:extLst>
      <p:ext uri="{BB962C8B-B14F-4D97-AF65-F5344CB8AC3E}">
        <p14:creationId xmlns:p14="http://schemas.microsoft.com/office/powerpoint/2010/main" val="2076105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29 - Cite uma marca ruim de chip set.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35960" y="4370964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SIS</a:t>
            </a:r>
          </a:p>
        </p:txBody>
      </p:sp>
    </p:spTree>
    <p:extLst>
      <p:ext uri="{BB962C8B-B14F-4D97-AF65-F5344CB8AC3E}">
        <p14:creationId xmlns:p14="http://schemas.microsoft.com/office/powerpoint/2010/main" val="2307368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30 - O que é QPI?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916643" y="3772235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Quickpath</a:t>
            </a:r>
            <a:r>
              <a:rPr lang="pt-BR" b="1" dirty="0"/>
              <a:t> </a:t>
            </a:r>
            <a:r>
              <a:rPr lang="pt-BR" sz="2400" dirty="0" err="1">
                <a:solidFill>
                  <a:schemeClr val="bg1"/>
                </a:solidFill>
              </a:rPr>
              <a:t>interconnect</a:t>
            </a:r>
            <a:r>
              <a:rPr lang="pt-BR" sz="2400" dirty="0">
                <a:solidFill>
                  <a:schemeClr val="bg1"/>
                </a:solidFill>
              </a:rPr>
              <a:t> e um barramento de conexão de alta performance da Intel, para interligar o controlador de memória ao processador permitindo uma comunicação de 64bits. </a:t>
            </a:r>
          </a:p>
        </p:txBody>
      </p:sp>
    </p:spTree>
    <p:extLst>
      <p:ext uri="{BB962C8B-B14F-4D97-AF65-F5344CB8AC3E}">
        <p14:creationId xmlns:p14="http://schemas.microsoft.com/office/powerpoint/2010/main" val="3120080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31 - O que é </a:t>
            </a:r>
            <a:r>
              <a:rPr lang="pt-BR" dirty="0" err="1"/>
              <a:t>HyperTransport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22513" y="3617929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Barramento de comunicação do processador com a memória </a:t>
            </a:r>
            <a:r>
              <a:rPr lang="pt-BR" sz="2400" dirty="0" err="1">
                <a:solidFill>
                  <a:schemeClr val="bg1"/>
                </a:solidFill>
              </a:rPr>
              <a:t>Ram</a:t>
            </a:r>
            <a:r>
              <a:rPr lang="pt-BR" sz="2400" dirty="0">
                <a:solidFill>
                  <a:schemeClr val="bg1"/>
                </a:solidFill>
              </a:rPr>
              <a:t>, esta tecnologia permite que o processador se comunique a 64bits com a memória e é uma tecnologia da AMD.</a:t>
            </a:r>
          </a:p>
        </p:txBody>
      </p:sp>
    </p:spTree>
    <p:extLst>
      <p:ext uri="{BB962C8B-B14F-4D97-AF65-F5344CB8AC3E}">
        <p14:creationId xmlns:p14="http://schemas.microsoft.com/office/powerpoint/2010/main" val="3227826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32 - O que é DMI?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22513" y="3617929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Barramento da Intel que faz a comunicação entre o processador e os outros dispositivos principalmente com placa de vídeo.</a:t>
            </a:r>
          </a:p>
        </p:txBody>
      </p:sp>
    </p:spTree>
    <p:extLst>
      <p:ext uri="{BB962C8B-B14F-4D97-AF65-F5344CB8AC3E}">
        <p14:creationId xmlns:p14="http://schemas.microsoft.com/office/powerpoint/2010/main" val="1997714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33 - O que é </a:t>
            </a:r>
            <a:r>
              <a:rPr lang="pt-BR" dirty="0" err="1"/>
              <a:t>A-Link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22513" y="3617929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Barramento da AMD que faz a comunicação entre o processador e os outros dispositivos principalmente com placa de vídeo.</a:t>
            </a:r>
          </a:p>
        </p:txBody>
      </p:sp>
    </p:spTree>
    <p:extLst>
      <p:ext uri="{BB962C8B-B14F-4D97-AF65-F5344CB8AC3E}">
        <p14:creationId xmlns:p14="http://schemas.microsoft.com/office/powerpoint/2010/main" val="2668740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34 - Em quantas e quais partes se divide a memória do computador?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35960" y="3541402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Em duas partes, RAM e ROM.</a:t>
            </a:r>
          </a:p>
        </p:txBody>
      </p:sp>
    </p:spTree>
    <p:extLst>
      <p:ext uri="{BB962C8B-B14F-4D97-AF65-F5344CB8AC3E}">
        <p14:creationId xmlns:p14="http://schemas.microsoft.com/office/powerpoint/2010/main" val="3434972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35 - Qual a função da memória RAM?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35960" y="3541402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 memória RAM nada mais é que que a área de trabalho do processador, é nela que ele aloca temporariamente os dados que estão sendo processados no momento.</a:t>
            </a:r>
          </a:p>
        </p:txBody>
      </p:sp>
    </p:spTree>
    <p:extLst>
      <p:ext uri="{BB962C8B-B14F-4D97-AF65-F5344CB8AC3E}">
        <p14:creationId xmlns:p14="http://schemas.microsoft.com/office/powerpoint/2010/main" val="2980936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36 - O que é EEPROM?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35960" y="3541402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Electrically-Erasable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Programmable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Read-Only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Memory</a:t>
            </a:r>
            <a:r>
              <a:rPr lang="pt-BR" sz="2400" dirty="0">
                <a:solidFill>
                  <a:schemeClr val="bg1"/>
                </a:solidFill>
              </a:rPr>
              <a:t>, memória rom que pode ser apagada e programada eletricamente.</a:t>
            </a:r>
          </a:p>
        </p:txBody>
      </p:sp>
    </p:spTree>
    <p:extLst>
      <p:ext uri="{BB962C8B-B14F-4D97-AF65-F5344CB8AC3E}">
        <p14:creationId xmlns:p14="http://schemas.microsoft.com/office/powerpoint/2010/main" val="535163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37 - Cite um exemplo de memória volátil e de uma memória não volátil.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35960" y="3541402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Volátil: RAM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Não volátil: ROM</a:t>
            </a:r>
          </a:p>
        </p:txBody>
      </p:sp>
    </p:spTree>
    <p:extLst>
      <p:ext uri="{BB962C8B-B14F-4D97-AF65-F5344CB8AC3E}">
        <p14:creationId xmlns:p14="http://schemas.microsoft.com/office/powerpoint/2010/main" val="1207040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38 - Em quantas e quais partes se divide a memória RAM do computador?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35960" y="3541402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Em duas partes DRAM(</a:t>
            </a:r>
            <a:r>
              <a:rPr lang="pt-BR" sz="2400" dirty="0" err="1">
                <a:solidFill>
                  <a:schemeClr val="bg1"/>
                </a:solidFill>
              </a:rPr>
              <a:t>Dynamic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Random</a:t>
            </a:r>
            <a:r>
              <a:rPr lang="pt-BR" sz="2400" dirty="0">
                <a:solidFill>
                  <a:schemeClr val="bg1"/>
                </a:solidFill>
              </a:rPr>
              <a:t> Access </a:t>
            </a:r>
            <a:r>
              <a:rPr lang="pt-BR" sz="2400" dirty="0" err="1">
                <a:solidFill>
                  <a:schemeClr val="bg1"/>
                </a:solidFill>
              </a:rPr>
              <a:t>Memory</a:t>
            </a:r>
            <a:r>
              <a:rPr lang="pt-BR" sz="2400" dirty="0">
                <a:solidFill>
                  <a:schemeClr val="bg1"/>
                </a:solidFill>
              </a:rPr>
              <a:t>) e SRAM(</a:t>
            </a:r>
            <a:r>
              <a:rPr lang="pt-BR" sz="2400" dirty="0" err="1">
                <a:solidFill>
                  <a:schemeClr val="bg1"/>
                </a:solidFill>
              </a:rPr>
              <a:t>Static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Random</a:t>
            </a:r>
            <a:r>
              <a:rPr lang="pt-BR" sz="2400" dirty="0">
                <a:solidFill>
                  <a:schemeClr val="bg1"/>
                </a:solidFill>
              </a:rPr>
              <a:t> Access </a:t>
            </a:r>
            <a:r>
              <a:rPr lang="pt-BR" sz="2400" dirty="0" err="1">
                <a:solidFill>
                  <a:schemeClr val="bg1"/>
                </a:solidFill>
              </a:rPr>
              <a:t>Memory</a:t>
            </a:r>
            <a:r>
              <a:rPr lang="pt-BR" sz="2400" dirty="0">
                <a:solidFill>
                  <a:schemeClr val="bg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20514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3 - Que tipo de corrente elétrica uma resistência utiliza?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A56B52-AC59-6E4D-B51A-1D7D334CCA07}"/>
              </a:ext>
            </a:extLst>
          </p:cNvPr>
          <p:cNvSpPr txBox="1"/>
          <p:nvPr/>
        </p:nvSpPr>
        <p:spPr>
          <a:xfrm>
            <a:off x="1061015" y="4086854"/>
            <a:ext cx="1065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Alternada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65F139-A119-D443-B3A2-54E262A6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417" y="3416733"/>
            <a:ext cx="40640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49E61AE-A670-6C47-9D4F-F36C6DE110F9}"/>
              </a:ext>
            </a:extLst>
          </p:cNvPr>
          <p:cNvSpPr txBox="1"/>
          <p:nvPr/>
        </p:nvSpPr>
        <p:spPr>
          <a:xfrm>
            <a:off x="5002306" y="344272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+ 220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557E9B-0DD3-9B4D-96CF-DD18860E9502}"/>
              </a:ext>
            </a:extLst>
          </p:cNvPr>
          <p:cNvSpPr txBox="1"/>
          <p:nvPr/>
        </p:nvSpPr>
        <p:spPr>
          <a:xfrm>
            <a:off x="5485913" y="510047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- 220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D5748A-B460-F543-8FDD-CA463B649619}"/>
              </a:ext>
            </a:extLst>
          </p:cNvPr>
          <p:cNvSpPr txBox="1"/>
          <p:nvPr/>
        </p:nvSpPr>
        <p:spPr>
          <a:xfrm>
            <a:off x="8132169" y="408685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2376705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39 - Que tipo de memória RAM armazena por capacitores?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35960" y="3541402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Memória RAM principal (DRAM)</a:t>
            </a:r>
          </a:p>
        </p:txBody>
      </p:sp>
    </p:spTree>
    <p:extLst>
      <p:ext uri="{BB962C8B-B14F-4D97-AF65-F5344CB8AC3E}">
        <p14:creationId xmlns:p14="http://schemas.microsoft.com/office/powerpoint/2010/main" val="1378607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40 - Que tipo de memória RAM armazena por Transistores?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35960" y="3541402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Memória Cache principal (SRAM)</a:t>
            </a:r>
          </a:p>
        </p:txBody>
      </p:sp>
    </p:spTree>
    <p:extLst>
      <p:ext uri="{BB962C8B-B14F-4D97-AF65-F5344CB8AC3E}">
        <p14:creationId xmlns:p14="http://schemas.microsoft.com/office/powerpoint/2010/main" val="48202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41 - O que é o FLIP FLOP?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701489" y="3581744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Um conjunto de transistores interligados com o objetivo de gerar um bit processado. </a:t>
            </a:r>
          </a:p>
        </p:txBody>
      </p:sp>
    </p:spTree>
    <p:extLst>
      <p:ext uri="{BB962C8B-B14F-4D97-AF65-F5344CB8AC3E}">
        <p14:creationId xmlns:p14="http://schemas.microsoft.com/office/powerpoint/2010/main" val="254409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42 - Explique memória Assíncrona e memória Síncrona.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701489" y="3581744"/>
            <a:ext cx="9901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Memória assíncrona é a memória que trabalha em uma frequência diferente(abaixo) da do sistema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Memória síncrona é a memória que trabalha sincronizada com o sistema</a:t>
            </a:r>
          </a:p>
        </p:txBody>
      </p:sp>
    </p:spTree>
    <p:extLst>
      <p:ext uri="{BB962C8B-B14F-4D97-AF65-F5344CB8AC3E}">
        <p14:creationId xmlns:p14="http://schemas.microsoft.com/office/powerpoint/2010/main" val="3561615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43 - Qual a diferença entre DIMM-SDR e DIMM-DDR?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701489" y="3581744"/>
            <a:ext cx="99015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DIMM-SDR – Dual </a:t>
            </a:r>
            <a:r>
              <a:rPr lang="pt-BR" sz="2400" dirty="0" err="1">
                <a:solidFill>
                  <a:schemeClr val="bg1"/>
                </a:solidFill>
              </a:rPr>
              <a:t>inline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memory</a:t>
            </a:r>
            <a:r>
              <a:rPr lang="pt-BR" sz="2400" dirty="0">
                <a:solidFill>
                  <a:schemeClr val="bg1"/>
                </a:solidFill>
              </a:rPr>
              <a:t> module – Single data rate (Módulo de memória em linha dupla com taxa de transferência </a:t>
            </a:r>
            <a:r>
              <a:rPr lang="pt-BR" sz="2400" dirty="0" err="1">
                <a:solidFill>
                  <a:schemeClr val="bg1"/>
                </a:solidFill>
              </a:rPr>
              <a:t>simpes</a:t>
            </a:r>
            <a:r>
              <a:rPr lang="pt-BR" sz="2400" dirty="0">
                <a:solidFill>
                  <a:schemeClr val="bg1"/>
                </a:solidFill>
              </a:rPr>
              <a:t>).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DIMM-DDR – Dual </a:t>
            </a:r>
            <a:r>
              <a:rPr lang="pt-BR" sz="2400" dirty="0" err="1">
                <a:solidFill>
                  <a:schemeClr val="bg1"/>
                </a:solidFill>
              </a:rPr>
              <a:t>inline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memory</a:t>
            </a:r>
            <a:r>
              <a:rPr lang="pt-BR" sz="2400" dirty="0">
                <a:solidFill>
                  <a:schemeClr val="bg1"/>
                </a:solidFill>
              </a:rPr>
              <a:t> module – Double data rate (Módulo de memória em linha dupla com taxa de transferência dupla).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86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44 - Qual a diferença entre Single </a:t>
            </a:r>
            <a:r>
              <a:rPr lang="pt-BR" dirty="0" err="1"/>
              <a:t>channel</a:t>
            </a:r>
            <a:r>
              <a:rPr lang="pt-BR" dirty="0"/>
              <a:t> e Dual </a:t>
            </a:r>
            <a:r>
              <a:rPr lang="pt-BR" dirty="0" err="1"/>
              <a:t>channel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701489" y="3581744"/>
            <a:ext cx="99015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Single </a:t>
            </a:r>
            <a:r>
              <a:rPr lang="pt-BR" sz="2400" dirty="0" err="1">
                <a:solidFill>
                  <a:schemeClr val="bg1"/>
                </a:solidFill>
              </a:rPr>
              <a:t>channel</a:t>
            </a:r>
            <a:r>
              <a:rPr lang="pt-BR" sz="2400" dirty="0">
                <a:solidFill>
                  <a:schemeClr val="bg1"/>
                </a:solidFill>
              </a:rPr>
              <a:t> os módulos de memória trabalham independentes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Em Dual </a:t>
            </a:r>
            <a:r>
              <a:rPr lang="pt-BR" sz="2400" dirty="0" err="1">
                <a:solidFill>
                  <a:schemeClr val="bg1"/>
                </a:solidFill>
              </a:rPr>
              <a:t>channel</a:t>
            </a:r>
            <a:r>
              <a:rPr lang="pt-BR" sz="2400" dirty="0">
                <a:solidFill>
                  <a:schemeClr val="bg1"/>
                </a:solidFill>
              </a:rPr>
              <a:t> os módulos de memória trabalham paralelos, dividindo as tarefas.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98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45 - Por que as placas periféricas são importantes para a performance do micro?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701489" y="3581744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Porque estas placas contém recursos próprios como memória e processamentos, o que aliviam o uso desses recursos do sistema.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67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46 - O que é melhor </a:t>
            </a:r>
            <a:r>
              <a:rPr lang="pt-BR" dirty="0" err="1"/>
              <a:t>OnBoard</a:t>
            </a:r>
            <a:r>
              <a:rPr lang="pt-BR" dirty="0"/>
              <a:t> ou </a:t>
            </a:r>
            <a:r>
              <a:rPr lang="pt-BR" dirty="0" err="1"/>
              <a:t>OffBoard</a:t>
            </a:r>
            <a:r>
              <a:rPr lang="pt-BR" dirty="0"/>
              <a:t>? Explique do ponto de vista da performance.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701489" y="3581744"/>
            <a:ext cx="9901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Offboard</a:t>
            </a:r>
            <a:r>
              <a:rPr lang="pt-BR" sz="2400" dirty="0">
                <a:solidFill>
                  <a:schemeClr val="bg1"/>
                </a:solidFill>
              </a:rPr>
              <a:t>,  porque estas placas </a:t>
            </a:r>
            <a:r>
              <a:rPr lang="pt-BR" sz="2400" dirty="0" err="1">
                <a:solidFill>
                  <a:schemeClr val="bg1"/>
                </a:solidFill>
              </a:rPr>
              <a:t>offboards</a:t>
            </a:r>
            <a:r>
              <a:rPr lang="pt-BR" sz="2400" dirty="0">
                <a:solidFill>
                  <a:schemeClr val="bg1"/>
                </a:solidFill>
              </a:rPr>
              <a:t> contém recursos próprios como memória e processamentos, o que aliviam o uso desses recursos do sistema.</a:t>
            </a:r>
          </a:p>
          <a:p>
            <a:r>
              <a:rPr lang="pt-BR" sz="2400" dirty="0">
                <a:solidFill>
                  <a:schemeClr val="bg1"/>
                </a:solidFill>
              </a:rPr>
              <a:t>Já as placas </a:t>
            </a:r>
            <a:r>
              <a:rPr lang="pt-BR" sz="2400" dirty="0" err="1">
                <a:solidFill>
                  <a:schemeClr val="bg1"/>
                </a:solidFill>
              </a:rPr>
              <a:t>onboards</a:t>
            </a:r>
            <a:r>
              <a:rPr lang="pt-BR" sz="2400" dirty="0">
                <a:solidFill>
                  <a:schemeClr val="bg1"/>
                </a:solidFill>
              </a:rPr>
              <a:t> utilizam o sistema para exercer suas tarefas.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69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47 - O que é SLI?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701489" y="3581744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Tecnologia da </a:t>
            </a:r>
            <a:r>
              <a:rPr lang="pt-BR" sz="2400" dirty="0" err="1">
                <a:solidFill>
                  <a:schemeClr val="bg1"/>
                </a:solidFill>
              </a:rPr>
              <a:t>Nvidea</a:t>
            </a:r>
            <a:r>
              <a:rPr lang="pt-BR" sz="2400" dirty="0">
                <a:solidFill>
                  <a:schemeClr val="bg1"/>
                </a:solidFill>
              </a:rPr>
              <a:t> que consistem em conectar mais de uma placa aceleradora idênticas e faze-las trabalharem em conjunto.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73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48 - O que é Cross </a:t>
            </a:r>
            <a:r>
              <a:rPr lang="pt-BR" dirty="0" err="1"/>
              <a:t>Fire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701489" y="3581744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Tecnologia da ATI(AMD) que consistem em conectar mais de uma placa aceleradora de mesma série e faze-las trabalharem em conjunto.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8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4 - Que tipo de corrente elétrica é utilizado por componentes eletrônicos?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FBE412-AF84-534D-ACD6-5913E0F32DEB}"/>
              </a:ext>
            </a:extLst>
          </p:cNvPr>
          <p:cNvSpPr txBox="1"/>
          <p:nvPr/>
        </p:nvSpPr>
        <p:spPr>
          <a:xfrm>
            <a:off x="1421633" y="4131724"/>
            <a:ext cx="1065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Contínua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A9B28F-4CC4-B047-A16C-442DDD5D2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604" y="3429000"/>
            <a:ext cx="4020792" cy="204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B9FECC5-384C-024A-83DD-CB401CCBBB36}"/>
              </a:ext>
            </a:extLst>
          </p:cNvPr>
          <p:cNvSpPr txBox="1"/>
          <p:nvPr/>
        </p:nvSpPr>
        <p:spPr>
          <a:xfrm>
            <a:off x="4464423" y="3595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+ 5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FB770B-3F97-E240-85B4-F93604F0EB05}"/>
              </a:ext>
            </a:extLst>
          </p:cNvPr>
          <p:cNvSpPr txBox="1"/>
          <p:nvPr/>
        </p:nvSpPr>
        <p:spPr>
          <a:xfrm>
            <a:off x="4125945" y="50343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206795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49 - O que é </a:t>
            </a:r>
            <a:r>
              <a:rPr lang="pt-BR" dirty="0" err="1"/>
              <a:t>Hybrid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701489" y="3581744"/>
            <a:ext cx="99015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Tecnologia que consistem em conectar mais de uma placa aceleradora sendo uma </a:t>
            </a:r>
            <a:r>
              <a:rPr lang="pt-BR" sz="2400" dirty="0" err="1">
                <a:solidFill>
                  <a:schemeClr val="bg1"/>
                </a:solidFill>
              </a:rPr>
              <a:t>offboard</a:t>
            </a:r>
            <a:r>
              <a:rPr lang="pt-BR" sz="2400" dirty="0">
                <a:solidFill>
                  <a:schemeClr val="bg1"/>
                </a:solidFill>
              </a:rPr>
              <a:t> e a outra </a:t>
            </a:r>
            <a:r>
              <a:rPr lang="pt-BR" sz="2400" dirty="0" err="1">
                <a:solidFill>
                  <a:schemeClr val="bg1"/>
                </a:solidFill>
              </a:rPr>
              <a:t>onboard</a:t>
            </a:r>
            <a:r>
              <a:rPr lang="pt-BR" sz="2400" dirty="0">
                <a:solidFill>
                  <a:schemeClr val="bg1"/>
                </a:solidFill>
              </a:rPr>
              <a:t> e faze-las trabalharem em conjunto.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Lembrando que se for </a:t>
            </a:r>
            <a:r>
              <a:rPr lang="pt-BR" sz="2400" dirty="0" err="1">
                <a:solidFill>
                  <a:schemeClr val="bg1"/>
                </a:solidFill>
              </a:rPr>
              <a:t>Gforce</a:t>
            </a:r>
            <a:r>
              <a:rPr lang="pt-BR" sz="2400" dirty="0">
                <a:solidFill>
                  <a:schemeClr val="bg1"/>
                </a:solidFill>
              </a:rPr>
              <a:t> precisam ser idênticas, já se for </a:t>
            </a:r>
            <a:r>
              <a:rPr lang="pt-BR" sz="2400" dirty="0" err="1">
                <a:solidFill>
                  <a:schemeClr val="bg1"/>
                </a:solidFill>
              </a:rPr>
              <a:t>Radeon</a:t>
            </a:r>
            <a:r>
              <a:rPr lang="pt-BR" sz="2400" dirty="0">
                <a:solidFill>
                  <a:schemeClr val="bg1"/>
                </a:solidFill>
              </a:rPr>
              <a:t> precisam ser da mesma série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00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50 - O que é Bus </a:t>
            </a:r>
            <a:r>
              <a:rPr lang="pt-BR" dirty="0" err="1"/>
              <a:t>Memory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701489" y="3581744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Largura de barramento da memória das placas de vídeo aceleradoras.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02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51 - O que é GPU?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09066" y="3772235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Graphics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processing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unit</a:t>
            </a:r>
            <a:r>
              <a:rPr lang="pt-BR" sz="2400" dirty="0">
                <a:solidFill>
                  <a:schemeClr val="bg1"/>
                </a:solidFill>
              </a:rPr>
              <a:t> – Processador gráfico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82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52 - O que é GDDR?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09066" y="3772235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Memória de vídeo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58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53 - Qual é a aplicação do GPU GeForce 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09066" y="3772235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Games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11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54 - Qual é a aplicação do GPU </a:t>
            </a:r>
            <a:r>
              <a:rPr lang="pt-BR" dirty="0" err="1"/>
              <a:t>Radeon</a:t>
            </a:r>
            <a:r>
              <a:rPr lang="pt-BR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09066" y="3772235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Games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66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55 - Qual é a aplicação do GPU Quadro?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09066" y="3772235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Renderização</a:t>
            </a:r>
            <a:r>
              <a:rPr lang="pt-BR" sz="2400" dirty="0">
                <a:solidFill>
                  <a:schemeClr val="bg1"/>
                </a:solidFill>
              </a:rPr>
              <a:t> de projetos arquitetônicos(Uso </a:t>
            </a:r>
            <a:r>
              <a:rPr lang="pt-BR" sz="2400" dirty="0" err="1">
                <a:solidFill>
                  <a:schemeClr val="bg1"/>
                </a:solidFill>
              </a:rPr>
              <a:t>profisional</a:t>
            </a:r>
            <a:r>
              <a:rPr lang="pt-BR" sz="2400" dirty="0">
                <a:solidFill>
                  <a:schemeClr val="bg1"/>
                </a:solidFill>
              </a:rPr>
              <a:t>) 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559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56 - Qual é a aplicação do GPU TESLA?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09066" y="3772235"/>
            <a:ext cx="9901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Placas de vídeo utilizada em servidores, elas se unem ao processamento principal da máquina aumentando assim a performance da mesma(Uso </a:t>
            </a:r>
            <a:r>
              <a:rPr lang="pt-BR" sz="2400" dirty="0" err="1">
                <a:solidFill>
                  <a:schemeClr val="bg1"/>
                </a:solidFill>
              </a:rPr>
              <a:t>profisional</a:t>
            </a:r>
            <a:r>
              <a:rPr lang="pt-BR" sz="2400" dirty="0">
                <a:solidFill>
                  <a:schemeClr val="bg1"/>
                </a:solidFill>
              </a:rPr>
              <a:t>).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334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57 - O que é placa mãe?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09066" y="3772235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Principal placa de circuito impresso do computador, responsável por interligar e alimentar eletricamente todos os dispositivos do computador.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944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58 - Cite 2 marcas boas de placa mãe e duas ruins.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09066" y="3772235"/>
            <a:ext cx="9901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Boas: Asus e Intel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Ruins: </a:t>
            </a:r>
            <a:r>
              <a:rPr lang="pt-BR" sz="2400" dirty="0" err="1">
                <a:solidFill>
                  <a:schemeClr val="bg1"/>
                </a:solidFill>
              </a:rPr>
              <a:t>PCChips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 err="1">
                <a:solidFill>
                  <a:schemeClr val="bg1"/>
                </a:solidFill>
              </a:rPr>
              <a:t>PCWare</a:t>
            </a:r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7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5 - Como é gerado a eletricidade estática?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A56B52-AC59-6E4D-B51A-1D7D334CCA07}"/>
              </a:ext>
            </a:extLst>
          </p:cNvPr>
          <p:cNvSpPr txBox="1"/>
          <p:nvPr/>
        </p:nvSpPr>
        <p:spPr>
          <a:xfrm>
            <a:off x="767315" y="4362557"/>
            <a:ext cx="1065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É gerada a partir de dois corpos isolantes em atrito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807228-1EC0-964B-94D5-5C8658AC0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391" y="3307975"/>
            <a:ext cx="2047056" cy="27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73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59 - Qual a função do gabinete?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09066" y="3772235"/>
            <a:ext cx="9901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Proteger os componentes internos do computador proporcionando um ventilação adequada aos mesmos, além de conter um chave de liga e desliga e sinalizadores frontais que indicam o funcionamento da máquina.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17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60 - Qual a principal função da fonte de alimentação?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FD2BEC-8801-7C44-826D-2DF31675BE37}"/>
              </a:ext>
            </a:extLst>
          </p:cNvPr>
          <p:cNvSpPr/>
          <p:nvPr/>
        </p:nvSpPr>
        <p:spPr>
          <a:xfrm>
            <a:off x="809066" y="3772235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Converter a corrente alternada que vem da tomada em corrente contínua para alimentar os componentes do computador.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4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6 - Em quantas e quais partes se divide o computador?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A56B52-AC59-6E4D-B51A-1D7D334CCA07}"/>
              </a:ext>
            </a:extLst>
          </p:cNvPr>
          <p:cNvSpPr txBox="1"/>
          <p:nvPr/>
        </p:nvSpPr>
        <p:spPr>
          <a:xfrm>
            <a:off x="767315" y="4362557"/>
            <a:ext cx="1065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Em duas partes, hardware e software</a:t>
            </a:r>
          </a:p>
        </p:txBody>
      </p:sp>
    </p:spTree>
    <p:extLst>
      <p:ext uri="{BB962C8B-B14F-4D97-AF65-F5344CB8AC3E}">
        <p14:creationId xmlns:p14="http://schemas.microsoft.com/office/powerpoint/2010/main" val="378992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7 - Cite 3 tecnologias de HD.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A56B52-AC59-6E4D-B51A-1D7D334CCA07}"/>
              </a:ext>
            </a:extLst>
          </p:cNvPr>
          <p:cNvSpPr txBox="1"/>
          <p:nvPr/>
        </p:nvSpPr>
        <p:spPr>
          <a:xfrm>
            <a:off x="1022806" y="3730545"/>
            <a:ext cx="10657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PATA (Parallel Advanced Technology Attachment)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SATA (Serial Advanced Technology Attachment)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SCSI </a:t>
            </a:r>
            <a:r>
              <a:rPr lang="pt-BR" dirty="0"/>
              <a:t> </a:t>
            </a:r>
            <a:r>
              <a:rPr lang="pt-BR" sz="2400" dirty="0">
                <a:solidFill>
                  <a:schemeClr val="bg1"/>
                </a:solidFill>
              </a:rPr>
              <a:t>(</a:t>
            </a:r>
            <a:r>
              <a:rPr lang="pt-BR" sz="2400" dirty="0" err="1">
                <a:solidFill>
                  <a:schemeClr val="bg1"/>
                </a:solidFill>
              </a:rPr>
              <a:t>Small</a:t>
            </a:r>
            <a:r>
              <a:rPr lang="pt-BR" sz="2400" dirty="0">
                <a:solidFill>
                  <a:schemeClr val="bg1"/>
                </a:solidFill>
              </a:rPr>
              <a:t> Computer System </a:t>
            </a:r>
            <a:r>
              <a:rPr lang="pt-BR" sz="2400" dirty="0" err="1">
                <a:solidFill>
                  <a:schemeClr val="bg1"/>
                </a:solidFill>
              </a:rPr>
              <a:t>Inferface</a:t>
            </a:r>
            <a:r>
              <a:rPr lang="pt-BR" sz="2400" dirty="0">
                <a:solidFill>
                  <a:schemeClr val="bg1"/>
                </a:solidFill>
              </a:rPr>
              <a:t>),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7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8 - O que é RPM?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E3472A-49A1-D54B-8F0A-73375B2E8625}"/>
              </a:ext>
            </a:extLst>
          </p:cNvPr>
          <p:cNvSpPr/>
          <p:nvPr/>
        </p:nvSpPr>
        <p:spPr>
          <a:xfrm>
            <a:off x="842682" y="4362557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Rotações por minuto</a:t>
            </a:r>
          </a:p>
        </p:txBody>
      </p:sp>
    </p:spTree>
    <p:extLst>
      <p:ext uri="{BB962C8B-B14F-4D97-AF65-F5344CB8AC3E}">
        <p14:creationId xmlns:p14="http://schemas.microsoft.com/office/powerpoint/2010/main" val="33489080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6330</TotalTime>
  <Words>1536</Words>
  <Application>Microsoft Macintosh PowerPoint</Application>
  <PresentationFormat>Widescreen</PresentationFormat>
  <Paragraphs>171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5" baseType="lpstr">
      <vt:lpstr>Calibri</vt:lpstr>
      <vt:lpstr>Gill Sans MT</vt:lpstr>
      <vt:lpstr>Wingdings 2</vt:lpstr>
      <vt:lpstr>Dividendo</vt:lpstr>
      <vt:lpstr>Sistema operacional e redes</vt:lpstr>
      <vt:lpstr>1 - O que é eletricidade?</vt:lpstr>
      <vt:lpstr>2 - Em quantas e quais partes se divide a eletricidade?</vt:lpstr>
      <vt:lpstr>3 - Que tipo de corrente elétrica uma resistência utiliza?</vt:lpstr>
      <vt:lpstr>4 - Que tipo de corrente elétrica é utilizado por componentes eletrônicos?</vt:lpstr>
      <vt:lpstr>5 - Como é gerado a eletricidade estática?</vt:lpstr>
      <vt:lpstr>6 - Em quantas e quais partes se divide o computador?</vt:lpstr>
      <vt:lpstr>7 - Cite 3 tecnologias de HD.</vt:lpstr>
      <vt:lpstr>8 - O que é RPM?</vt:lpstr>
      <vt:lpstr>9 - Qual a diferença entre serial e paralelo?</vt:lpstr>
      <vt:lpstr>10 - Quais são as taxas de transferência do Sata1, Sata2 , Sata3 e do PATA?</vt:lpstr>
      <vt:lpstr>11 - Quais são as especificações técnicas que devemos saber na compra de um HD?</vt:lpstr>
      <vt:lpstr>12 - Qual é a menor unidade de medida do computador?</vt:lpstr>
      <vt:lpstr>13 - Quantos Bytes tem um bit?</vt:lpstr>
      <vt:lpstr>14 - Quantos TeraBytes tem aproximadamente 1.000 GigaByte?</vt:lpstr>
      <vt:lpstr>15 - Quantos GigaByte tem 300 MegaByte?</vt:lpstr>
      <vt:lpstr>16 - Quantos arquivos de 300KB aproximadamente cabem em um disquete 1.44MB?</vt:lpstr>
      <vt:lpstr>17 - Quantos TeraByte tem 100 KB?</vt:lpstr>
      <vt:lpstr>18 - O que é um processador?</vt:lpstr>
      <vt:lpstr>19 - O que é clock interno?</vt:lpstr>
      <vt:lpstr>20 - O que é clock externo?</vt:lpstr>
      <vt:lpstr>21 - O que é medido em nanômetro em um processador?</vt:lpstr>
      <vt:lpstr>22 - Qual a função da memória cache?</vt:lpstr>
      <vt:lpstr>23 - Qual o diferencial dos processadores core I?</vt:lpstr>
      <vt:lpstr>24 - Quais características técnicas são necessárias na escolha de um processador?</vt:lpstr>
      <vt:lpstr>25 - O que é HT da Intel?</vt:lpstr>
      <vt:lpstr>26 - O que é chip set?</vt:lpstr>
      <vt:lpstr>27 - Em quantas e quais partes se divide o chip set no modo tradicional? E quais suas funções?</vt:lpstr>
      <vt:lpstr>28 - Site 2 marcas boas de chip set.</vt:lpstr>
      <vt:lpstr>29 - Cite uma marca ruim de chip set.</vt:lpstr>
      <vt:lpstr>30 - O que é QPI?</vt:lpstr>
      <vt:lpstr>31 - O que é HyperTransport?</vt:lpstr>
      <vt:lpstr>32 - O que é DMI?</vt:lpstr>
      <vt:lpstr>33 - O que é A-Link?</vt:lpstr>
      <vt:lpstr>34 - Em quantas e quais partes se divide a memória do computador?</vt:lpstr>
      <vt:lpstr>35 - Qual a função da memória RAM?</vt:lpstr>
      <vt:lpstr>36 - O que é EEPROM?</vt:lpstr>
      <vt:lpstr>37 - Cite um exemplo de memória volátil e de uma memória não volátil.</vt:lpstr>
      <vt:lpstr>38 - Em quantas e quais partes se divide a memória RAM do computador?</vt:lpstr>
      <vt:lpstr>39 - Que tipo de memória RAM armazena por capacitores?</vt:lpstr>
      <vt:lpstr>40 - Que tipo de memória RAM armazena por Transistores?</vt:lpstr>
      <vt:lpstr>41 - O que é o FLIP FLOP?</vt:lpstr>
      <vt:lpstr>42 - Explique memória Assíncrona e memória Síncrona.</vt:lpstr>
      <vt:lpstr>43 - Qual a diferença entre DIMM-SDR e DIMM-DDR?</vt:lpstr>
      <vt:lpstr>44 - Qual a diferença entre Single channel e Dual channel?</vt:lpstr>
      <vt:lpstr>45 - Por que as placas periféricas são importantes para a performance do micro?</vt:lpstr>
      <vt:lpstr>46 - O que é melhor OnBoard ou OffBoard? Explique do ponto de vista da performance.</vt:lpstr>
      <vt:lpstr>47 - O que é SLI?</vt:lpstr>
      <vt:lpstr>48 - O que é Cross Fire?</vt:lpstr>
      <vt:lpstr>49 - O que é Hybrid?</vt:lpstr>
      <vt:lpstr>50 - O que é Bus Memory?</vt:lpstr>
      <vt:lpstr>51 - O que é GPU?</vt:lpstr>
      <vt:lpstr>52 - O que é GDDR?</vt:lpstr>
      <vt:lpstr>53 - Qual é a aplicação do GPU GeForce ?</vt:lpstr>
      <vt:lpstr>54 - Qual é a aplicação do GPU Radeon?</vt:lpstr>
      <vt:lpstr>55 - Qual é a aplicação do GPU Quadro?</vt:lpstr>
      <vt:lpstr>56 - Qual é a aplicação do GPU TESLA?</vt:lpstr>
      <vt:lpstr>57 - O que é placa mãe?</vt:lpstr>
      <vt:lpstr>58 - Cite 2 marcas boas de placa mãe e duas ruins.</vt:lpstr>
      <vt:lpstr>59 - Qual a função do gabinete?</vt:lpstr>
      <vt:lpstr>60 - Qual a principal função da fonte de alimentação?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 WEB I</dc:title>
  <dc:creator>Microsoft Office User</dc:creator>
  <cp:lastModifiedBy>Microsoft Office User</cp:lastModifiedBy>
  <cp:revision>107</cp:revision>
  <dcterms:created xsi:type="dcterms:W3CDTF">2020-07-06T12:57:07Z</dcterms:created>
  <dcterms:modified xsi:type="dcterms:W3CDTF">2020-09-17T01:49:37Z</dcterms:modified>
</cp:coreProperties>
</file>