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1.gif" ContentType="image/gif"/>
  <Override PartName="/ppt/media/image20.png" ContentType="image/png"/>
  <Override PartName="/ppt/media/image18.png" ContentType="image/png"/>
  <Override PartName="/ppt/media/image17.png" ContentType="image/png"/>
  <Override PartName="/ppt/media/image15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9.jpeg" ContentType="image/jpeg"/>
  <Override PartName="/ppt/media/image1.tif" ContentType="image/tiff"/>
  <Override PartName="/ppt/media/image8.png" ContentType="image/png"/>
  <Override PartName="/ppt/media/image16.jpeg" ContentType="image/jpeg"/>
  <Override PartName="/ppt/media/image5.tif" ContentType="image/tiff"/>
  <Override PartName="/ppt/media/image22.jpeg" ContentType="image/jpeg"/>
  <Override PartName="/ppt/media/image6.png" ContentType="image/png"/>
  <Override PartName="/ppt/media/image11.gif" ContentType="image/gif"/>
  <Override PartName="/ppt/media/image7.png" ContentType="image/png"/>
  <Override PartName="/ppt/media/image10.tif" ContentType="image/tiff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54720" y="1838160"/>
            <a:ext cx="9101160" cy="7261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54720" y="1838160"/>
            <a:ext cx="9101160" cy="726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60880" y="444600"/>
            <a:ext cx="11882880" cy="498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854720" y="1838160"/>
            <a:ext cx="9101160" cy="7261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854720" y="1838160"/>
            <a:ext cx="9101160" cy="726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60880" y="444600"/>
            <a:ext cx="11882880" cy="498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</p:spPr>
        <p:txBody>
          <a:bodyPr lIns="0" rIns="0" tIns="0" bIns="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ti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tiff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720" cy="741600"/>
          </a:xfrm>
          <a:prstGeom prst="rect">
            <a:avLst/>
          </a:prstGeom>
          <a:ln w="12600">
            <a:noFill/>
          </a:ln>
        </p:spPr>
      </p:pic>
      <p:pic>
        <p:nvPicPr>
          <p:cNvPr id="1" name="pasted-image.png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9200" cy="50328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55F5171C-E907-436B-978A-F13455367477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Clique para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editar o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formato do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texto do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título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asted-image.tiff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720" cy="741600"/>
          </a:xfrm>
          <a:prstGeom prst="rect">
            <a:avLst/>
          </a:prstGeom>
          <a:ln w="12600">
            <a:noFill/>
          </a:ln>
        </p:spPr>
      </p:pic>
      <p:pic>
        <p:nvPicPr>
          <p:cNvPr id="40" name="pasted-image.png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9200" cy="503280"/>
          </a:xfrm>
          <a:prstGeom prst="rect">
            <a:avLst/>
          </a:prstGeom>
          <a:ln w="1260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Clique para editar o formato do texto da estrutura de 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2.º nível da estrutura de 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3.º nível da estrutura de 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4.º nível da estrutura de 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5.º nível da estrutura de 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6.º nível da estrutura de tópicos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7.º nível da estrutura de tópicosBody Level One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37160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7146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8AEAA968-AA7C-42C9-B088-B7BD6C2C33BB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Arthur-Savio-Dev/Huffman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cs.usfca.edu/~galles/visualization/RedBlack.html" TargetMode="External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46240" y="3964320"/>
            <a:ext cx="12512160" cy="104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Árvore Red-Black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2040" y="6289560"/>
            <a:ext cx="12760560" cy="180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Arthur, Jadson, Rosana, Thalyssa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1"/>
              </a:rPr>
              <a:t>https://github.com/Arthur-Savio-Dev/Huffman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asted-image.png" descr=""/>
          <p:cNvPicPr/>
          <p:nvPr/>
        </p:nvPicPr>
        <p:blipFill>
          <a:blip r:embed="rId2"/>
          <a:stretch/>
        </p:blipFill>
        <p:spPr>
          <a:xfrm>
            <a:off x="6525000" y="944280"/>
            <a:ext cx="1987200" cy="1883520"/>
          </a:xfrm>
          <a:prstGeom prst="rect">
            <a:avLst/>
          </a:prstGeom>
          <a:ln w="12600">
            <a:noFill/>
          </a:ln>
        </p:spPr>
      </p:pic>
      <p:pic>
        <p:nvPicPr>
          <p:cNvPr id="81" name="pasted-image.tiff" descr=""/>
          <p:cNvPicPr/>
          <p:nvPr/>
        </p:nvPicPr>
        <p:blipFill>
          <a:blip r:embed="rId3"/>
          <a:stretch/>
        </p:blipFill>
        <p:spPr>
          <a:xfrm>
            <a:off x="4492080" y="466920"/>
            <a:ext cx="1655640" cy="28386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Caso 5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107" name="Imagem 4" descr=""/>
          <p:cNvPicPr/>
          <p:nvPr/>
        </p:nvPicPr>
        <p:blipFill>
          <a:blip r:embed="rId1"/>
          <a:srcRect l="0" t="-6174" r="15832" b="0"/>
          <a:stretch/>
        </p:blipFill>
        <p:spPr>
          <a:xfrm>
            <a:off x="208800" y="2390040"/>
            <a:ext cx="12826800" cy="3925440"/>
          </a:xfrm>
          <a:prstGeom prst="rect">
            <a:avLst/>
          </a:prstGeom>
          <a:ln>
            <a:noFill/>
          </a:ln>
        </p:spPr>
      </p:pic>
      <p:pic>
        <p:nvPicPr>
          <p:cNvPr id="108" name="Imagem 7" descr=""/>
          <p:cNvPicPr/>
          <p:nvPr/>
        </p:nvPicPr>
        <p:blipFill>
          <a:blip r:embed="rId2"/>
          <a:stretch/>
        </p:blipFill>
        <p:spPr>
          <a:xfrm>
            <a:off x="5583240" y="5888880"/>
            <a:ext cx="6463080" cy="28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Animação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343080" indent="-342720">
              <a:lnSpc>
                <a:spcPct val="100000"/>
              </a:lnSpc>
              <a:buClr>
                <a:srgbClr val="bfbfbf"/>
              </a:buClr>
              <a:buSzPct val="75000"/>
              <a:buFont typeface="Symbol" charset="2"/>
              <a:buChar char=""/>
            </a:pPr>
            <a:r>
              <a:rPr b="0" lang="pt-BR" sz="3600" spc="-1" strike="noStrike" u="sng">
                <a:solidFill>
                  <a:srgbClr val="0000b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https://www.cs.usfca.edu/~galles/visualization/RedBlack.html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 volta à Motivação…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735840" y="1519560"/>
            <a:ext cx="11707920" cy="7261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Agora com as propriedades da Red-Black, nós conseguimos resolver os problemas de desbalanceamento da árvore de busca binária. E por não depender unicamente do tamanho para fazer o balanceamento, não precisamos realizar muitas rotações como na AVL. E voltamos a ter busca em O(log n). 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60880" y="444600"/>
            <a:ext cx="263916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Como era…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735840" y="1519560"/>
            <a:ext cx="11707920" cy="7261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Imagem 4" descr=""/>
          <p:cNvPicPr/>
          <p:nvPr/>
        </p:nvPicPr>
        <p:blipFill>
          <a:blip r:embed="rId1"/>
          <a:stretch/>
        </p:blipFill>
        <p:spPr>
          <a:xfrm>
            <a:off x="2346120" y="3001680"/>
            <a:ext cx="8312400" cy="4571640"/>
          </a:xfrm>
          <a:prstGeom prst="rect">
            <a:avLst/>
          </a:prstGeom>
          <a:ln>
            <a:noFill/>
          </a:ln>
        </p:spPr>
      </p:pic>
      <p:pic>
        <p:nvPicPr>
          <p:cNvPr id="116" name="Imagem 6" descr=""/>
          <p:cNvPicPr/>
          <p:nvPr/>
        </p:nvPicPr>
        <p:blipFill>
          <a:blip r:embed="rId2"/>
          <a:stretch/>
        </p:blipFill>
        <p:spPr>
          <a:xfrm>
            <a:off x="1697040" y="3057120"/>
            <a:ext cx="9610200" cy="493524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-1095840" y="656280"/>
            <a:ext cx="558540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elvetica Light"/>
              </a:rPr>
              <a:t>Como ficou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049880" y="2791800"/>
            <a:ext cx="4432320" cy="2295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Thalyssa: “Tchaaaaaaaaa!!!”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xit" presetID="1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35840" y="1838520"/>
            <a:ext cx="11707920" cy="7261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Uma das estruturas mais utilizadas na prática é a árvore de busca binária. Contudo, ela pode ter muitos problemas com o seu balanceamento, visto que algumas sequências numéricas podem acabar com as sonhadas operações em 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O(log n).  Como resolver esse tipo de problema? 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Imagem 2" descr=""/>
          <p:cNvPicPr/>
          <p:nvPr/>
        </p:nvPicPr>
        <p:blipFill>
          <a:blip r:embed="rId1"/>
          <a:stretch/>
        </p:blipFill>
        <p:spPr>
          <a:xfrm>
            <a:off x="3368160" y="5223960"/>
            <a:ext cx="7047720" cy="387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Árvore Red-Black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É um tipo de árvore de busca binária balanceada que utiliza cores para garantir seu balanceamento.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Altura máxima: h = 2log(n + 1). Essa altura faz com que a árvore tenha um bom pior caso de busca, inserção e remoção = O(log n).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Imagem 2" descr=""/>
          <p:cNvPicPr/>
          <p:nvPr/>
        </p:nvPicPr>
        <p:blipFill>
          <a:blip r:embed="rId1"/>
          <a:stretch/>
        </p:blipFill>
        <p:spPr>
          <a:xfrm>
            <a:off x="2480400" y="4876920"/>
            <a:ext cx="8043840" cy="38768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560880" y="9070200"/>
            <a:ext cx="10968480" cy="4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Fonte: https://pt.wikipedia.org/wiki/%C3%81rvore_rubro-negra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Definições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Propriedades da Red-Black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542960" indent="-514080">
              <a:lnSpc>
                <a:spcPct val="100000"/>
              </a:lnSpc>
              <a:buClr>
                <a:srgbClr val="000000"/>
              </a:buClr>
              <a:buSzPct val="75000"/>
              <a:buFont typeface="Helvetica Light"/>
              <a:buAutoNum type="arabicPeriod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Um nó é vermelho ou preto;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542960" indent="-514080">
              <a:lnSpc>
                <a:spcPct val="100000"/>
              </a:lnSpc>
              <a:buClr>
                <a:srgbClr val="000000"/>
              </a:buClr>
              <a:buSzPct val="75000"/>
              <a:buFont typeface="Helvetica Light"/>
              <a:buAutoNum type="arabicPeriod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raiz é preta;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542960" indent="-514080">
              <a:lnSpc>
                <a:spcPct val="100000"/>
              </a:lnSpc>
              <a:buClr>
                <a:srgbClr val="000000"/>
              </a:buClr>
              <a:buSzPct val="75000"/>
              <a:buFont typeface="Helvetica Light"/>
              <a:buAutoNum type="arabicPeriod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Todas as folhas(NULL) são pretas;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542960" indent="-514080">
              <a:lnSpc>
                <a:spcPct val="100000"/>
              </a:lnSpc>
              <a:buClr>
                <a:srgbClr val="000000"/>
              </a:buClr>
              <a:buSzPct val="75000"/>
              <a:buFont typeface="Helvetica Light"/>
              <a:buAutoNum type="arabicPeriod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Ambos os filhos de todos os nós vermelhos são pretos;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542960" indent="-514080">
              <a:lnSpc>
                <a:spcPct val="100000"/>
              </a:lnSpc>
              <a:buClr>
                <a:srgbClr val="000000"/>
              </a:buClr>
              <a:buSzPct val="75000"/>
              <a:buFont typeface="Helvetica Light"/>
              <a:buAutoNum type="arabicPeriod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Todo caminho de um dado nó para qualquer uma de suas folhas descendentes contém o mesmo número de nós pretos.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Altura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0" y="1739160"/>
            <a:ext cx="12443760" cy="75693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lvl="3" marL="137160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Altura negra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de uma Red-Black (Black Height): É a quantidade de nós pretos percorridos a partir de um dado nó. A altura negra da raiz é a altura negra da árvore em si. Se uma árvore está balanceada, ela deve conter a mesma altura negra da raiz para todos os nós. 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Imagem 2" descr=""/>
          <p:cNvPicPr/>
          <p:nvPr/>
        </p:nvPicPr>
        <p:blipFill>
          <a:blip r:embed="rId1"/>
          <a:stretch/>
        </p:blipFill>
        <p:spPr>
          <a:xfrm>
            <a:off x="926280" y="4876920"/>
            <a:ext cx="8873280" cy="41871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10158120" y="5828760"/>
            <a:ext cx="2307600" cy="11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elvetica Light"/>
              </a:rPr>
              <a:t>Black Height: 3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TAD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60880" y="1519560"/>
            <a:ext cx="11339280" cy="7789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typedef struct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Red_black red_black;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typedef struct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root_rb root;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void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replace_node (root *root_tree, red_black *rb, red_black *new_rb);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void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delete_red_black (Root *root_tree, int value);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Inserção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rcRect l="19121" t="22143" r="44887" b="9642"/>
          <a:stretch/>
        </p:blipFill>
        <p:spPr>
          <a:xfrm>
            <a:off x="2520000" y="1340280"/>
            <a:ext cx="6192000" cy="73353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Casos 1 e 2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35840" y="1519560"/>
            <a:ext cx="11339280" cy="75805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1" name="Imagem 2" descr=""/>
          <p:cNvPicPr/>
          <p:nvPr/>
        </p:nvPicPr>
        <p:blipFill>
          <a:blip r:embed="rId1"/>
          <a:srcRect l="0" t="-250" r="45437" b="0"/>
          <a:stretch/>
        </p:blipFill>
        <p:spPr>
          <a:xfrm>
            <a:off x="1934640" y="3021480"/>
            <a:ext cx="9137160" cy="437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Casos 3 e 4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103" name="Imagem 2" descr=""/>
          <p:cNvPicPr/>
          <p:nvPr/>
        </p:nvPicPr>
        <p:blipFill>
          <a:blip r:embed="rId1"/>
          <a:srcRect l="0" t="0" r="32585" b="0"/>
          <a:stretch/>
        </p:blipFill>
        <p:spPr>
          <a:xfrm>
            <a:off x="637200" y="1519560"/>
            <a:ext cx="11534760" cy="5785560"/>
          </a:xfrm>
          <a:prstGeom prst="rect">
            <a:avLst/>
          </a:prstGeom>
          <a:ln>
            <a:noFill/>
          </a:ln>
        </p:spPr>
      </p:pic>
      <p:pic>
        <p:nvPicPr>
          <p:cNvPr id="104" name="Imagem 6" descr=""/>
          <p:cNvPicPr/>
          <p:nvPr/>
        </p:nvPicPr>
        <p:blipFill>
          <a:blip r:embed="rId2"/>
          <a:stretch/>
        </p:blipFill>
        <p:spPr>
          <a:xfrm>
            <a:off x="6899760" y="1766160"/>
            <a:ext cx="5285160" cy="2444400"/>
          </a:xfrm>
          <a:prstGeom prst="rect">
            <a:avLst/>
          </a:prstGeom>
          <a:ln>
            <a:noFill/>
          </a:ln>
        </p:spPr>
      </p:pic>
      <p:pic>
        <p:nvPicPr>
          <p:cNvPr id="105" name="Imagem 10" descr=""/>
          <p:cNvPicPr/>
          <p:nvPr/>
        </p:nvPicPr>
        <p:blipFill>
          <a:blip r:embed="rId3"/>
          <a:stretch/>
        </p:blipFill>
        <p:spPr>
          <a:xfrm>
            <a:off x="6439680" y="6082200"/>
            <a:ext cx="4945320" cy="24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Application>LibreOffice/5.2.2.2$Linux_X86_64 LibreOffice_project/20m0$Build-2</Application>
  <Words>448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2018-05-15T15:48:46Z</dcterms:modified>
  <cp:revision>31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