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5"/>
  </p:notesMasterIdLst>
  <p:sldIdLst>
    <p:sldId id="256" r:id="rId2"/>
    <p:sldId id="409" r:id="rId3"/>
    <p:sldId id="415" r:id="rId4"/>
    <p:sldId id="414" r:id="rId5"/>
    <p:sldId id="480" r:id="rId6"/>
    <p:sldId id="541" r:id="rId7"/>
    <p:sldId id="542" r:id="rId8"/>
    <p:sldId id="543" r:id="rId9"/>
    <p:sldId id="544" r:id="rId10"/>
    <p:sldId id="545" r:id="rId11"/>
    <p:sldId id="546" r:id="rId12"/>
    <p:sldId id="507" r:id="rId13"/>
    <p:sldId id="530" r:id="rId14"/>
    <p:sldId id="505" r:id="rId15"/>
    <p:sldId id="481" r:id="rId16"/>
    <p:sldId id="482" r:id="rId17"/>
    <p:sldId id="483" r:id="rId18"/>
    <p:sldId id="484" r:id="rId19"/>
    <p:sldId id="511" r:id="rId20"/>
    <p:sldId id="510" r:id="rId21"/>
    <p:sldId id="512" r:id="rId22"/>
    <p:sldId id="519" r:id="rId23"/>
    <p:sldId id="506" r:id="rId24"/>
    <p:sldId id="485" r:id="rId25"/>
    <p:sldId id="486" r:id="rId26"/>
    <p:sldId id="508" r:id="rId27"/>
    <p:sldId id="487" r:id="rId28"/>
    <p:sldId id="488" r:id="rId29"/>
    <p:sldId id="489" r:id="rId30"/>
    <p:sldId id="516" r:id="rId31"/>
    <p:sldId id="517" r:id="rId32"/>
    <p:sldId id="521" r:id="rId33"/>
    <p:sldId id="518" r:id="rId34"/>
    <p:sldId id="490" r:id="rId35"/>
    <p:sldId id="515" r:id="rId36"/>
    <p:sldId id="491" r:id="rId37"/>
    <p:sldId id="492" r:id="rId38"/>
    <p:sldId id="493" r:id="rId39"/>
    <p:sldId id="533" r:id="rId40"/>
    <p:sldId id="534" r:id="rId41"/>
    <p:sldId id="535" r:id="rId42"/>
    <p:sldId id="531" r:id="rId43"/>
    <p:sldId id="532" r:id="rId44"/>
    <p:sldId id="540" r:id="rId45"/>
    <p:sldId id="539" r:id="rId46"/>
    <p:sldId id="520" r:id="rId47"/>
    <p:sldId id="536" r:id="rId48"/>
    <p:sldId id="537" r:id="rId49"/>
    <p:sldId id="538" r:id="rId50"/>
    <p:sldId id="514" r:id="rId51"/>
    <p:sldId id="526" r:id="rId52"/>
    <p:sldId id="527" r:id="rId53"/>
    <p:sldId id="529" r:id="rId54"/>
    <p:sldId id="524" r:id="rId55"/>
    <p:sldId id="513" r:id="rId56"/>
    <p:sldId id="523" r:id="rId57"/>
    <p:sldId id="495" r:id="rId58"/>
    <p:sldId id="496" r:id="rId59"/>
    <p:sldId id="497" r:id="rId60"/>
    <p:sldId id="498" r:id="rId61"/>
    <p:sldId id="499" r:id="rId62"/>
    <p:sldId id="500" r:id="rId63"/>
    <p:sldId id="363" r:id="rId64"/>
  </p:sldIdLst>
  <p:sldSz cx="9144000" cy="5143500" type="screen16x9"/>
  <p:notesSz cx="6858000" cy="9144000"/>
  <p:embeddedFontLst>
    <p:embeddedFont>
      <p:font typeface="Amatic SC" panose="020B0604020202020204" charset="-79"/>
      <p:regular r:id="rId66"/>
      <p:bold r:id="rId67"/>
    </p:embeddedFont>
    <p:embeddedFont>
      <p:font typeface="Archivo" panose="020B0604020202020204" charset="0"/>
      <p:regular r:id="rId68"/>
      <p:bold r:id="rId69"/>
      <p:italic r:id="rId70"/>
      <p:boldItalic r:id="rId71"/>
    </p:embeddedFont>
    <p:embeddedFont>
      <p:font typeface="Chelsea Market" panose="020B0604020202020204" charset="0"/>
      <p:regular r:id="rId72"/>
    </p:embeddedFont>
    <p:embeddedFont>
      <p:font typeface="Paytone One" panose="020B0604020202020204" charset="0"/>
      <p:regular r:id="rId73"/>
    </p:embeddedFont>
    <p:embeddedFont>
      <p:font typeface="Signika Negative" panose="020B0604020202020204" charset="0"/>
      <p:regular r:id="rId74"/>
      <p:bold r:id="rId75"/>
    </p:embeddedFont>
    <p:embeddedFont>
      <p:font typeface="Signika Negative Light" panose="020B0604020202020204" charset="0"/>
      <p:regular r:id="rId76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415"/>
            <p14:sldId id="414"/>
            <p14:sldId id="480"/>
            <p14:sldId id="541"/>
            <p14:sldId id="542"/>
            <p14:sldId id="543"/>
            <p14:sldId id="544"/>
            <p14:sldId id="545"/>
            <p14:sldId id="546"/>
            <p14:sldId id="507"/>
            <p14:sldId id="530"/>
            <p14:sldId id="505"/>
            <p14:sldId id="481"/>
            <p14:sldId id="482"/>
            <p14:sldId id="483"/>
            <p14:sldId id="484"/>
            <p14:sldId id="511"/>
            <p14:sldId id="510"/>
            <p14:sldId id="512"/>
            <p14:sldId id="519"/>
            <p14:sldId id="506"/>
            <p14:sldId id="485"/>
            <p14:sldId id="486"/>
            <p14:sldId id="508"/>
            <p14:sldId id="487"/>
            <p14:sldId id="488"/>
            <p14:sldId id="489"/>
            <p14:sldId id="516"/>
            <p14:sldId id="517"/>
            <p14:sldId id="521"/>
            <p14:sldId id="518"/>
            <p14:sldId id="490"/>
            <p14:sldId id="515"/>
            <p14:sldId id="491"/>
            <p14:sldId id="492"/>
            <p14:sldId id="493"/>
            <p14:sldId id="533"/>
            <p14:sldId id="534"/>
            <p14:sldId id="535"/>
            <p14:sldId id="531"/>
            <p14:sldId id="532"/>
            <p14:sldId id="540"/>
            <p14:sldId id="539"/>
            <p14:sldId id="520"/>
            <p14:sldId id="536"/>
            <p14:sldId id="537"/>
            <p14:sldId id="538"/>
            <p14:sldId id="514"/>
            <p14:sldId id="526"/>
            <p14:sldId id="527"/>
            <p14:sldId id="529"/>
            <p14:sldId id="524"/>
            <p14:sldId id="513"/>
            <p14:sldId id="523"/>
            <p14:sldId id="495"/>
            <p14:sldId id="496"/>
            <p14:sldId id="497"/>
            <p14:sldId id="498"/>
            <p14:sldId id="499"/>
            <p14:sldId id="500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outlineViewPr>
    <p:cViewPr>
      <p:scale>
        <a:sx n="33" d="100"/>
        <a:sy n="33" d="100"/>
      </p:scale>
      <p:origin x="0" y="-33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27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10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20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29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0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229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92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091820"/>
            <a:ext cx="3405536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3</a:t>
            </a:r>
          </a:p>
          <a:p>
            <a:pPr marL="0" lvl="0" indent="0"/>
            <a:r>
              <a:rPr lang="en-US" sz="2400" dirty="0"/>
              <a:t>Introduction to Linux</a:t>
            </a:r>
          </a:p>
          <a:p>
            <a:pPr marL="0" lvl="0" indent="0"/>
            <a:r>
              <a:rPr lang="en-US" sz="2400" dirty="0"/>
              <a:t>x86 Assembly Language</a:t>
            </a:r>
            <a:endParaRPr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guessed it!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has to be space for comments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Comments in AT&amp;T assembly start with #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like using // in C++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you wish to add a comment to a line, this is for you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They start in Column 28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Go back to the sample program and see if you can identify the different regions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Region 5</a:t>
            </a:r>
          </a:p>
        </p:txBody>
      </p:sp>
    </p:spTree>
    <p:extLst>
      <p:ext uri="{BB962C8B-B14F-4D97-AF65-F5344CB8AC3E}">
        <p14:creationId xmlns:p14="http://schemas.microsoft.com/office/powerpoint/2010/main" val="420184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Assembly programs usually have two parts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They are called sections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They are the data section and the code section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15750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data section holds the variables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code section holds actual hardware instructions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call this section the text section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C++, we don’t make that distinction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 fact, we sprinkle variables into a C++ program right where we need them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can, of course, put them </a:t>
            </a:r>
            <a:r>
              <a:rPr lang="en-US" sz="2400"/>
              <a:t>essentially anywhere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Looking at those Sections</a:t>
            </a:r>
          </a:p>
        </p:txBody>
      </p:sp>
    </p:spTree>
    <p:extLst>
      <p:ext uri="{BB962C8B-B14F-4D97-AF65-F5344CB8AC3E}">
        <p14:creationId xmlns:p14="http://schemas.microsoft.com/office/powerpoint/2010/main" val="421794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Before I start, let me introduce the comment symbol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It’s #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 works just like // in C++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rest of the line after # is a comment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27238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en-US" sz="4400" dirty="0"/>
              <a:t>h</a:t>
            </a:r>
            <a:r>
              <a:rPr lang="en" sz="4400" dirty="0"/>
              <a:t>e Data Section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 assembly variable has a name and a size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may also have a starting value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this program, x is a C++ int variable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We call it a long variable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long means </a:t>
            </a:r>
            <a:r>
              <a:rPr lang="en-US" sz="2400" dirty="0" err="1"/>
              <a:t>doubleword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sum is another long variable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Also, in a sense similar to C++ pointers, a variable is treated as a pointer to its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Data (Variables)</a:t>
            </a:r>
          </a:p>
        </p:txBody>
      </p:sp>
    </p:spTree>
    <p:extLst>
      <p:ext uri="{BB962C8B-B14F-4D97-AF65-F5344CB8AC3E}">
        <p14:creationId xmlns:p14="http://schemas.microsoft.com/office/powerpoint/2010/main" val="395118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Since variables are pointers, we treat them that way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call them addresses, not pointers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x is the address of the first </a:t>
            </a:r>
            <a:r>
              <a:rPr lang="en-US" sz="2600" dirty="0" err="1"/>
              <a:t>doubleword</a:t>
            </a: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x++ is the address of the next </a:t>
            </a:r>
            <a:r>
              <a:rPr lang="en-US" sz="2600" dirty="0" err="1"/>
              <a:t>doubleword</a:t>
            </a:r>
            <a:endParaRPr lang="en-US" sz="26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Oops.  We don’t use ++ in assembly language.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have a different way of advancing through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Moving through the Data Section</a:t>
            </a:r>
          </a:p>
        </p:txBody>
      </p:sp>
    </p:spTree>
    <p:extLst>
      <p:ext uri="{BB962C8B-B14F-4D97-AF65-F5344CB8AC3E}">
        <p14:creationId xmlns:p14="http://schemas.microsoft.com/office/powerpoint/2010/main" val="21565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x points to the </a:t>
            </a:r>
            <a:r>
              <a:rPr lang="en-US" sz="2400" dirty="0" err="1"/>
              <a:t>doubleword</a:t>
            </a:r>
            <a:r>
              <a:rPr lang="en-US" sz="2400" dirty="0"/>
              <a:t> whose value is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x++ (so to speak) points to the </a:t>
            </a:r>
            <a:r>
              <a:rPr lang="en-US" sz="2400" dirty="0" err="1"/>
              <a:t>doubleword</a:t>
            </a:r>
            <a:r>
              <a:rPr lang="en-US" sz="2400" dirty="0"/>
              <a:t> with value 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(x++)++ points to the </a:t>
            </a:r>
            <a:r>
              <a:rPr lang="en-US" sz="2400" dirty="0" err="1"/>
              <a:t>doubleword</a:t>
            </a:r>
            <a:r>
              <a:rPr lang="en-US" sz="2400" dirty="0"/>
              <a:t> with value 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((x++)++)++ points to the </a:t>
            </a:r>
            <a:r>
              <a:rPr lang="en-US" sz="2400" dirty="0" err="1"/>
              <a:t>doubleword</a:t>
            </a:r>
            <a:r>
              <a:rPr lang="en-US" sz="2400" dirty="0"/>
              <a:t> with value 18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(((x++)++)++)++ points to the </a:t>
            </a:r>
            <a:r>
              <a:rPr lang="en-US" sz="2400" dirty="0" err="1"/>
              <a:t>doubleword</a:t>
            </a:r>
            <a:r>
              <a:rPr lang="en-US" sz="2400" dirty="0"/>
              <a:t> with value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Oops.  That’s 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Continuing those Ideas</a:t>
            </a:r>
          </a:p>
        </p:txBody>
      </p:sp>
    </p:spTree>
    <p:extLst>
      <p:ext uri="{BB962C8B-B14F-4D97-AF65-F5344CB8AC3E}">
        <p14:creationId xmlns:p14="http://schemas.microsoft.com/office/powerpoint/2010/main" val="116811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That is legal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can access sum as “sum”, and also as x++…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On the previous slide, I said “points to” instead of “is the address of”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Also, notice that ++ actually meant +4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Assembly vs. C++</a:t>
            </a:r>
          </a:p>
        </p:txBody>
      </p:sp>
    </p:spTree>
    <p:extLst>
      <p:ext uri="{BB962C8B-B14F-4D97-AF65-F5344CB8AC3E}">
        <p14:creationId xmlns:p14="http://schemas.microsoft.com/office/powerpoint/2010/main" val="372428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/>
              <a:t>GAS LISTING \sample.asm                         page 1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   1                    .data</a:t>
            </a:r>
          </a:p>
          <a:p>
            <a:pPr marL="114300" indent="0">
              <a:buNone/>
            </a:pPr>
            <a:r>
              <a:rPr lang="en-US" sz="1800" dirty="0"/>
              <a:t>   2</a:t>
            </a:r>
          </a:p>
          <a:p>
            <a:pPr marL="114300" indent="0">
              <a:buNone/>
            </a:pPr>
            <a:r>
              <a:rPr lang="en-US" sz="1800" dirty="0"/>
              <a:t>   3                    x:</a:t>
            </a:r>
          </a:p>
          <a:p>
            <a:pPr marL="114300" indent="0">
              <a:buNone/>
            </a:pPr>
            <a:r>
              <a:rPr lang="en-US" sz="1800" dirty="0"/>
              <a:t>   4 0000 01000000           .long 1</a:t>
            </a:r>
          </a:p>
          <a:p>
            <a:pPr marL="114300" indent="0">
              <a:buNone/>
            </a:pPr>
            <a:r>
              <a:rPr lang="en-US" sz="1800" dirty="0"/>
              <a:t>   5 0004 05000000           .long 5</a:t>
            </a:r>
          </a:p>
          <a:p>
            <a:pPr marL="114300" indent="0">
              <a:buNone/>
            </a:pPr>
            <a:r>
              <a:rPr lang="en-US" sz="1800" dirty="0"/>
              <a:t>   6 0008 02000000           .long 2</a:t>
            </a:r>
          </a:p>
          <a:p>
            <a:pPr marL="114300" indent="0">
              <a:buNone/>
            </a:pPr>
            <a:r>
              <a:rPr lang="en-US" sz="1800" dirty="0"/>
              <a:t>   7 000c 12000000           .long 18</a:t>
            </a:r>
          </a:p>
          <a:p>
            <a:pPr marL="114300" indent="0">
              <a:buNone/>
            </a:pPr>
            <a:r>
              <a:rPr lang="en-US" sz="1800" dirty="0"/>
              <a:t>   8</a:t>
            </a:r>
          </a:p>
          <a:p>
            <a:pPr marL="114300" indent="0">
              <a:buNone/>
            </a:pPr>
            <a:r>
              <a:rPr lang="en-US" sz="1800" dirty="0"/>
              <a:t>   9                    sum:</a:t>
            </a:r>
          </a:p>
          <a:p>
            <a:pPr marL="114300" indent="0">
              <a:buNone/>
            </a:pPr>
            <a:r>
              <a:rPr lang="en-US" sz="1800" dirty="0"/>
              <a:t>  10 0010 00000000           .long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499503" cy="635100"/>
          </a:xfrm>
        </p:spPr>
        <p:txBody>
          <a:bodyPr/>
          <a:lstStyle/>
          <a:p>
            <a:r>
              <a:rPr lang="en-US" dirty="0"/>
              <a:t>The Listing from the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407342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Exploring the Sample Program from the Textbook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Notice that sum can be accessed in two different ways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talk about sum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talk about x+16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assembly, data is accessed by its address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still use names for most things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But, that’s okay since a name is an address!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Addresses Name Data</a:t>
            </a:r>
          </a:p>
        </p:txBody>
      </p:sp>
    </p:spTree>
    <p:extLst>
      <p:ext uri="{BB962C8B-B14F-4D97-AF65-F5344CB8AC3E}">
        <p14:creationId xmlns:p14="http://schemas.microsoft.com/office/powerpoint/2010/main" val="24329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a new and important idea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instead of saying “x is at address 0”, we say “x is address 0”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variable (name) IS the address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Variable Is an Address!</a:t>
            </a:r>
          </a:p>
        </p:txBody>
      </p:sp>
    </p:spTree>
    <p:extLst>
      <p:ext uri="{BB962C8B-B14F-4D97-AF65-F5344CB8AC3E}">
        <p14:creationId xmlns:p14="http://schemas.microsoft.com/office/powerpoint/2010/main" val="304493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 variable is now an address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 we call a variable in C++, we now call the contents of a variable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Anything before a colon is a label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C++, most things we called identifiers we now call labels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identify the labels in the program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0501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en-US" sz="4400" dirty="0"/>
              <a:t>h</a:t>
            </a:r>
            <a:r>
              <a:rPr lang="en" sz="4400" dirty="0"/>
              <a:t>e Text Section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60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Again, this is the part of the program that contains the instructions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Most instructions have the format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INSTRUCTION SOURCE,DEST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Many instructions also end with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b (byte)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 (word)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l (</a:t>
            </a:r>
            <a:r>
              <a:rPr lang="en-US" sz="2400" dirty="0" err="1"/>
              <a:t>doubleword</a:t>
            </a:r>
            <a:r>
              <a:rPr lang="en-US" sz="2400" dirty="0"/>
              <a:t>), 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q (</a:t>
            </a:r>
            <a:r>
              <a:rPr lang="en-US" sz="2400" dirty="0" err="1"/>
              <a:t>quadword</a:t>
            </a:r>
            <a:r>
              <a:rPr lang="en-US" sz="24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Code Section</a:t>
            </a:r>
          </a:p>
        </p:txBody>
      </p:sp>
    </p:spTree>
    <p:extLst>
      <p:ext uri="{BB962C8B-B14F-4D97-AF65-F5344CB8AC3E}">
        <p14:creationId xmlns:p14="http://schemas.microsoft.com/office/powerpoint/2010/main" val="351066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Using b, w, l, or q tells the assembler what size to operate 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rest of the command must be consistent with that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Often, you can omit the b, w, l, q if it’s implied by the operands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doesn’t hurt to always try to use it, though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9384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register names are preceded by %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Remember, we have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al, ah, ax, </a:t>
            </a:r>
            <a:r>
              <a:rPr lang="en-US" sz="2600" dirty="0" err="1"/>
              <a:t>eax</a:t>
            </a:r>
            <a:endParaRPr lang="en-US" sz="26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same goes for the b--, c--, d-- registers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They are different sizes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47799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C++, we might write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x = 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assembly, the approximate equivalent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 err="1"/>
              <a:t>mov</a:t>
            </a:r>
            <a:r>
              <a:rPr lang="en-US" sz="2600" dirty="0"/>
              <a:t>? $6, X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? is one of b, w, l, q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Commands with Immediate Data</a:t>
            </a:r>
          </a:p>
        </p:txBody>
      </p:sp>
    </p:spTree>
    <p:extLst>
      <p:ext uri="{BB962C8B-B14F-4D97-AF65-F5344CB8AC3E}">
        <p14:creationId xmlns:p14="http://schemas.microsoft.com/office/powerpoint/2010/main" val="211656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 err="1"/>
              <a:t>mov</a:t>
            </a:r>
            <a:r>
              <a:rPr lang="en-US" sz="2800" dirty="0"/>
              <a:t> stands for move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really means copy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Let’s look at the first three lines (in the code section) of the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Line 3:  Why does the line have $?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That </a:t>
            </a:r>
            <a:r>
              <a:rPr lang="en-US" dirty="0" err="1"/>
              <a:t>mov</a:t>
            </a:r>
            <a:r>
              <a:rPr lang="en-US" dirty="0"/>
              <a:t>? Command</a:t>
            </a:r>
          </a:p>
        </p:txBody>
      </p:sp>
    </p:spTree>
    <p:extLst>
      <p:ext uri="{BB962C8B-B14F-4D97-AF65-F5344CB8AC3E}">
        <p14:creationId xmlns:p14="http://schemas.microsoft.com/office/powerpoint/2010/main" val="88015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add command adds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syntax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add </a:t>
            </a:r>
            <a:r>
              <a:rPr lang="en-US" sz="2600" dirty="0" err="1"/>
              <a:t>a,b</a:t>
            </a: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means to add a to b and store the result in b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could just say add a to b</a:t>
            </a:r>
          </a:p>
          <a:p>
            <a:pPr marL="231775" indent="0" defTabSz="365760">
              <a:buNone/>
            </a:pPr>
            <a:endParaRPr lang="en-US" sz="2800" dirty="0"/>
          </a:p>
          <a:p>
            <a:pPr marL="231775" indent="0" defTabSz="36576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Another Assembly Command</a:t>
            </a:r>
          </a:p>
        </p:txBody>
      </p:sp>
    </p:spTree>
    <p:extLst>
      <p:ext uri="{BB962C8B-B14F-4D97-AF65-F5344CB8AC3E}">
        <p14:creationId xmlns:p14="http://schemas.microsoft.com/office/powerpoint/2010/main" val="30067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Sample Program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94055"/>
              </p:ext>
            </p:extLst>
          </p:nvPr>
        </p:nvGraphicFramePr>
        <p:xfrm>
          <a:off x="1435836" y="1330774"/>
          <a:ext cx="6096000" cy="3505200"/>
        </p:xfrm>
        <a:graphic>
          <a:graphicData uri="http://schemas.openxmlformats.org/drawingml/2006/table">
            <a:tbl>
              <a:tblPr firstRow="1" bandRow="1">
                <a:tableStyleId>{7A18D28E-21B2-4CDA-8CFF-4755CA59463A}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1: .data</a:t>
                      </a:r>
                    </a:p>
                    <a:p>
                      <a:r>
                        <a:rPr lang="en-US" dirty="0"/>
                        <a:t>     2: </a:t>
                      </a:r>
                    </a:p>
                    <a:p>
                      <a:r>
                        <a:rPr lang="en-US" dirty="0"/>
                        <a:t>     3: x:</a:t>
                      </a:r>
                    </a:p>
                    <a:p>
                      <a:r>
                        <a:rPr lang="en-US" dirty="0"/>
                        <a:t>     4:      .long  1</a:t>
                      </a:r>
                    </a:p>
                    <a:p>
                      <a:r>
                        <a:rPr lang="en-US" dirty="0"/>
                        <a:t>     5:      .long  5</a:t>
                      </a:r>
                    </a:p>
                    <a:p>
                      <a:r>
                        <a:rPr lang="en-US" dirty="0"/>
                        <a:t>     6:      .long  2</a:t>
                      </a:r>
                    </a:p>
                    <a:p>
                      <a:r>
                        <a:rPr lang="en-US" dirty="0"/>
                        <a:t>     7:      .long  18</a:t>
                      </a:r>
                    </a:p>
                    <a:p>
                      <a:r>
                        <a:rPr lang="en-US" dirty="0"/>
                        <a:t>     8: </a:t>
                      </a:r>
                    </a:p>
                    <a:p>
                      <a:r>
                        <a:rPr lang="en-US" dirty="0"/>
                        <a:t>     9: sum:</a:t>
                      </a:r>
                    </a:p>
                    <a:p>
                      <a:r>
                        <a:rPr lang="en-US" dirty="0"/>
                        <a:t>    10:      .long  0</a:t>
                      </a:r>
                    </a:p>
                    <a:p>
                      <a:r>
                        <a:rPr lang="en-US" dirty="0"/>
                        <a:t>    11: 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12: .text</a:t>
                      </a:r>
                    </a:p>
                    <a:p>
                      <a:r>
                        <a:rPr lang="en-US" dirty="0"/>
                        <a:t>    13:</a:t>
                      </a:r>
                    </a:p>
                    <a:p>
                      <a:r>
                        <a:rPr lang="en-US" dirty="0"/>
                        <a:t>    14: .</a:t>
                      </a:r>
                      <a:r>
                        <a:rPr lang="en-US" dirty="0" err="1"/>
                        <a:t>globl</a:t>
                      </a:r>
                      <a:r>
                        <a:rPr lang="en-US" dirty="0"/>
                        <a:t> _main</a:t>
                      </a:r>
                    </a:p>
                    <a:p>
                      <a:r>
                        <a:rPr lang="en-US" dirty="0"/>
                        <a:t>    15: </a:t>
                      </a:r>
                    </a:p>
                    <a:p>
                      <a:r>
                        <a:rPr lang="en-US" dirty="0"/>
                        <a:t>    16: _main:</a:t>
                      </a:r>
                    </a:p>
                    <a:p>
                      <a:r>
                        <a:rPr lang="en-US" dirty="0"/>
                        <a:t>    17:      </a:t>
                      </a:r>
                      <a:r>
                        <a:rPr lang="en-US" dirty="0" err="1"/>
                        <a:t>movl</a:t>
                      </a:r>
                      <a:r>
                        <a:rPr lang="en-US" dirty="0"/>
                        <a:t>   $4, %</a:t>
                      </a:r>
                      <a:r>
                        <a:rPr lang="en-US" dirty="0" err="1"/>
                        <a:t>eax</a:t>
                      </a:r>
                      <a:endParaRPr lang="en-US" dirty="0"/>
                    </a:p>
                    <a:p>
                      <a:r>
                        <a:rPr lang="en-US" dirty="0"/>
                        <a:t>    18:      </a:t>
                      </a:r>
                      <a:r>
                        <a:rPr lang="en-US" dirty="0" err="1"/>
                        <a:t>movl</a:t>
                      </a:r>
                      <a:r>
                        <a:rPr lang="en-US" dirty="0"/>
                        <a:t>   $0, %</a:t>
                      </a:r>
                      <a:r>
                        <a:rPr lang="en-US" dirty="0" err="1"/>
                        <a:t>ebx</a:t>
                      </a:r>
                      <a:endParaRPr lang="en-US" dirty="0"/>
                    </a:p>
                    <a:p>
                      <a:r>
                        <a:rPr lang="en-US" dirty="0"/>
                        <a:t>    19:      </a:t>
                      </a:r>
                      <a:r>
                        <a:rPr lang="en-US" dirty="0" err="1"/>
                        <a:t>movl</a:t>
                      </a:r>
                      <a:r>
                        <a:rPr lang="en-US" dirty="0"/>
                        <a:t>   $x, %</a:t>
                      </a:r>
                      <a:r>
                        <a:rPr lang="en-US" dirty="0" err="1"/>
                        <a:t>ecx</a:t>
                      </a:r>
                      <a:endParaRPr lang="en-US" dirty="0"/>
                    </a:p>
                    <a:p>
                      <a:r>
                        <a:rPr lang="en-US" dirty="0"/>
                        <a:t>    20: top:</a:t>
                      </a:r>
                    </a:p>
                    <a:p>
                      <a:r>
                        <a:rPr lang="en-US" dirty="0"/>
                        <a:t>    21:      </a:t>
                      </a:r>
                      <a:r>
                        <a:rPr lang="en-US" dirty="0" err="1"/>
                        <a:t>addl</a:t>
                      </a:r>
                      <a:r>
                        <a:rPr lang="en-US" dirty="0"/>
                        <a:t>    (%</a:t>
                      </a:r>
                      <a:r>
                        <a:rPr lang="en-US" dirty="0" err="1"/>
                        <a:t>ecx</a:t>
                      </a:r>
                      <a:r>
                        <a:rPr lang="en-US" dirty="0"/>
                        <a:t>), %</a:t>
                      </a:r>
                      <a:r>
                        <a:rPr lang="en-US" dirty="0" err="1"/>
                        <a:t>ebx</a:t>
                      </a:r>
                      <a:endParaRPr lang="en-US" dirty="0"/>
                    </a:p>
                    <a:p>
                      <a:r>
                        <a:rPr lang="en-US" dirty="0"/>
                        <a:t>    22:      </a:t>
                      </a:r>
                      <a:r>
                        <a:rPr lang="en-US" dirty="0" err="1"/>
                        <a:t>addl</a:t>
                      </a:r>
                      <a:r>
                        <a:rPr lang="en-US" dirty="0"/>
                        <a:t>    $4, %</a:t>
                      </a:r>
                      <a:r>
                        <a:rPr lang="en-US" dirty="0" err="1"/>
                        <a:t>ecx</a:t>
                      </a:r>
                      <a:endParaRPr lang="en-US" dirty="0"/>
                    </a:p>
                    <a:p>
                      <a:r>
                        <a:rPr lang="en-US" dirty="0"/>
                        <a:t>    23:      </a:t>
                      </a:r>
                      <a:r>
                        <a:rPr lang="en-US" dirty="0" err="1"/>
                        <a:t>decl</a:t>
                      </a:r>
                      <a:r>
                        <a:rPr lang="en-US" dirty="0"/>
                        <a:t>    %</a:t>
                      </a:r>
                      <a:r>
                        <a:rPr lang="en-US" dirty="0" err="1"/>
                        <a:t>eax</a:t>
                      </a:r>
                      <a:endParaRPr lang="en-US" dirty="0"/>
                    </a:p>
                    <a:p>
                      <a:r>
                        <a:rPr lang="en-US" dirty="0"/>
                        <a:t>    24:      </a:t>
                      </a:r>
                      <a:r>
                        <a:rPr lang="en-US" dirty="0" err="1"/>
                        <a:t>jnz</a:t>
                      </a:r>
                      <a:r>
                        <a:rPr lang="en-US" dirty="0"/>
                        <a:t>      top</a:t>
                      </a:r>
                    </a:p>
                    <a:p>
                      <a:r>
                        <a:rPr lang="en-US" dirty="0"/>
                        <a:t>    25: done:</a:t>
                      </a:r>
                    </a:p>
                    <a:p>
                      <a:r>
                        <a:rPr lang="en-US" dirty="0"/>
                        <a:t>    26:      </a:t>
                      </a:r>
                      <a:r>
                        <a:rPr lang="en-US" dirty="0" err="1"/>
                        <a:t>movl</a:t>
                      </a:r>
                      <a:r>
                        <a:rPr lang="en-US" dirty="0"/>
                        <a:t>   %</a:t>
                      </a:r>
                      <a:r>
                        <a:rPr lang="en-US" dirty="0" err="1"/>
                        <a:t>ebx</a:t>
                      </a:r>
                      <a:r>
                        <a:rPr lang="en-US" dirty="0"/>
                        <a:t>, sum</a:t>
                      </a:r>
                    </a:p>
                    <a:p>
                      <a:r>
                        <a:rPr lang="en-US" dirty="0"/>
                        <a:t>    27: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45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two add instructions in the sample program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 err="1"/>
              <a:t>addl</a:t>
            </a:r>
            <a:r>
              <a:rPr lang="en-US" sz="2400" dirty="0"/>
              <a:t> (%</a:t>
            </a:r>
            <a:r>
              <a:rPr lang="en-US" sz="2400" dirty="0" err="1"/>
              <a:t>ecx</a:t>
            </a:r>
            <a:r>
              <a:rPr lang="en-US" sz="2400" dirty="0"/>
              <a:t>), %</a:t>
            </a:r>
            <a:r>
              <a:rPr lang="en-US" sz="2400" dirty="0" err="1"/>
              <a:t>ebx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 err="1"/>
              <a:t>addl</a:t>
            </a:r>
            <a:r>
              <a:rPr lang="en-US" sz="2400" dirty="0"/>
              <a:t> $4, %</a:t>
            </a:r>
            <a:r>
              <a:rPr lang="en-US" sz="2400" dirty="0" err="1"/>
              <a:t>ecx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are very different!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these examples I will assume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 err="1"/>
              <a:t>ecx</a:t>
            </a:r>
            <a:r>
              <a:rPr lang="en-US" sz="2400" dirty="0"/>
              <a:t> contains 1000 (hex)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 err="1"/>
              <a:t>ebx</a:t>
            </a:r>
            <a:r>
              <a:rPr lang="en-US" sz="2400" dirty="0"/>
              <a:t> contains 2000 (hex)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Location 1000 (hex) contains 30 (hex)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Syntax</a:t>
            </a:r>
          </a:p>
        </p:txBody>
      </p:sp>
    </p:spTree>
    <p:extLst>
      <p:ext uri="{BB962C8B-B14F-4D97-AF65-F5344CB8AC3E}">
        <p14:creationId xmlns:p14="http://schemas.microsoft.com/office/powerpoint/2010/main" val="2786908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addl</a:t>
            </a:r>
            <a:r>
              <a:rPr lang="en-US" sz="2400" dirty="0"/>
              <a:t> %</a:t>
            </a:r>
            <a:r>
              <a:rPr lang="en-US" sz="2400" dirty="0" err="1"/>
              <a:t>ecx</a:t>
            </a:r>
            <a:r>
              <a:rPr lang="en-US" sz="2400" dirty="0"/>
              <a:t>, %</a:t>
            </a:r>
            <a:r>
              <a:rPr lang="en-US" sz="2400" dirty="0" err="1"/>
              <a:t>ebx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After this command </a:t>
            </a:r>
            <a:r>
              <a:rPr lang="en-US" sz="2200" dirty="0" err="1"/>
              <a:t>ebx</a:t>
            </a:r>
            <a:r>
              <a:rPr lang="en-US" sz="2200" dirty="0"/>
              <a:t> will contain 3000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addl</a:t>
            </a:r>
            <a:r>
              <a:rPr lang="en-US" sz="2400" dirty="0"/>
              <a:t> (%</a:t>
            </a:r>
            <a:r>
              <a:rPr lang="en-US" sz="2400" dirty="0" err="1"/>
              <a:t>ecx</a:t>
            </a:r>
            <a:r>
              <a:rPr lang="en-US" sz="2400" dirty="0"/>
              <a:t>), %</a:t>
            </a:r>
            <a:r>
              <a:rPr lang="en-US" sz="2400" dirty="0" err="1"/>
              <a:t>ebx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After this command </a:t>
            </a:r>
            <a:r>
              <a:rPr lang="en-US" sz="2200" dirty="0" err="1"/>
              <a:t>ebx</a:t>
            </a:r>
            <a:r>
              <a:rPr lang="en-US" sz="2200" dirty="0"/>
              <a:t> will contain 2030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with Parentheses</a:t>
            </a:r>
          </a:p>
        </p:txBody>
      </p:sp>
    </p:spTree>
    <p:extLst>
      <p:ext uri="{BB962C8B-B14F-4D97-AF65-F5344CB8AC3E}">
        <p14:creationId xmlns:p14="http://schemas.microsoft.com/office/powerpoint/2010/main" val="2994640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ecx</a:t>
            </a:r>
            <a:r>
              <a:rPr lang="en-US" sz="2400" dirty="0"/>
              <a:t> without parentheses means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Use its value directly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ecx</a:t>
            </a:r>
            <a:r>
              <a:rPr lang="en-US" sz="2400" dirty="0"/>
              <a:t> inside parentheses means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Use its value as an address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Get the data from that address, and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Use that value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This is exactly like a C++ pointer!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Those Parentheses?</a:t>
            </a:r>
          </a:p>
        </p:txBody>
      </p:sp>
    </p:spTree>
    <p:extLst>
      <p:ext uri="{BB962C8B-B14F-4D97-AF65-F5344CB8AC3E}">
        <p14:creationId xmlns:p14="http://schemas.microsoft.com/office/powerpoint/2010/main" val="702635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Register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Data is in a 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Data is in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Immediate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Data is in the command, as in MOV $3, %</a:t>
            </a:r>
            <a:r>
              <a:rPr lang="en-US" sz="2200" dirty="0" err="1"/>
              <a:t>eax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Indirect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The register contains the address of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57488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 err="1"/>
              <a:t>dec</a:t>
            </a:r>
            <a:r>
              <a:rPr lang="en-US" sz="2800" dirty="0"/>
              <a:t> command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 err="1"/>
              <a:t>dec</a:t>
            </a:r>
            <a:r>
              <a:rPr lang="en-US" sz="2800" dirty="0"/>
              <a:t> ???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means to decrement ???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command subtracts 1 from its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Still More Assembly Commands</a:t>
            </a:r>
          </a:p>
        </p:txBody>
      </p:sp>
    </p:spTree>
    <p:extLst>
      <p:ext uri="{BB962C8B-B14F-4D97-AF65-F5344CB8AC3E}">
        <p14:creationId xmlns:p14="http://schemas.microsoft.com/office/powerpoint/2010/main" val="2378747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if Statement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965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Math operations calculate answers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monitors every calculation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want to do the equivalent of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if (sum &lt; 0)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    sum = 0;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Monitoring Calculations</a:t>
            </a:r>
          </a:p>
        </p:txBody>
      </p:sp>
    </p:spTree>
    <p:extLst>
      <p:ext uri="{BB962C8B-B14F-4D97-AF65-F5344CB8AC3E}">
        <p14:creationId xmlns:p14="http://schemas.microsoft.com/office/powerpoint/2010/main" val="48551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is no if statement in assembly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is however a compare statement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can code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CMP x,$0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but now what?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How can you find out the result of the comparison?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Missing if Statement</a:t>
            </a:r>
          </a:p>
        </p:txBody>
      </p:sp>
    </p:spTree>
    <p:extLst>
      <p:ext uri="{BB962C8B-B14F-4D97-AF65-F5344CB8AC3E}">
        <p14:creationId xmlns:p14="http://schemas.microsoft.com/office/powerpoint/2010/main" val="1682426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CPU has a flag word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is stored in the FLAGS register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flag is a switch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Many flags are set as a result of math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Overflow and Carry Flags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Set for math operations that overflow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Sign Flag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Set if result is negative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Zero Flag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Set if result is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CPU Flags</a:t>
            </a:r>
          </a:p>
        </p:txBody>
      </p:sp>
    </p:spTree>
    <p:extLst>
      <p:ext uri="{BB962C8B-B14F-4D97-AF65-F5344CB8AC3E}">
        <p14:creationId xmlns:p14="http://schemas.microsoft.com/office/powerpoint/2010/main" val="215796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can code a JUMP instruction that will ”go to” someplace else in your code based on these conditions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are JUMP instructions that can respond to all those conditions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just have to force one of those conditions to occur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Using Those Flags</a:t>
            </a:r>
          </a:p>
        </p:txBody>
      </p:sp>
    </p:spTree>
    <p:extLst>
      <p:ext uri="{BB962C8B-B14F-4D97-AF65-F5344CB8AC3E}">
        <p14:creationId xmlns:p14="http://schemas.microsoft.com/office/powerpoint/2010/main" val="36696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 have numbered the lines so I can talk about the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Don’t add line numbers to your programs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Your IDEs/editors will usually add lines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 there for convenience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 not really part of your programs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Line Numbers</a:t>
            </a:r>
          </a:p>
        </p:txBody>
      </p:sp>
    </p:spTree>
    <p:extLst>
      <p:ext uri="{BB962C8B-B14F-4D97-AF65-F5344CB8AC3E}">
        <p14:creationId xmlns:p14="http://schemas.microsoft.com/office/powerpoint/2010/main" val="302158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combination</a:t>
            </a:r>
          </a:p>
          <a:p>
            <a:pPr marL="688975" lvl="1" indent="0" algn="l" defTabSz="365760">
              <a:buNone/>
            </a:pPr>
            <a:r>
              <a:rPr lang="en-US" sz="2600" dirty="0"/>
              <a:t>        </a:t>
            </a:r>
            <a:r>
              <a:rPr lang="en-US" sz="2600" dirty="0" err="1"/>
              <a:t>cmp</a:t>
            </a:r>
            <a:r>
              <a:rPr lang="en-US" sz="2600" dirty="0"/>
              <a:t>   $0, sum</a:t>
            </a:r>
          </a:p>
          <a:p>
            <a:pPr marL="688975" lvl="1" indent="0" algn="l" defTabSz="365760">
              <a:buNone/>
            </a:pPr>
            <a:r>
              <a:rPr lang="en-US" sz="2600" dirty="0"/>
              <a:t>        </a:t>
            </a:r>
            <a:r>
              <a:rPr lang="en-US" sz="2600" dirty="0" err="1"/>
              <a:t>jge</a:t>
            </a:r>
            <a:r>
              <a:rPr lang="en-US" sz="2600" dirty="0"/>
              <a:t>  top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will jump to the label top</a:t>
            </a:r>
          </a:p>
          <a:p>
            <a:pPr marL="688975" lvl="1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sum is greater than or equal to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happens through the use of the flag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Using a JUMP Statement</a:t>
            </a:r>
          </a:p>
        </p:txBody>
      </p:sp>
    </p:spTree>
    <p:extLst>
      <p:ext uri="{BB962C8B-B14F-4D97-AF65-F5344CB8AC3E}">
        <p14:creationId xmlns:p14="http://schemas.microsoft.com/office/powerpoint/2010/main" val="3982211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assembler equivalent to</a:t>
            </a:r>
          </a:p>
          <a:p>
            <a:pPr marL="688975" lvl="1" indent="0" algn="l" defTabSz="365760">
              <a:buNone/>
            </a:pPr>
            <a:r>
              <a:rPr lang="en-US" sz="2400" dirty="0"/>
              <a:t>       if (sum &lt; 0)</a:t>
            </a:r>
          </a:p>
          <a:p>
            <a:pPr marL="688975" lvl="1" indent="0" algn="l" defTabSz="365760">
              <a:buNone/>
            </a:pPr>
            <a:r>
              <a:rPr lang="en-US" sz="2400" dirty="0"/>
              <a:t>            sum = 0;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is</a:t>
            </a:r>
          </a:p>
          <a:p>
            <a:pPr marL="1146175" lvl="2" indent="0" algn="l" defTabSz="365760">
              <a:buNone/>
            </a:pPr>
            <a:r>
              <a:rPr lang="en-US" sz="2400" dirty="0" err="1"/>
              <a:t>cmp</a:t>
            </a:r>
            <a:r>
              <a:rPr lang="en-US" sz="2400" dirty="0"/>
              <a:t> $0,sum</a:t>
            </a:r>
          </a:p>
          <a:p>
            <a:pPr marL="1146175" lvl="2" indent="0" algn="l" defTabSz="365760">
              <a:buNone/>
            </a:pPr>
            <a:r>
              <a:rPr lang="en-US" sz="2400" dirty="0" err="1"/>
              <a:t>jge</a:t>
            </a:r>
            <a:r>
              <a:rPr lang="en-US" sz="2400" dirty="0"/>
              <a:t> faraway</a:t>
            </a:r>
          </a:p>
          <a:p>
            <a:pPr marL="1146175" lvl="2" indent="0" algn="l" defTabSz="365760">
              <a:buNone/>
            </a:pPr>
            <a:r>
              <a:rPr lang="en-US" sz="2400" dirty="0"/>
              <a:t>mov $0,sum</a:t>
            </a:r>
          </a:p>
          <a:p>
            <a:pPr marL="688975" lvl="1" indent="0" algn="l" defTabSz="365760">
              <a:buNone/>
            </a:pPr>
            <a:r>
              <a:rPr lang="en-US" sz="2400" dirty="0"/>
              <a:t>faraway: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Back to that if Statement</a:t>
            </a:r>
          </a:p>
        </p:txBody>
      </p:sp>
    </p:spTree>
    <p:extLst>
      <p:ext uri="{BB962C8B-B14F-4D97-AF65-F5344CB8AC3E}">
        <p14:creationId xmlns:p14="http://schemas.microsoft.com/office/powerpoint/2010/main" val="1121963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 while loop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47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loop is coded using the JUMP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 example in C++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while (x &gt; 6)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{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  y++;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  x--;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}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Examining the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2699453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cmp</a:t>
            </a:r>
            <a:r>
              <a:rPr lang="en-US" sz="2200" dirty="0"/>
              <a:t>  $6,x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jg</a:t>
            </a:r>
            <a:r>
              <a:rPr lang="en-US" sz="2200" dirty="0"/>
              <a:t>      </a:t>
            </a:r>
            <a:r>
              <a:rPr lang="en-US" sz="2200" dirty="0" err="1"/>
              <a:t>noloop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top: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inc</a:t>
            </a:r>
            <a:r>
              <a:rPr lang="en-US" sz="2200" dirty="0"/>
              <a:t>     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dec</a:t>
            </a:r>
            <a:r>
              <a:rPr lang="en-US" sz="2200" dirty="0"/>
              <a:t>    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jmp</a:t>
            </a:r>
            <a:r>
              <a:rPr lang="en-US" sz="2200" dirty="0"/>
              <a:t>   top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noloop</a:t>
            </a:r>
            <a:r>
              <a:rPr lang="en-US" sz="22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That Loop in Assembly</a:t>
            </a:r>
          </a:p>
        </p:txBody>
      </p:sp>
    </p:spTree>
    <p:extLst>
      <p:ext uri="{BB962C8B-B14F-4D97-AF65-F5344CB8AC3E}">
        <p14:creationId xmlns:p14="http://schemas.microsoft.com/office/powerpoint/2010/main" val="2841418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Things in a Program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5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In an assembly language program, there are three kinds of things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Assembler directives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Hardware instructions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Labels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Word about Assembly</a:t>
            </a:r>
          </a:p>
        </p:txBody>
      </p:sp>
    </p:spTree>
    <p:extLst>
      <p:ext uri="{BB962C8B-B14F-4D97-AF65-F5344CB8AC3E}">
        <p14:creationId xmlns:p14="http://schemas.microsoft.com/office/powerpoint/2010/main" val="4147627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Assembler directives control the assembly process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They usually start with a period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Some examples are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.text, .data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.long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.</a:t>
            </a:r>
            <a:r>
              <a:rPr lang="en-US" sz="2400" dirty="0" err="1"/>
              <a:t>globl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Directives</a:t>
            </a:r>
          </a:p>
        </p:txBody>
      </p:sp>
    </p:spTree>
    <p:extLst>
      <p:ext uri="{BB962C8B-B14F-4D97-AF65-F5344CB8AC3E}">
        <p14:creationId xmlns:p14="http://schemas.microsoft.com/office/powerpoint/2010/main" val="11302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These are actual hardware instructions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They get translated into 0’s and 1’s that the hardware actually executes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Some examples of hardware commands are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200" dirty="0"/>
              <a:t>mov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200" dirty="0"/>
              <a:t>add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200" dirty="0" err="1"/>
              <a:t>inc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654895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Labels are used to name things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They can name variables or locations in a program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A variable’s name is actually a location!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A label denoting a location is usually a place to jump 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31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will use AT&amp;T syntax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Code using Intel syntax will receive no credit in a program as well as on a test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means (mostly) that if we write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MOVE AX, BX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 means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MOVE AX TO BX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Intel syntax, it means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MOVE BX TO 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Intel vs. AT&amp;T Syntax</a:t>
            </a:r>
          </a:p>
        </p:txBody>
      </p:sp>
    </p:spTree>
    <p:extLst>
      <p:ext uri="{BB962C8B-B14F-4D97-AF65-F5344CB8AC3E}">
        <p14:creationId xmlns:p14="http://schemas.microsoft.com/office/powerpoint/2010/main" val="3293393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Assembling Our Programs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54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BB25FE-C48B-4398-B8FB-C329BEE7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" y="1394460"/>
            <a:ext cx="7416165" cy="26174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 Program-The Picture</a:t>
            </a:r>
          </a:p>
        </p:txBody>
      </p:sp>
    </p:spTree>
    <p:extLst>
      <p:ext uri="{BB962C8B-B14F-4D97-AF65-F5344CB8AC3E}">
        <p14:creationId xmlns:p14="http://schemas.microsoft.com/office/powerpoint/2010/main" val="1007125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is the process to create and assemble a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First, create the program using an editor/IDE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Suppose the program is named calc.asm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Then assemble it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as –o </a:t>
            </a:r>
            <a:r>
              <a:rPr lang="en-US" sz="2400" dirty="0" err="1"/>
              <a:t>calc.o</a:t>
            </a:r>
            <a:r>
              <a:rPr lang="en-US" sz="2400" dirty="0"/>
              <a:t> calc.asm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The –o switch means </a:t>
            </a:r>
            <a:r>
              <a:rPr lang="en-US" sz="2400" dirty="0" err="1"/>
              <a:t>calc.o</a:t>
            </a:r>
            <a:r>
              <a:rPr lang="en-US" sz="2400" dirty="0"/>
              <a:t> is the output file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That is an object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 Program</a:t>
            </a:r>
          </a:p>
        </p:txBody>
      </p:sp>
    </p:spTree>
    <p:extLst>
      <p:ext uri="{BB962C8B-B14F-4D97-AF65-F5344CB8AC3E}">
        <p14:creationId xmlns:p14="http://schemas.microsoft.com/office/powerpoint/2010/main" val="2673126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next step is to link the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Following the previous slide, the syntax is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ld</a:t>
            </a:r>
            <a:r>
              <a:rPr lang="en-US" sz="2200" dirty="0"/>
              <a:t> –o </a:t>
            </a:r>
            <a:r>
              <a:rPr lang="en-US" sz="2200" dirty="0" err="1"/>
              <a:t>calc.out</a:t>
            </a:r>
            <a:r>
              <a:rPr lang="en-US" sz="2200" dirty="0"/>
              <a:t> </a:t>
            </a:r>
            <a:r>
              <a:rPr lang="en-US" sz="2200" dirty="0" err="1"/>
              <a:t>calc.o</a:t>
            </a:r>
            <a:endParaRPr lang="en-US" sz="22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The –o switch again means </a:t>
            </a:r>
            <a:r>
              <a:rPr lang="en-US" sz="2200" dirty="0" err="1"/>
              <a:t>calc.out</a:t>
            </a:r>
            <a:r>
              <a:rPr lang="en-US" sz="2200" dirty="0"/>
              <a:t> is the output file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That is an executable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run the program, type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./</a:t>
            </a:r>
            <a:r>
              <a:rPr lang="en-US" sz="2200" dirty="0" err="1"/>
              <a:t>calc.out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and Running an Assembly Program</a:t>
            </a:r>
          </a:p>
        </p:txBody>
      </p:sp>
    </p:spTree>
    <p:extLst>
      <p:ext uri="{BB962C8B-B14F-4D97-AF65-F5344CB8AC3E}">
        <p14:creationId xmlns:p14="http://schemas.microsoft.com/office/powerpoint/2010/main" val="4046598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en-US" sz="4400" dirty="0"/>
              <a:t>h</a:t>
            </a:r>
            <a:r>
              <a:rPr lang="en" sz="4400" dirty="0"/>
              <a:t>e Debugger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291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can’t run our programs for two reasons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We can’t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000" dirty="0"/>
              <a:t>See the registers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000" dirty="0"/>
              <a:t>See the variables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000" dirty="0"/>
              <a:t>Print anything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Our programs will crash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000" dirty="0"/>
              <a:t>They need to “clean up” after themselves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000" dirty="0"/>
              <a:t>Just quitting is not okay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000" dirty="0"/>
              <a:t>We will learn how to exit gracefully later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now, we will use a debugger to “run” our programs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Our Programs</a:t>
            </a:r>
          </a:p>
        </p:txBody>
      </p:sp>
    </p:spTree>
    <p:extLst>
      <p:ext uri="{BB962C8B-B14F-4D97-AF65-F5344CB8AC3E}">
        <p14:creationId xmlns:p14="http://schemas.microsoft.com/office/powerpoint/2010/main" val="555522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Here is something interesting!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is an instruction that says, “Don’t Do Anything”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It’s called “no operation”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Its opcode is </a:t>
            </a:r>
            <a:r>
              <a:rPr lang="en-US" sz="2200" dirty="0" err="1"/>
              <a:t>nop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case you need an “empty spot” in your program, you can put the </a:t>
            </a:r>
            <a:r>
              <a:rPr lang="en-US" sz="2400" dirty="0" err="1"/>
              <a:t>nop</a:t>
            </a:r>
            <a:r>
              <a:rPr lang="en-US" sz="2400" dirty="0"/>
              <a:t> there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will typically add it to the end of our programs to prevent crashes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“Don’t Do Anything” </a:t>
            </a:r>
            <a:r>
              <a:rPr lang="en-US" dirty="0" err="1"/>
              <a:t>Instructoin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What can a debugger do?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Contrary to its name, it doesn’t debug anything!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a tool to watch our program run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can observe different things to see inside the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Hopefully, this look inside will help us find a bug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 we can rewrite the buggy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Introduction to a Debugger</a:t>
            </a:r>
          </a:p>
        </p:txBody>
      </p:sp>
    </p:spTree>
    <p:extLst>
      <p:ext uri="{BB962C8B-B14F-4D97-AF65-F5344CB8AC3E}">
        <p14:creationId xmlns:p14="http://schemas.microsoft.com/office/powerpoint/2010/main" val="3502050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 will use </a:t>
            </a:r>
            <a:r>
              <a:rPr lang="en-US" sz="2800" dirty="0" err="1"/>
              <a:t>gdb</a:t>
            </a:r>
            <a:r>
              <a:rPr lang="en-US" sz="2800" dirty="0"/>
              <a:t> in this class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To use it, we need to add a switch to the as command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switch is –g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will type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as –g –o </a:t>
            </a:r>
            <a:r>
              <a:rPr lang="en-US" sz="2800" dirty="0" err="1"/>
              <a:t>sample.o</a:t>
            </a:r>
            <a:r>
              <a:rPr lang="en-US" sz="2800" dirty="0"/>
              <a:t> sample.asm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 err="1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25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the assembly process, labels are removed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They are converted to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debugger needs those labels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want to use them!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would rather say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Show the value stored in 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instead of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Show the value stored at offset 24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–g switch</a:t>
            </a:r>
          </a:p>
        </p:txBody>
      </p:sp>
    </p:spTree>
    <p:extLst>
      <p:ext uri="{BB962C8B-B14F-4D97-AF65-F5344CB8AC3E}">
        <p14:creationId xmlns:p14="http://schemas.microsoft.com/office/powerpoint/2010/main" val="146351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assembly, unlike higher-level languages, each single line is divided into five regions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do </a:t>
            </a:r>
            <a:r>
              <a:rPr lang="en-US" sz="2600" dirty="0" err="1"/>
              <a:t>ont</a:t>
            </a:r>
            <a:r>
              <a:rPr lang="en-US" sz="2600" dirty="0"/>
              <a:t> need to use all five on every statement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However, you have to line up code vertically, paying attention to the regions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Indentation in an Assembly Program</a:t>
            </a:r>
          </a:p>
        </p:txBody>
      </p:sp>
    </p:spTree>
    <p:extLst>
      <p:ext uri="{BB962C8B-B14F-4D97-AF65-F5344CB8AC3E}">
        <p14:creationId xmlns:p14="http://schemas.microsoft.com/office/powerpoint/2010/main" val="2472618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 we will now type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as –g –o </a:t>
            </a:r>
            <a:r>
              <a:rPr lang="en-US" sz="2800" dirty="0" err="1"/>
              <a:t>sample.o</a:t>
            </a:r>
            <a:r>
              <a:rPr lang="en-US" sz="2800" dirty="0"/>
              <a:t> sample.asm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Adding the –g Switch</a:t>
            </a:r>
          </a:p>
        </p:txBody>
      </p:sp>
    </p:spTree>
    <p:extLst>
      <p:ext uri="{BB962C8B-B14F-4D97-AF65-F5344CB8AC3E}">
        <p14:creationId xmlns:p14="http://schemas.microsoft.com/office/powerpoint/2010/main" val="3925893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After starting the debugger, our first two commands will be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b main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first command sets a breakpoint at main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 breakpoint means to stop right before executing that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Back to the Debugger</a:t>
            </a:r>
          </a:p>
        </p:txBody>
      </p:sp>
    </p:spTree>
    <p:extLst>
      <p:ext uri="{BB962C8B-B14F-4D97-AF65-F5344CB8AC3E}">
        <p14:creationId xmlns:p14="http://schemas.microsoft.com/office/powerpoint/2010/main" val="29090658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 (Single step): Execute the next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p (Print): Show the value of a label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Example:  p /</a:t>
            </a:r>
            <a:r>
              <a:rPr lang="en-US" sz="2600" dirty="0" err="1"/>
              <a:t>fd</a:t>
            </a:r>
            <a:r>
              <a:rPr lang="en-US" sz="2600" dirty="0"/>
              <a:t> x    p /</a:t>
            </a:r>
            <a:r>
              <a:rPr lang="en-US" sz="2600" dirty="0" err="1"/>
              <a:t>fd</a:t>
            </a:r>
            <a:r>
              <a:rPr lang="en-US" sz="2600" dirty="0"/>
              <a:t> sum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600" dirty="0" err="1"/>
              <a:t>fd</a:t>
            </a:r>
            <a:r>
              <a:rPr lang="en-US" sz="2600" dirty="0"/>
              <a:t> means format as a decimal	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q (Quit):  Quit the debugger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p /</a:t>
            </a:r>
            <a:r>
              <a:rPr lang="en-US" sz="2600" dirty="0" err="1"/>
              <a:t>fd</a:t>
            </a:r>
            <a:r>
              <a:rPr lang="en-US" sz="2600" dirty="0"/>
              <a:t> $</a:t>
            </a:r>
            <a:r>
              <a:rPr lang="en-US" sz="2600" dirty="0" err="1"/>
              <a:t>ebx</a:t>
            </a: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More Debugger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06106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45833" y="1458038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leftmost region is a label, followed by a colon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the examples in the text, the author doesn’t put anything else on a label line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don’t have to follow this convention, but I think it’s a good idea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label always starts in Column 1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Those Regions:  Region 1</a:t>
            </a:r>
          </a:p>
        </p:txBody>
      </p:sp>
    </p:spTree>
    <p:extLst>
      <p:ext uri="{BB962C8B-B14F-4D97-AF65-F5344CB8AC3E}">
        <p14:creationId xmlns:p14="http://schemas.microsoft.com/office/powerpoint/2010/main" val="7258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second region is an opcode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 opcode is something like add or mov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These are actual hardware instructions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Each one tells the CPU to perform a certain action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region should start in Column 8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Region 2</a:t>
            </a:r>
          </a:p>
        </p:txBody>
      </p:sp>
    </p:spTree>
    <p:extLst>
      <p:ext uri="{BB962C8B-B14F-4D97-AF65-F5344CB8AC3E}">
        <p14:creationId xmlns:p14="http://schemas.microsoft.com/office/powerpoint/2010/main" val="427134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These regions contain the operands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are always zero or one or two operands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operands are separated by commas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These are like operands in C++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If you are adding, for example, the CPU needs to know what to add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These operands should start in Column 14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Regions 3 and 4</a:t>
            </a:r>
          </a:p>
        </p:txBody>
      </p:sp>
    </p:spTree>
    <p:extLst>
      <p:ext uri="{BB962C8B-B14F-4D97-AF65-F5344CB8AC3E}">
        <p14:creationId xmlns:p14="http://schemas.microsoft.com/office/powerpoint/2010/main" val="267899626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2500</Words>
  <Application>Microsoft Office PowerPoint</Application>
  <PresentationFormat>On-screen Show (16:9)</PresentationFormat>
  <Paragraphs>402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Wingdings</vt:lpstr>
      <vt:lpstr>Archivo</vt:lpstr>
      <vt:lpstr>Signika Negative</vt:lpstr>
      <vt:lpstr>Chelsea Market</vt:lpstr>
      <vt:lpstr>Paytone One</vt:lpstr>
      <vt:lpstr>Signika Negative Light</vt:lpstr>
      <vt:lpstr>Roboto Condensed Light</vt:lpstr>
      <vt:lpstr>Amatic SC</vt:lpstr>
      <vt:lpstr>Distance Learning by Slidesgo</vt:lpstr>
      <vt:lpstr>CS118 Assembly Language</vt:lpstr>
      <vt:lpstr>Section 1</vt:lpstr>
      <vt:lpstr>The Sample Program</vt:lpstr>
      <vt:lpstr>Line Numbers</vt:lpstr>
      <vt:lpstr>Intel vs. AT&amp;T Syntax</vt:lpstr>
      <vt:lpstr>Indentation in an Assembly Program</vt:lpstr>
      <vt:lpstr>Those Regions:  Region 1</vt:lpstr>
      <vt:lpstr>Region 2</vt:lpstr>
      <vt:lpstr>Regions 3 and 4</vt:lpstr>
      <vt:lpstr>Region 5</vt:lpstr>
      <vt:lpstr>Sections</vt:lpstr>
      <vt:lpstr>Looking at those Sections</vt:lpstr>
      <vt:lpstr>Comments</vt:lpstr>
      <vt:lpstr>The Data Section</vt:lpstr>
      <vt:lpstr>Data (Variables)</vt:lpstr>
      <vt:lpstr>Moving through the Data Section</vt:lpstr>
      <vt:lpstr>Continuing those Ideas</vt:lpstr>
      <vt:lpstr>Assembly vs. C++</vt:lpstr>
      <vt:lpstr>The Listing from the Sample Program</vt:lpstr>
      <vt:lpstr>Addresses Name Data</vt:lpstr>
      <vt:lpstr>A Variable Is an Address!</vt:lpstr>
      <vt:lpstr>Labels</vt:lpstr>
      <vt:lpstr>The Text Section</vt:lpstr>
      <vt:lpstr>The Code Section</vt:lpstr>
      <vt:lpstr>Size</vt:lpstr>
      <vt:lpstr>Registers</vt:lpstr>
      <vt:lpstr>Commands with Immediate Data</vt:lpstr>
      <vt:lpstr>That mov? Command</vt:lpstr>
      <vt:lpstr>Another Assembly Command</vt:lpstr>
      <vt:lpstr>Assembler Syntax</vt:lpstr>
      <vt:lpstr>Syntax with Parentheses</vt:lpstr>
      <vt:lpstr>How about Those Parentheses?</vt:lpstr>
      <vt:lpstr>Addressing Modes</vt:lpstr>
      <vt:lpstr>Still More Assembly Commands</vt:lpstr>
      <vt:lpstr>The if Statement</vt:lpstr>
      <vt:lpstr>Monitoring Calculations</vt:lpstr>
      <vt:lpstr>The Missing if Statement</vt:lpstr>
      <vt:lpstr>The CPU Flags</vt:lpstr>
      <vt:lpstr>Using Those Flags</vt:lpstr>
      <vt:lpstr>Using a JUMP Statement</vt:lpstr>
      <vt:lpstr>Back to that if Statement</vt:lpstr>
      <vt:lpstr>A while loop</vt:lpstr>
      <vt:lpstr>Examining the while Statement</vt:lpstr>
      <vt:lpstr>That Loop in Assembly</vt:lpstr>
      <vt:lpstr>Things in a Program</vt:lpstr>
      <vt:lpstr>One Final Word about Assembly</vt:lpstr>
      <vt:lpstr>Assembler Directives</vt:lpstr>
      <vt:lpstr>Hardware Instructions</vt:lpstr>
      <vt:lpstr>Labels</vt:lpstr>
      <vt:lpstr>Assembling Our Programs</vt:lpstr>
      <vt:lpstr>Assembling a Program-The Picture</vt:lpstr>
      <vt:lpstr>Assembling a Program</vt:lpstr>
      <vt:lpstr>Linking and Running an Assembly Program</vt:lpstr>
      <vt:lpstr>The Debugger</vt:lpstr>
      <vt:lpstr>Running Our Programs</vt:lpstr>
      <vt:lpstr>The “Don’t Do Anything” Instructoin</vt:lpstr>
      <vt:lpstr>Introduction to a Debugger</vt:lpstr>
      <vt:lpstr>gdb</vt:lpstr>
      <vt:lpstr>The –g switch</vt:lpstr>
      <vt:lpstr>Adding the –g Switch</vt:lpstr>
      <vt:lpstr>Back to the Debugger</vt:lpstr>
      <vt:lpstr>More Debugger Instructions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158</cp:revision>
  <dcterms:modified xsi:type="dcterms:W3CDTF">2021-08-11T06:57:02Z</dcterms:modified>
</cp:coreProperties>
</file>