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3"/>
  </p:notesMasterIdLst>
  <p:sldIdLst>
    <p:sldId id="256" r:id="rId2"/>
    <p:sldId id="258" r:id="rId3"/>
    <p:sldId id="399" r:id="rId4"/>
    <p:sldId id="398" r:id="rId5"/>
    <p:sldId id="400" r:id="rId6"/>
    <p:sldId id="401" r:id="rId7"/>
    <p:sldId id="408" r:id="rId8"/>
    <p:sldId id="402" r:id="rId9"/>
    <p:sldId id="403" r:id="rId10"/>
    <p:sldId id="409" r:id="rId11"/>
    <p:sldId id="410" r:id="rId12"/>
    <p:sldId id="411" r:id="rId13"/>
    <p:sldId id="412" r:id="rId14"/>
    <p:sldId id="397" r:id="rId15"/>
    <p:sldId id="262" r:id="rId16"/>
    <p:sldId id="344" r:id="rId17"/>
    <p:sldId id="345" r:id="rId18"/>
    <p:sldId id="346" r:id="rId19"/>
    <p:sldId id="355" r:id="rId20"/>
    <p:sldId id="308" r:id="rId21"/>
    <p:sldId id="267" r:id="rId22"/>
    <p:sldId id="324" r:id="rId23"/>
    <p:sldId id="347" r:id="rId24"/>
    <p:sldId id="330" r:id="rId25"/>
    <p:sldId id="331" r:id="rId26"/>
    <p:sldId id="348" r:id="rId27"/>
    <p:sldId id="332" r:id="rId28"/>
    <p:sldId id="333" r:id="rId29"/>
    <p:sldId id="380" r:id="rId30"/>
    <p:sldId id="349" r:id="rId31"/>
    <p:sldId id="334" r:id="rId32"/>
    <p:sldId id="335" r:id="rId33"/>
    <p:sldId id="350" r:id="rId34"/>
    <p:sldId id="351" r:id="rId35"/>
    <p:sldId id="352" r:id="rId36"/>
    <p:sldId id="353" r:id="rId37"/>
    <p:sldId id="354" r:id="rId38"/>
    <p:sldId id="336" r:id="rId39"/>
    <p:sldId id="404" r:id="rId40"/>
    <p:sldId id="357" r:id="rId41"/>
    <p:sldId id="396" r:id="rId42"/>
    <p:sldId id="337" r:id="rId43"/>
    <p:sldId id="356" r:id="rId44"/>
    <p:sldId id="382" r:id="rId45"/>
    <p:sldId id="338" r:id="rId46"/>
    <p:sldId id="339" r:id="rId47"/>
    <p:sldId id="340" r:id="rId48"/>
    <p:sldId id="358" r:id="rId49"/>
    <p:sldId id="326" r:id="rId50"/>
    <p:sldId id="361" r:id="rId51"/>
    <p:sldId id="363" r:id="rId52"/>
  </p:sldIdLst>
  <p:sldSz cx="9144000" cy="5143500" type="screen16x9"/>
  <p:notesSz cx="6858000" cy="9144000"/>
  <p:embeddedFontLst>
    <p:embeddedFont>
      <p:font typeface="Amatic SC" panose="020B0604020202020204" charset="-79"/>
      <p:regular r:id="rId54"/>
      <p:bold r:id="rId55"/>
    </p:embeddedFont>
    <p:embeddedFont>
      <p:font typeface="Archivo" panose="020B0604020202020204" charset="0"/>
      <p:regular r:id="rId56"/>
      <p:bold r:id="rId57"/>
      <p:italic r:id="rId58"/>
      <p:boldItalic r:id="rId59"/>
    </p:embeddedFont>
    <p:embeddedFont>
      <p:font typeface="Chelsea Market" panose="020B0604020202020204" charset="0"/>
      <p:regular r:id="rId60"/>
    </p:embeddedFont>
    <p:embeddedFont>
      <p:font typeface="Fira Sans Extra Condensed Medium" panose="020B0604020202020204" charset="0"/>
      <p:regular r:id="rId61"/>
      <p:bold r:id="rId62"/>
      <p:italic r:id="rId63"/>
      <p:boldItalic r:id="rId64"/>
    </p:embeddedFont>
    <p:embeddedFont>
      <p:font typeface="Paytone One" panose="020B0604020202020204" charset="0"/>
      <p:regular r:id="rId65"/>
    </p:embeddedFont>
    <p:embeddedFont>
      <p:font typeface="Signika Negative" panose="020B0604020202020204" charset="0"/>
      <p:regular r:id="rId66"/>
      <p:bold r:id="rId67"/>
    </p:embeddedFont>
    <p:embeddedFont>
      <p:font typeface="Signika Negative Light" panose="020B060402020202020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258"/>
            <p14:sldId id="399"/>
            <p14:sldId id="398"/>
            <p14:sldId id="400"/>
            <p14:sldId id="401"/>
            <p14:sldId id="408"/>
            <p14:sldId id="402"/>
            <p14:sldId id="403"/>
            <p14:sldId id="409"/>
            <p14:sldId id="410"/>
            <p14:sldId id="411"/>
            <p14:sldId id="412"/>
            <p14:sldId id="397"/>
            <p14:sldId id="262"/>
            <p14:sldId id="344"/>
            <p14:sldId id="345"/>
            <p14:sldId id="346"/>
            <p14:sldId id="355"/>
            <p14:sldId id="308"/>
            <p14:sldId id="267"/>
            <p14:sldId id="324"/>
            <p14:sldId id="347"/>
            <p14:sldId id="330"/>
            <p14:sldId id="331"/>
            <p14:sldId id="348"/>
            <p14:sldId id="332"/>
            <p14:sldId id="333"/>
            <p14:sldId id="380"/>
            <p14:sldId id="349"/>
            <p14:sldId id="334"/>
            <p14:sldId id="335"/>
            <p14:sldId id="350"/>
            <p14:sldId id="351"/>
            <p14:sldId id="352"/>
            <p14:sldId id="353"/>
            <p14:sldId id="354"/>
            <p14:sldId id="336"/>
            <p14:sldId id="404"/>
            <p14:sldId id="357"/>
            <p14:sldId id="396"/>
            <p14:sldId id="337"/>
            <p14:sldId id="356"/>
            <p14:sldId id="382"/>
            <p14:sldId id="338"/>
            <p14:sldId id="339"/>
            <p14:sldId id="340"/>
            <p14:sldId id="358"/>
            <p14:sldId id="326"/>
            <p14:sldId id="361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outlineViewPr>
    <p:cViewPr>
      <p:scale>
        <a:sx n="33" d="100"/>
        <a:sy n="33" d="100"/>
      </p:scale>
      <p:origin x="0" y="-253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84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53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72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0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1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47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19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82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7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5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7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3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7" name="Google Shape;237;p13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65283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 flipH="1">
            <a:off x="1605317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5815299" y="347475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 flipH="1">
            <a:off x="3711283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 flipH="1">
            <a:off x="757213" y="3041175"/>
            <a:ext cx="265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5811075" y="3041175"/>
            <a:ext cx="24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6"/>
          </p:nvPr>
        </p:nvSpPr>
        <p:spPr>
          <a:xfrm flipH="1">
            <a:off x="3290400" y="3041175"/>
            <a:ext cx="256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4690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>
            <a:spLocks noGrp="1"/>
          </p:cNvSpPr>
          <p:nvPr>
            <p:ph type="ctrTitle"/>
          </p:nvPr>
        </p:nvSpPr>
        <p:spPr>
          <a:xfrm flipH="1">
            <a:off x="3337775" y="3340550"/>
            <a:ext cx="27213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subTitle" idx="1"/>
          </p:nvPr>
        </p:nvSpPr>
        <p:spPr>
          <a:xfrm flipH="1">
            <a:off x="2109325" y="1215825"/>
            <a:ext cx="5178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8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7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1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Academic Honesty</a:t>
            </a:r>
            <a:endParaRPr sz="40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1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short version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All work must be your own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Exceptions: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can get code from 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can get code from the textbook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Cite the textbook if you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Labs</a:t>
            </a:r>
          </a:p>
        </p:txBody>
      </p:sp>
    </p:spTree>
    <p:extLst>
      <p:ext uri="{BB962C8B-B14F-4D97-AF65-F5344CB8AC3E}">
        <p14:creationId xmlns:p14="http://schemas.microsoft.com/office/powerpoint/2010/main" val="16716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cannot submit code written by someone else except 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cannot submit code form </a:t>
            </a:r>
            <a:r>
              <a:rPr lang="en-US" sz="2800" dirty="0" err="1"/>
              <a:t>te</a:t>
            </a:r>
            <a:r>
              <a:rPr lang="en-US" sz="2800" dirty="0"/>
              <a:t> internet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may be asked to explain any part of your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Labs</a:t>
            </a:r>
          </a:p>
        </p:txBody>
      </p:sp>
    </p:spTree>
    <p:extLst>
      <p:ext uri="{BB962C8B-B14F-4D97-AF65-F5344CB8AC3E}">
        <p14:creationId xmlns:p14="http://schemas.microsoft.com/office/powerpoint/2010/main" val="276831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same rules apply to written work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See the syllabus for the complete academic honesty policy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Work</a:t>
            </a:r>
          </a:p>
        </p:txBody>
      </p:sp>
    </p:spTree>
    <p:extLst>
      <p:ext uri="{BB962C8B-B14F-4D97-AF65-F5344CB8AC3E}">
        <p14:creationId xmlns:p14="http://schemas.microsoft.com/office/powerpoint/2010/main" val="314962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Chapter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Information Representation and Storage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3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Examining</a:t>
            </a:r>
            <a:r>
              <a:rPr lang="en" sz="4400" dirty="0"/>
              <a:t> Storage</a:t>
            </a:r>
            <a:endParaRPr sz="44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want to look at data inside a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Data is always stored in binary</a:t>
            </a:r>
          </a:p>
          <a:p>
            <a:pPr marL="6889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it’s 0s and 1s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will restrict ourselves to IBM PCs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other architectures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Almost all of the ideas in this chapter pertain to any computer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16403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69400"/>
            <a:ext cx="6760714" cy="3294000"/>
          </a:xfrm>
        </p:spPr>
        <p:txBody>
          <a:bodyPr/>
          <a:lstStyle/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 bit (binary digit) is a 0 or 1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the smallest unit of storage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It’s so small that you can’t access a single bit directly!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Bits are grouped into bytes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eight bits in a byte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byte can store a small number or a character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</p:txBody>
      </p:sp>
    </p:spTree>
    <p:extLst>
      <p:ext uri="{BB962C8B-B14F-4D97-AF65-F5344CB8AC3E}">
        <p14:creationId xmlns:p14="http://schemas.microsoft.com/office/powerpoint/2010/main" val="248128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byte is the basic unit of storage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access a byte, but nothing smaller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two bytes in a word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two words in a </a:t>
            </a:r>
            <a:r>
              <a:rPr lang="en-US" sz="2600" dirty="0" err="1"/>
              <a:t>doubleword</a:t>
            </a:r>
            <a:endParaRPr lang="en-US" sz="2600" dirty="0"/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four bytes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two doublewords in a quadword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eight bytes</a:t>
            </a:r>
          </a:p>
          <a:p>
            <a:pPr marL="231775" indent="-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Storage is usually measured in bytes</a:t>
            </a:r>
          </a:p>
          <a:p>
            <a:pPr marL="688975" lvl="1" indent="-273050" algn="l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Bytes, Words,  …</a:t>
            </a:r>
          </a:p>
        </p:txBody>
      </p:sp>
    </p:spTree>
    <p:extLst>
      <p:ext uri="{BB962C8B-B14F-4D97-AF65-F5344CB8AC3E}">
        <p14:creationId xmlns:p14="http://schemas.microsoft.com/office/powerpoint/2010/main" val="418215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Understanding Data</a:t>
            </a:r>
            <a:endParaRPr sz="32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3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Chapter 0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839436" y="1908796"/>
            <a:ext cx="3261723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Doing well in This Class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Remember:  Data is always stored in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However, we can interpret data in many, many ways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need to learn these multiple interpretations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Data</a:t>
            </a:r>
          </a:p>
        </p:txBody>
      </p:sp>
    </p:spTree>
    <p:extLst>
      <p:ext uri="{BB962C8B-B14F-4D97-AF65-F5344CB8AC3E}">
        <p14:creationId xmlns:p14="http://schemas.microsoft.com/office/powerpoint/2010/main" val="310283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3202418" y="2854613"/>
            <a:ext cx="2991997" cy="1666872"/>
            <a:chOff x="5040993" y="3114313"/>
            <a:chExt cx="2991997" cy="1666872"/>
          </a:xfrm>
        </p:grpSpPr>
        <p:sp>
          <p:nvSpPr>
            <p:cNvPr id="969" name="Google Shape;969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397594">
              <a:off x="5122444" y="3195481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 rot="-151506">
            <a:off x="1858281" y="719368"/>
            <a:ext cx="5680512" cy="2517036"/>
            <a:chOff x="2933975" y="1161575"/>
            <a:chExt cx="4017128" cy="1782635"/>
          </a:xfrm>
        </p:grpSpPr>
        <p:sp>
          <p:nvSpPr>
            <p:cNvPr id="973" name="Google Shape;973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3"/>
          <p:cNvGrpSpPr/>
          <p:nvPr/>
        </p:nvGrpSpPr>
        <p:grpSpPr>
          <a:xfrm>
            <a:off x="1858259" y="719160"/>
            <a:ext cx="5680620" cy="2517080"/>
            <a:chOff x="2933975" y="1161575"/>
            <a:chExt cx="4017128" cy="1782635"/>
          </a:xfrm>
        </p:grpSpPr>
        <p:sp>
          <p:nvSpPr>
            <p:cNvPr id="1078" name="Google Shape;1078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3"/>
          <p:cNvSpPr txBox="1">
            <a:spLocks noGrp="1"/>
          </p:cNvSpPr>
          <p:nvPr>
            <p:ph type="ctrTitle"/>
          </p:nvPr>
        </p:nvSpPr>
        <p:spPr>
          <a:xfrm flipH="1">
            <a:off x="3337775" y="3492950"/>
            <a:ext cx="27213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Data as Binary Data</a:t>
            </a:r>
            <a:endParaRPr dirty="0"/>
          </a:p>
        </p:txBody>
      </p:sp>
      <p:sp>
        <p:nvSpPr>
          <p:cNvPr id="1184" name="Google Shape;1184;p43"/>
          <p:cNvSpPr/>
          <p:nvPr/>
        </p:nvSpPr>
        <p:spPr>
          <a:xfrm rot="73">
            <a:off x="2874287" y="2754764"/>
            <a:ext cx="3648732" cy="99827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3"/>
          <p:cNvGrpSpPr/>
          <p:nvPr/>
        </p:nvGrpSpPr>
        <p:grpSpPr>
          <a:xfrm flipH="1">
            <a:off x="4412210" y="610071"/>
            <a:ext cx="417876" cy="501481"/>
            <a:chOff x="2279900" y="1356008"/>
            <a:chExt cx="355973" cy="427192"/>
          </a:xfrm>
        </p:grpSpPr>
        <p:sp>
          <p:nvSpPr>
            <p:cNvPr id="1186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188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75" y="1024014"/>
            <a:ext cx="2849739" cy="21373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the natural view of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views data as 0s and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typical 8-bit byte will look like 00101001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</p:spTree>
    <p:extLst>
      <p:ext uri="{BB962C8B-B14F-4D97-AF65-F5344CB8AC3E}">
        <p14:creationId xmlns:p14="http://schemas.microsoft.com/office/powerpoint/2010/main" val="27859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3202418" y="2854613"/>
            <a:ext cx="3145819" cy="1666872"/>
            <a:chOff x="5040993" y="3114313"/>
            <a:chExt cx="2991997" cy="1666872"/>
          </a:xfrm>
        </p:grpSpPr>
        <p:sp>
          <p:nvSpPr>
            <p:cNvPr id="969" name="Google Shape;969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397594">
              <a:off x="5122444" y="3195481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 rot="-151506">
            <a:off x="1858281" y="719368"/>
            <a:ext cx="5680512" cy="2517036"/>
            <a:chOff x="2933975" y="1161575"/>
            <a:chExt cx="4017128" cy="1782635"/>
          </a:xfrm>
        </p:grpSpPr>
        <p:sp>
          <p:nvSpPr>
            <p:cNvPr id="973" name="Google Shape;973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3"/>
          <p:cNvGrpSpPr/>
          <p:nvPr/>
        </p:nvGrpSpPr>
        <p:grpSpPr>
          <a:xfrm>
            <a:off x="1858259" y="719160"/>
            <a:ext cx="5680620" cy="2517080"/>
            <a:chOff x="2933975" y="1161575"/>
            <a:chExt cx="4017128" cy="1782635"/>
          </a:xfrm>
        </p:grpSpPr>
        <p:sp>
          <p:nvSpPr>
            <p:cNvPr id="1078" name="Google Shape;1078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3"/>
          <p:cNvSpPr txBox="1">
            <a:spLocks noGrp="1"/>
          </p:cNvSpPr>
          <p:nvPr>
            <p:ph type="ctrTitle"/>
          </p:nvPr>
        </p:nvSpPr>
        <p:spPr>
          <a:xfrm flipH="1">
            <a:off x="3337775" y="3492950"/>
            <a:ext cx="279641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Data as Decimal Data</a:t>
            </a:r>
            <a:endParaRPr dirty="0"/>
          </a:p>
        </p:txBody>
      </p:sp>
      <p:sp>
        <p:nvSpPr>
          <p:cNvPr id="1184" name="Google Shape;1184;p43"/>
          <p:cNvSpPr/>
          <p:nvPr/>
        </p:nvSpPr>
        <p:spPr>
          <a:xfrm rot="73">
            <a:off x="2874287" y="2754764"/>
            <a:ext cx="3648732" cy="99827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3"/>
          <p:cNvGrpSpPr/>
          <p:nvPr/>
        </p:nvGrpSpPr>
        <p:grpSpPr>
          <a:xfrm flipH="1">
            <a:off x="4412210" y="610071"/>
            <a:ext cx="417876" cy="501481"/>
            <a:chOff x="2279900" y="1356008"/>
            <a:chExt cx="355973" cy="427192"/>
          </a:xfrm>
        </p:grpSpPr>
        <p:sp>
          <p:nvSpPr>
            <p:cNvPr id="1186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188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51" y="1035483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like to think of numbers as decimal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means we have to be able to convert binary numbers to decimal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just a matter of interpreting numbers with 2s instead of 1s, 0s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See the next slide for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Data as Decimal</a:t>
            </a:r>
          </a:p>
        </p:txBody>
      </p:sp>
    </p:spTree>
    <p:extLst>
      <p:ext uri="{BB962C8B-B14F-4D97-AF65-F5344CB8AC3E}">
        <p14:creationId xmlns:p14="http://schemas.microsoft.com/office/powerpoint/2010/main" val="109080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677883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Here is an example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binary number is 10100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rightmost number represents 2</a:t>
            </a:r>
            <a:r>
              <a:rPr lang="en-US" sz="2400" baseline="30000" dirty="0"/>
              <a:t>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number to the left represents 2</a:t>
            </a:r>
            <a:r>
              <a:rPr lang="en-US" sz="2400" baseline="30000" dirty="0"/>
              <a:t>1</a:t>
            </a:r>
            <a:r>
              <a:rPr lang="en-US" sz="2400" dirty="0"/>
              <a:t>, etc.</a:t>
            </a:r>
          </a:p>
          <a:p>
            <a:pPr marL="688975" indent="-457200" defTabSz="365760">
              <a:buFont typeface="Wingdings" panose="05000000000000000000" pitchFamily="2" charset="2"/>
              <a:buChar char="Ø"/>
            </a:pPr>
            <a:r>
              <a:rPr lang="en-US" sz="2600" dirty="0"/>
              <a:t>It’s just like what we learned in high school, except now we use 2 instead of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Binary Number to Decimal</a:t>
            </a:r>
          </a:p>
        </p:txBody>
      </p:sp>
    </p:spTree>
    <p:extLst>
      <p:ext uri="{BB962C8B-B14F-4D97-AF65-F5344CB8AC3E}">
        <p14:creationId xmlns:p14="http://schemas.microsoft.com/office/powerpoint/2010/main" val="405314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644017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 the binary number is 10100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To convert to decimal, it’s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1*2</a:t>
            </a:r>
            <a:r>
              <a:rPr lang="en-US" sz="2400" baseline="30000" dirty="0"/>
              <a:t>4</a:t>
            </a:r>
            <a:r>
              <a:rPr lang="en-US" sz="2400" dirty="0"/>
              <a:t> + 0*2</a:t>
            </a:r>
            <a:r>
              <a:rPr lang="en-US" sz="2400" baseline="30000" dirty="0"/>
              <a:t>3</a:t>
            </a:r>
            <a:r>
              <a:rPr lang="en-US" sz="2400" dirty="0"/>
              <a:t> + 1*2</a:t>
            </a:r>
            <a:r>
              <a:rPr lang="en-US" sz="2400" baseline="30000" dirty="0"/>
              <a:t>2</a:t>
            </a:r>
            <a:r>
              <a:rPr lang="en-US" sz="2400" dirty="0"/>
              <a:t> + 0*2</a:t>
            </a:r>
            <a:r>
              <a:rPr lang="en-US" sz="2400" baseline="30000" dirty="0"/>
              <a:t>1</a:t>
            </a:r>
            <a:r>
              <a:rPr lang="en-US" sz="2400" dirty="0"/>
              <a:t> + 0*2</a:t>
            </a:r>
            <a:r>
              <a:rPr lang="en-US" sz="2400" baseline="30000" dirty="0"/>
              <a:t>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16 + 0 + 4 + 0 + 0, or 20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10100</a:t>
            </a:r>
            <a:r>
              <a:rPr lang="en-US" sz="2600" baseline="-25000" dirty="0"/>
              <a:t>2</a:t>
            </a:r>
            <a:r>
              <a:rPr lang="en-US" sz="2600" dirty="0"/>
              <a:t> = 20</a:t>
            </a:r>
            <a:r>
              <a:rPr lang="en-US" sz="26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a C++ program, we could write 0b10100</a:t>
            </a:r>
            <a:endParaRPr lang="en-US" sz="26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the Example</a:t>
            </a:r>
          </a:p>
        </p:txBody>
      </p:sp>
    </p:spTree>
    <p:extLst>
      <p:ext uri="{BB962C8B-B14F-4D97-AF65-F5344CB8AC3E}">
        <p14:creationId xmlns:p14="http://schemas.microsoft.com/office/powerpoint/2010/main" val="353986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450" y="1389737"/>
            <a:ext cx="6515100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Let’s convert 26</a:t>
            </a:r>
            <a:r>
              <a:rPr lang="en-US" sz="2600" baseline="-25000" dirty="0"/>
              <a:t>10</a:t>
            </a:r>
            <a:r>
              <a:rPr lang="en-US" sz="2600" dirty="0"/>
              <a:t> to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repeatedly divide by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keep track of the quotients and also the remainders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read the remainders from bottom to top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example is on the next slide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the Reverse:</a:t>
            </a:r>
            <a:br>
              <a:rPr lang="en-US" dirty="0"/>
            </a:br>
            <a:r>
              <a:rPr lang="en-US" sz="2600" dirty="0"/>
              <a:t>Converting a Decimal Number to Binary</a:t>
            </a:r>
          </a:p>
        </p:txBody>
      </p:sp>
    </p:spTree>
    <p:extLst>
      <p:ext uri="{BB962C8B-B14F-4D97-AF65-F5344CB8AC3E}">
        <p14:creationId xmlns:p14="http://schemas.microsoft.com/office/powerpoint/2010/main" val="57183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/>
              <a:t>Converting a Decimal Number to Binary:  An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7769" y="2715423"/>
            <a:ext cx="3933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26</a:t>
            </a:r>
            <a:r>
              <a:rPr lang="en-US" sz="2800" baseline="-25000" dirty="0"/>
              <a:t>10</a:t>
            </a:r>
            <a:r>
              <a:rPr lang="en-US" sz="2800" dirty="0"/>
              <a:t> = 11010</a:t>
            </a:r>
            <a:r>
              <a:rPr lang="en-US" sz="2800" baseline="-25000" dirty="0"/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20" y="1129511"/>
            <a:ext cx="1333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previous discussion was only for positive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will discuss negative numbers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with Signs</a:t>
            </a:r>
          </a:p>
        </p:txBody>
      </p:sp>
    </p:spTree>
    <p:extLst>
      <p:ext uri="{BB962C8B-B14F-4D97-AF65-F5344CB8AC3E}">
        <p14:creationId xmlns:p14="http://schemas.microsoft.com/office/powerpoint/2010/main" val="218534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Learning</a:t>
            </a:r>
            <a:endParaRPr sz="40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42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3202418" y="2854613"/>
            <a:ext cx="2991997" cy="1666872"/>
            <a:chOff x="5040993" y="3114313"/>
            <a:chExt cx="2991997" cy="1666872"/>
          </a:xfrm>
        </p:grpSpPr>
        <p:sp>
          <p:nvSpPr>
            <p:cNvPr id="969" name="Google Shape;969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397594">
              <a:off x="5122444" y="3195481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 rot="-151506">
            <a:off x="1858281" y="719368"/>
            <a:ext cx="5680512" cy="2517036"/>
            <a:chOff x="2933975" y="1161575"/>
            <a:chExt cx="4017128" cy="1782635"/>
          </a:xfrm>
        </p:grpSpPr>
        <p:sp>
          <p:nvSpPr>
            <p:cNvPr id="973" name="Google Shape;973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3"/>
          <p:cNvGrpSpPr/>
          <p:nvPr/>
        </p:nvGrpSpPr>
        <p:grpSpPr>
          <a:xfrm>
            <a:off x="1858259" y="719160"/>
            <a:ext cx="5680620" cy="2517080"/>
            <a:chOff x="2933975" y="1161575"/>
            <a:chExt cx="4017128" cy="1782635"/>
          </a:xfrm>
        </p:grpSpPr>
        <p:sp>
          <p:nvSpPr>
            <p:cNvPr id="1078" name="Google Shape;1078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3"/>
          <p:cNvSpPr txBox="1">
            <a:spLocks noGrp="1"/>
          </p:cNvSpPr>
          <p:nvPr>
            <p:ph type="ctrTitle"/>
          </p:nvPr>
        </p:nvSpPr>
        <p:spPr>
          <a:xfrm flipH="1">
            <a:off x="3337775" y="3492950"/>
            <a:ext cx="27213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Data As Hexadecimal Data</a:t>
            </a:r>
            <a:endParaRPr dirty="0"/>
          </a:p>
        </p:txBody>
      </p:sp>
      <p:sp>
        <p:nvSpPr>
          <p:cNvPr id="1184" name="Google Shape;1184;p43"/>
          <p:cNvSpPr/>
          <p:nvPr/>
        </p:nvSpPr>
        <p:spPr>
          <a:xfrm rot="73">
            <a:off x="2874287" y="2754764"/>
            <a:ext cx="3648732" cy="99827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3"/>
          <p:cNvGrpSpPr/>
          <p:nvPr/>
        </p:nvGrpSpPr>
        <p:grpSpPr>
          <a:xfrm flipH="1">
            <a:off x="4412210" y="610071"/>
            <a:ext cx="417876" cy="501481"/>
            <a:chOff x="2279900" y="1356008"/>
            <a:chExt cx="355973" cy="427192"/>
          </a:xfrm>
        </p:grpSpPr>
        <p:sp>
          <p:nvSpPr>
            <p:cNvPr id="1186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188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43" y="1003567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Hexadecimal means the base is 16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it hex for short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Hex is used often because the number 10,000,000,000</a:t>
            </a:r>
            <a:r>
              <a:rPr lang="en-US" sz="2600" baseline="-25000" dirty="0"/>
              <a:t>2</a:t>
            </a:r>
            <a:r>
              <a:rPr lang="en-US" sz="2600" dirty="0"/>
              <a:t> is really only 1024</a:t>
            </a:r>
            <a:r>
              <a:rPr lang="en-US" sz="26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1024 is not that big of a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Yet it took 11 binary digits to write 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isn’t good!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Data</a:t>
            </a:r>
          </a:p>
        </p:txBody>
      </p:sp>
    </p:spTree>
    <p:extLst>
      <p:ext uri="{BB962C8B-B14F-4D97-AF65-F5344CB8AC3E}">
        <p14:creationId xmlns:p14="http://schemas.microsoft.com/office/powerpoint/2010/main" val="2987239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Let’s convert a hex number to decimal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Question:  23</a:t>
            </a:r>
            <a:r>
              <a:rPr lang="en-US" sz="2600" baseline="-25000" dirty="0"/>
              <a:t>16</a:t>
            </a:r>
            <a:r>
              <a:rPr lang="en-US" sz="2600" dirty="0"/>
              <a:t> = ?</a:t>
            </a:r>
            <a:r>
              <a:rPr lang="en-US" sz="26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interpret the number in a similar way to what we did for base 10 or binary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23</a:t>
            </a:r>
            <a:r>
              <a:rPr lang="en-US" sz="2400" baseline="-25000" dirty="0"/>
              <a:t>16</a:t>
            </a:r>
            <a:r>
              <a:rPr lang="en-US" sz="2400" dirty="0"/>
              <a:t> = 2*16</a:t>
            </a:r>
            <a:r>
              <a:rPr lang="en-US" sz="2400" baseline="30000" dirty="0"/>
              <a:t>1</a:t>
            </a:r>
            <a:r>
              <a:rPr lang="en-US" sz="2400" dirty="0"/>
              <a:t> + 3*16</a:t>
            </a:r>
            <a:r>
              <a:rPr lang="en-US" sz="2400" baseline="30000" dirty="0"/>
              <a:t>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32 + 3, or 35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 23</a:t>
            </a:r>
            <a:r>
              <a:rPr lang="en-US" sz="2600" baseline="-25000" dirty="0"/>
              <a:t>16</a:t>
            </a:r>
            <a:r>
              <a:rPr lang="en-US" sz="2600" dirty="0"/>
              <a:t> = 35</a:t>
            </a:r>
            <a:r>
              <a:rPr lang="en-US" sz="2600" baseline="-25000" dirty="0"/>
              <a:t>10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6142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How can I write the decimal number 10 in hex?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I write 10</a:t>
            </a:r>
            <a:r>
              <a:rPr lang="en-US" sz="2600" baseline="-25000" dirty="0"/>
              <a:t>16</a:t>
            </a:r>
            <a:r>
              <a:rPr lang="en-US" sz="2600" dirty="0"/>
              <a:t> it means 1*16+0*1, or 16 (decimal)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 need to invent a symbol for 10</a:t>
            </a:r>
            <a:r>
              <a:rPr lang="en-US" sz="2600" baseline="-25000" dirty="0"/>
              <a:t>10</a:t>
            </a:r>
            <a:r>
              <a:rPr lang="en-US" sz="2600" dirty="0"/>
              <a:t> in hex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</p:spTree>
    <p:extLst>
      <p:ext uri="{BB962C8B-B14F-4D97-AF65-F5344CB8AC3E}">
        <p14:creationId xmlns:p14="http://schemas.microsoft.com/office/powerpoint/2010/main" val="741794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have to invent new “numerals”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do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10</a:t>
            </a:r>
            <a:r>
              <a:rPr lang="en-US" sz="2400" baseline="-25000" dirty="0"/>
              <a:t>10</a:t>
            </a:r>
            <a:r>
              <a:rPr lang="en-US" sz="2400" dirty="0"/>
              <a:t> = A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11</a:t>
            </a:r>
            <a:r>
              <a:rPr lang="en-US" sz="2400" baseline="-25000" dirty="0"/>
              <a:t>10</a:t>
            </a:r>
            <a:r>
              <a:rPr lang="en-US" sz="2400" dirty="0"/>
              <a:t> = B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12</a:t>
            </a:r>
            <a:r>
              <a:rPr lang="en-US" sz="2400" baseline="-25000" dirty="0"/>
              <a:t>10</a:t>
            </a:r>
            <a:r>
              <a:rPr lang="en-US" sz="2400" dirty="0"/>
              <a:t> = C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13</a:t>
            </a:r>
            <a:r>
              <a:rPr lang="en-US" sz="2400" baseline="-25000" dirty="0"/>
              <a:t>10</a:t>
            </a:r>
            <a:r>
              <a:rPr lang="en-US" sz="2400" dirty="0"/>
              <a:t> = D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14</a:t>
            </a:r>
            <a:r>
              <a:rPr lang="en-US" sz="2400" baseline="-25000" dirty="0"/>
              <a:t>10</a:t>
            </a:r>
            <a:r>
              <a:rPr lang="en-US" sz="2400" dirty="0"/>
              <a:t> = E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15</a:t>
            </a:r>
            <a:r>
              <a:rPr lang="en-US" sz="2400" baseline="-25000" dirty="0"/>
              <a:t>10</a:t>
            </a:r>
            <a:r>
              <a:rPr lang="en-US" sz="2400" dirty="0"/>
              <a:t> = F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28637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Let’s convert: 1A3</a:t>
            </a:r>
            <a:r>
              <a:rPr lang="en-US" sz="2600" baseline="-25000" dirty="0"/>
              <a:t>16</a:t>
            </a:r>
            <a:r>
              <a:rPr lang="en-US" sz="2600" dirty="0"/>
              <a:t> = ?</a:t>
            </a:r>
            <a:r>
              <a:rPr lang="en-US" sz="26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1*16</a:t>
            </a:r>
            <a:r>
              <a:rPr lang="en-US" sz="2400" baseline="30000" dirty="0"/>
              <a:t>2</a:t>
            </a:r>
            <a:r>
              <a:rPr lang="en-US" sz="2400" dirty="0"/>
              <a:t> + A*16</a:t>
            </a:r>
            <a:r>
              <a:rPr lang="en-US" sz="2400" baseline="30000" dirty="0"/>
              <a:t>1</a:t>
            </a:r>
            <a:r>
              <a:rPr lang="en-US" sz="2400" dirty="0"/>
              <a:t> + 3*16</a:t>
            </a:r>
            <a:r>
              <a:rPr lang="en-US" sz="2400" baseline="30000" dirty="0"/>
              <a:t>0</a:t>
            </a:r>
            <a:r>
              <a:rPr lang="en-US" sz="2400" dirty="0"/>
              <a:t>,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which is 1*16</a:t>
            </a:r>
            <a:r>
              <a:rPr lang="en-US" sz="2400" baseline="30000" dirty="0"/>
              <a:t>2</a:t>
            </a:r>
            <a:r>
              <a:rPr lang="en-US" sz="2400" dirty="0"/>
              <a:t> + 10*16</a:t>
            </a:r>
            <a:r>
              <a:rPr lang="en-US" sz="2400" baseline="30000" dirty="0"/>
              <a:t>1</a:t>
            </a:r>
            <a:r>
              <a:rPr lang="en-US" sz="2400" dirty="0"/>
              <a:t> + 3*16</a:t>
            </a:r>
            <a:r>
              <a:rPr lang="en-US" sz="2400" baseline="30000" dirty="0"/>
              <a:t>0</a:t>
            </a:r>
            <a:r>
              <a:rPr lang="en-US" sz="2400" dirty="0"/>
              <a:t> ,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256 + 160 + 3, which is 419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1A3</a:t>
            </a:r>
            <a:r>
              <a:rPr lang="en-US" sz="2600" baseline="-25000" dirty="0"/>
              <a:t>16</a:t>
            </a:r>
            <a:r>
              <a:rPr lang="en-US" sz="2600" dirty="0"/>
              <a:t> = 419</a:t>
            </a:r>
            <a:r>
              <a:rPr lang="en-US" sz="26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have to remember what A-F mean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Hex to Decimal Again</a:t>
            </a:r>
          </a:p>
        </p:txBody>
      </p:sp>
    </p:spTree>
    <p:extLst>
      <p:ext uri="{BB962C8B-B14F-4D97-AF65-F5344CB8AC3E}">
        <p14:creationId xmlns:p14="http://schemas.microsoft.com/office/powerpoint/2010/main" val="19109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Similar to binary, it’s just repeated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time we use 16 instead of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Let’s convert:  58</a:t>
            </a:r>
            <a:r>
              <a:rPr lang="en-US" sz="2600" baseline="-25000" dirty="0"/>
              <a:t>10</a:t>
            </a:r>
            <a:r>
              <a:rPr lang="en-US" sz="2600" dirty="0"/>
              <a:t> = ?</a:t>
            </a:r>
            <a:r>
              <a:rPr lang="en-US" sz="2600" baseline="-25000" dirty="0"/>
              <a:t>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Hex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5" y="2915338"/>
            <a:ext cx="1914525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7206" y="351097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 58</a:t>
            </a:r>
            <a:r>
              <a:rPr lang="en-US" sz="2800" baseline="-25000" dirty="0"/>
              <a:t>10</a:t>
            </a:r>
            <a:r>
              <a:rPr lang="en-US" sz="2800" dirty="0"/>
              <a:t> = 3A</a:t>
            </a:r>
            <a:r>
              <a:rPr lang="en-US" sz="2800" baseline="-25000" dirty="0"/>
              <a:t>16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75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Remember this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Binary and Hex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2137"/>
              </p:ext>
            </p:extLst>
          </p:nvPr>
        </p:nvGraphicFramePr>
        <p:xfrm>
          <a:off x="1524000" y="2306800"/>
          <a:ext cx="6096000" cy="243840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672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quite easy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For example, using the table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A3</a:t>
            </a:r>
            <a:r>
              <a:rPr lang="en-US" sz="2400" baseline="-25000" dirty="0"/>
              <a:t>16</a:t>
            </a:r>
            <a:r>
              <a:rPr lang="en-US" sz="2400" dirty="0"/>
              <a:t> = 10100011</a:t>
            </a:r>
            <a:r>
              <a:rPr lang="en-US" sz="24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Also, 10110</a:t>
            </a:r>
            <a:r>
              <a:rPr lang="en-US" sz="2600" baseline="-25000" dirty="0"/>
              <a:t>2</a:t>
            </a:r>
            <a:r>
              <a:rPr lang="en-US" sz="2600" dirty="0"/>
              <a:t> = 00010110</a:t>
            </a:r>
            <a:r>
              <a:rPr lang="en-US" sz="2600" baseline="-25000" dirty="0"/>
              <a:t>2</a:t>
            </a:r>
            <a:r>
              <a:rPr lang="en-US" sz="2600" dirty="0"/>
              <a:t> = 16</a:t>
            </a:r>
            <a:r>
              <a:rPr lang="en-US" sz="2600" baseline="-25000" dirty="0"/>
              <a:t>16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Can we have 6 of these on the test instead of 6 other problems? 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Table to Convert</a:t>
            </a:r>
          </a:p>
        </p:txBody>
      </p:sp>
    </p:spTree>
    <p:extLst>
      <p:ext uri="{BB962C8B-B14F-4D97-AF65-F5344CB8AC3E}">
        <p14:creationId xmlns:p14="http://schemas.microsoft.com/office/powerpoint/2010/main" val="30983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First add 0s on the left so the binary number has 4, 8, 12, 16, … digits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Then convert using the 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Usually, we will be converting 8-bit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Any Binary Number to Hex</a:t>
            </a:r>
          </a:p>
        </p:txBody>
      </p:sp>
    </p:spTree>
    <p:extLst>
      <p:ext uri="{BB962C8B-B14F-4D97-AF65-F5344CB8AC3E}">
        <p14:creationId xmlns:p14="http://schemas.microsoft.com/office/powerpoint/2010/main" val="1645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Prepare for class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Read the chapter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Study the relevant PowerPoint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Repeat both steps immediately after each class and before a quiz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PowerPoints and the Textbook</a:t>
            </a:r>
          </a:p>
        </p:txBody>
      </p:sp>
    </p:spTree>
    <p:extLst>
      <p:ext uri="{BB962C8B-B14F-4D97-AF65-F5344CB8AC3E}">
        <p14:creationId xmlns:p14="http://schemas.microsoft.com/office/powerpoint/2010/main" val="2313214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5"/>
          <p:cNvGrpSpPr/>
          <p:nvPr/>
        </p:nvGrpSpPr>
        <p:grpSpPr>
          <a:xfrm rot="-3913">
            <a:off x="1370203" y="1429427"/>
            <a:ext cx="1429628" cy="1442938"/>
            <a:chOff x="1626000" y="605300"/>
            <a:chExt cx="4068375" cy="4132125"/>
          </a:xfrm>
        </p:grpSpPr>
        <p:sp>
          <p:nvSpPr>
            <p:cNvPr id="737" name="Google Shape;737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ABD7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5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Understanding</a:t>
            </a:r>
            <a:endParaRPr dirty="0"/>
          </a:p>
        </p:txBody>
      </p:sp>
      <p:sp>
        <p:nvSpPr>
          <p:cNvPr id="740" name="Google Shape;740;p35"/>
          <p:cNvSpPr txBox="1">
            <a:spLocks noGrp="1"/>
          </p:cNvSpPr>
          <p:nvPr>
            <p:ph type="subTitle" idx="1"/>
          </p:nvPr>
        </p:nvSpPr>
        <p:spPr>
          <a:xfrm flipH="1">
            <a:off x="1015949" y="3455700"/>
            <a:ext cx="2138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72</a:t>
            </a:r>
            <a:r>
              <a:rPr lang="en-US" sz="1800" baseline="-25000" dirty="0"/>
              <a:t>10</a:t>
            </a:r>
            <a:r>
              <a:rPr lang="en-US" sz="1800" dirty="0"/>
              <a:t> = ?</a:t>
            </a:r>
            <a:r>
              <a:rPr lang="en-US" sz="1800" baseline="-25000" dirty="0"/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10110</a:t>
            </a:r>
            <a:r>
              <a:rPr lang="en-US" sz="1800" baseline="-25000" dirty="0"/>
              <a:t>2</a:t>
            </a:r>
            <a:r>
              <a:rPr lang="en-US" sz="1800" dirty="0"/>
              <a:t> = ?</a:t>
            </a:r>
            <a:r>
              <a:rPr lang="en-US" sz="1800" baseline="-25000" dirty="0"/>
              <a:t>10</a:t>
            </a:r>
            <a:endParaRPr sz="1800" baseline="-25000"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2"/>
          </p:nvPr>
        </p:nvSpPr>
        <p:spPr>
          <a:xfrm>
            <a:off x="5987950" y="3474750"/>
            <a:ext cx="2138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A64</a:t>
            </a:r>
            <a:r>
              <a:rPr lang="en-US" sz="1800" baseline="-25000" dirty="0"/>
              <a:t>16</a:t>
            </a:r>
            <a:r>
              <a:rPr lang="en-US" sz="1800" dirty="0"/>
              <a:t>=?</a:t>
            </a:r>
            <a:r>
              <a:rPr lang="en-US" sz="1800" baseline="-25000" dirty="0"/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1011010111</a:t>
            </a:r>
            <a:r>
              <a:rPr lang="en-US" sz="1800" baseline="-25000" dirty="0"/>
              <a:t>2</a:t>
            </a:r>
            <a:r>
              <a:rPr lang="en-US" sz="1800" dirty="0"/>
              <a:t>=?</a:t>
            </a:r>
            <a:r>
              <a:rPr lang="en-US" sz="1800" baseline="-25000" dirty="0"/>
              <a:t>16</a:t>
            </a:r>
            <a:endParaRPr sz="1800" baseline="-25000" dirty="0"/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3"/>
          </p:nvPr>
        </p:nvSpPr>
        <p:spPr>
          <a:xfrm flipH="1">
            <a:off x="3502939" y="3455700"/>
            <a:ext cx="2138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34</a:t>
            </a:r>
            <a:r>
              <a:rPr lang="en-US" sz="1800" baseline="-25000" dirty="0"/>
              <a:t>10</a:t>
            </a:r>
            <a:r>
              <a:rPr lang="en-US" sz="1800" dirty="0"/>
              <a:t> = ?</a:t>
            </a:r>
            <a:r>
              <a:rPr lang="en-US" sz="1800" baseline="-25000" dirty="0"/>
              <a:t>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B3</a:t>
            </a:r>
            <a:r>
              <a:rPr lang="en-US" sz="1800" baseline="-25000" dirty="0"/>
              <a:t>16</a:t>
            </a:r>
            <a:r>
              <a:rPr lang="en-US" sz="1800" dirty="0"/>
              <a:t> = ?</a:t>
            </a:r>
            <a:r>
              <a:rPr lang="en-US" sz="1800" baseline="-25000" dirty="0"/>
              <a:t>10</a:t>
            </a:r>
            <a:endParaRPr sz="1800" baseline="-25000" dirty="0"/>
          </a:p>
        </p:txBody>
      </p:sp>
      <p:sp>
        <p:nvSpPr>
          <p:cNvPr id="745" name="Google Shape;745;p35"/>
          <p:cNvSpPr/>
          <p:nvPr/>
        </p:nvSpPr>
        <p:spPr>
          <a:xfrm>
            <a:off x="3825335" y="1326774"/>
            <a:ext cx="1493297" cy="1497942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7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8" name="Google Shape;748;p35"/>
          <p:cNvGrpSpPr/>
          <p:nvPr/>
        </p:nvGrpSpPr>
        <p:grpSpPr>
          <a:xfrm rot="-557282" flipH="1">
            <a:off x="6342372" y="1385804"/>
            <a:ext cx="1429244" cy="1442669"/>
            <a:chOff x="1626000" y="605300"/>
            <a:chExt cx="4068375" cy="4132125"/>
          </a:xfrm>
        </p:grpSpPr>
        <p:sp>
          <p:nvSpPr>
            <p:cNvPr id="749" name="Google Shape;749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CF8890">
                <a:alpha val="5923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5"/>
          <p:cNvSpPr txBox="1">
            <a:spLocks noGrp="1"/>
          </p:cNvSpPr>
          <p:nvPr>
            <p:ph type="title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title" idx="8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53" name="Google Shape;753;p35"/>
          <p:cNvGrpSpPr/>
          <p:nvPr/>
        </p:nvGrpSpPr>
        <p:grpSpPr>
          <a:xfrm>
            <a:off x="2392475" y="1359658"/>
            <a:ext cx="355973" cy="427192"/>
            <a:chOff x="2279900" y="1356008"/>
            <a:chExt cx="355973" cy="427192"/>
          </a:xfrm>
        </p:grpSpPr>
        <p:sp>
          <p:nvSpPr>
            <p:cNvPr id="754" name="Google Shape;754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56" name="Google Shape;756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9" name="Google Shape;759;p35"/>
          <p:cNvSpPr/>
          <p:nvPr/>
        </p:nvSpPr>
        <p:spPr>
          <a:xfrm rot="3725222">
            <a:off x="4299518" y="1161887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5"/>
          <p:cNvGrpSpPr/>
          <p:nvPr/>
        </p:nvGrpSpPr>
        <p:grpSpPr>
          <a:xfrm flipH="1">
            <a:off x="6726612" y="1315020"/>
            <a:ext cx="355973" cy="427192"/>
            <a:chOff x="2279900" y="1356008"/>
            <a:chExt cx="355973" cy="427192"/>
          </a:xfrm>
        </p:grpSpPr>
        <p:sp>
          <p:nvSpPr>
            <p:cNvPr id="761" name="Google Shape;761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530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Our author says, “There Is No Such Thing As ‘Hex’ Storage at the Machine Level!”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fact, that is the name of a section in Chapter 1!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Did we learn all that for nothing?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from the Textbook</a:t>
            </a:r>
          </a:p>
        </p:txBody>
      </p:sp>
    </p:spTree>
    <p:extLst>
      <p:ext uri="{BB962C8B-B14F-4D97-AF65-F5344CB8AC3E}">
        <p14:creationId xmlns:p14="http://schemas.microsoft.com/office/powerpoint/2010/main" val="184702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Carry those glasses with you at all times in this course</a:t>
            </a:r>
            <a:endParaRPr lang="en-US" sz="2600" dirty="0">
              <a:sym typeface="Wingdings" panose="05000000000000000000" pitchFamily="2" charset="2"/>
            </a:endParaRP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Even if you go to the beach or a park or a sports event 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Of course, there are also calculators that do those operations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But we need to be able to do them without calculators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Glasses</a:t>
            </a:r>
          </a:p>
        </p:txBody>
      </p:sp>
    </p:spTree>
    <p:extLst>
      <p:ext uri="{BB962C8B-B14F-4D97-AF65-F5344CB8AC3E}">
        <p14:creationId xmlns:p14="http://schemas.microsoft.com/office/powerpoint/2010/main" val="245011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to Storage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Endian-ness</a:t>
            </a: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3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Suppose you want to store numbers from 1-400 in a storage location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How many bits do you need?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Convert 400 to binary and count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400</a:t>
            </a:r>
            <a:r>
              <a:rPr lang="en-US" sz="2400" baseline="-25000" dirty="0"/>
              <a:t>10</a:t>
            </a:r>
            <a:r>
              <a:rPr lang="en-US" sz="2400" dirty="0"/>
              <a:t>=110010000</a:t>
            </a:r>
            <a:r>
              <a:rPr lang="en-US" sz="2400" baseline="-25000" dirty="0"/>
              <a:t>2</a:t>
            </a:r>
            <a:r>
              <a:rPr lang="en-US" sz="2400" dirty="0"/>
              <a:t> which requires 9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the way to find the number of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reverse, If you use 13 bits, you can store numbers from 0 to 2</a:t>
            </a:r>
            <a:r>
              <a:rPr lang="en-US" sz="2600" baseline="30000" dirty="0"/>
              <a:t>13</a:t>
            </a:r>
            <a:r>
              <a:rPr lang="en-US" sz="2600" dirty="0"/>
              <a:t>-1, for a total of 2</a:t>
            </a:r>
            <a:r>
              <a:rPr lang="en-US" sz="2600" baseline="30000" dirty="0"/>
              <a:t>13</a:t>
            </a:r>
            <a:r>
              <a:rPr lang="en-US" sz="2600" dirty="0"/>
              <a:t> different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Storage Do You Need?</a:t>
            </a:r>
          </a:p>
        </p:txBody>
      </p:sp>
    </p:spTree>
    <p:extLst>
      <p:ext uri="{BB962C8B-B14F-4D97-AF65-F5344CB8AC3E}">
        <p14:creationId xmlns:p14="http://schemas.microsoft.com/office/powerpoint/2010/main" val="418670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Suppose we have this hex value in a byte:  63</a:t>
            </a:r>
            <a:r>
              <a:rPr lang="en-US" sz="2800" baseline="-25000" dirty="0"/>
              <a:t>16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 put the 16 there to emphasize hex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want to think of this as two digits, 6 and 3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Of course, the value in the byte is 6*16</a:t>
            </a:r>
            <a:r>
              <a:rPr lang="en-US" sz="2800" baseline="30000" dirty="0"/>
              <a:t>1</a:t>
            </a:r>
            <a:r>
              <a:rPr lang="en-US" sz="2800" dirty="0"/>
              <a:t> + 3*16</a:t>
            </a:r>
            <a:r>
              <a:rPr lang="en-US" sz="2800" baseline="30000" dirty="0"/>
              <a:t>0</a:t>
            </a:r>
            <a:r>
              <a:rPr lang="en-US" sz="2800" dirty="0"/>
              <a:t>, or 99</a:t>
            </a:r>
            <a:r>
              <a:rPr lang="en-US" sz="2800" baseline="-25000" dirty="0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 Decimal Data</a:t>
            </a:r>
          </a:p>
        </p:txBody>
      </p:sp>
    </p:spTree>
    <p:extLst>
      <p:ext uri="{BB962C8B-B14F-4D97-AF65-F5344CB8AC3E}">
        <p14:creationId xmlns:p14="http://schemas.microsoft.com/office/powerpoint/2010/main" val="575675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447" y="1102251"/>
            <a:ext cx="7025321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if we do that for bytes?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Two bytes are side-by-side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“left” byte contains 12</a:t>
            </a:r>
            <a:r>
              <a:rPr lang="en-US" sz="2400" baseline="-25000" dirty="0"/>
              <a:t>16</a:t>
            </a:r>
            <a:r>
              <a:rPr lang="en-US" sz="2400" dirty="0"/>
              <a:t> (=18</a:t>
            </a:r>
            <a:r>
              <a:rPr lang="en-US" sz="2400" baseline="-25000" dirty="0"/>
              <a:t>10</a:t>
            </a:r>
            <a:r>
              <a:rPr lang="en-US" sz="2400" dirty="0"/>
              <a:t>)</a:t>
            </a:r>
            <a:endParaRPr lang="en-US" sz="2400" baseline="-250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“right” byte contains 24</a:t>
            </a:r>
            <a:r>
              <a:rPr lang="en-US" sz="2400" baseline="-25000" dirty="0"/>
              <a:t>16</a:t>
            </a:r>
            <a:r>
              <a:rPr lang="en-US" sz="2400" dirty="0"/>
              <a:t> (=36</a:t>
            </a:r>
            <a:r>
              <a:rPr lang="en-US" sz="2400" baseline="-25000" dirty="0"/>
              <a:t>10</a:t>
            </a:r>
            <a:r>
              <a:rPr lang="en-US" sz="2400" dirty="0"/>
              <a:t>)</a:t>
            </a:r>
            <a:endParaRPr lang="en-US" sz="2400" baseline="-25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can say the word (two bytes) is 1224</a:t>
            </a:r>
            <a:r>
              <a:rPr lang="en-US" sz="2800" baseline="-25000" dirty="0"/>
              <a:t>16</a:t>
            </a:r>
            <a:endParaRPr lang="en-US" sz="28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4644</a:t>
            </a:r>
            <a:r>
              <a:rPr lang="en-US" sz="2800" baseline="-25000" dirty="0"/>
              <a:t>10</a:t>
            </a:r>
            <a:r>
              <a:rPr lang="en-US" sz="2800" dirty="0"/>
              <a:t>, not 1836</a:t>
            </a:r>
            <a:r>
              <a:rPr lang="en-US" sz="2800" baseline="-25000" dirty="0"/>
              <a:t>10</a:t>
            </a: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18*16</a:t>
            </a:r>
            <a:r>
              <a:rPr lang="en-US" sz="2800" baseline="30000" dirty="0"/>
              <a:t>2</a:t>
            </a:r>
            <a:r>
              <a:rPr lang="en-US" sz="2800" dirty="0"/>
              <a:t> + 36*16</a:t>
            </a:r>
            <a:r>
              <a:rPr lang="en-US" sz="2800" baseline="30000" dirty="0"/>
              <a:t>0</a:t>
            </a:r>
            <a:r>
              <a:rPr lang="en-US" sz="2800" baseline="-25000" dirty="0"/>
              <a:t>10</a:t>
            </a:r>
            <a:r>
              <a:rPr lang="en-US" sz="2800" dirty="0"/>
              <a:t> = 4608 + 36</a:t>
            </a:r>
            <a:r>
              <a:rPr lang="en-US" sz="2800" baseline="-25000" dirty="0"/>
              <a:t>10</a:t>
            </a:r>
            <a:r>
              <a:rPr lang="en-US" sz="2800" dirty="0"/>
              <a:t> = 4644</a:t>
            </a:r>
            <a:r>
              <a:rPr lang="en-US" sz="2800" baseline="-25000" dirty="0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That Again</a:t>
            </a:r>
          </a:p>
        </p:txBody>
      </p:sp>
    </p:spTree>
    <p:extLst>
      <p:ext uri="{BB962C8B-B14F-4D97-AF65-F5344CB8AC3E}">
        <p14:creationId xmlns:p14="http://schemas.microsoft.com/office/powerpoint/2010/main" val="745740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What did I mean by the “left” byte?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Is it the one that comes first or second in storage?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When you interpret a number, you have to start at the right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How do you know that, in 375, the 3 means 300?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Only because the 3 is on the left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vs. Right</a:t>
            </a:r>
          </a:p>
        </p:txBody>
      </p:sp>
    </p:spTree>
    <p:extLst>
      <p:ext uri="{BB962C8B-B14F-4D97-AF65-F5344CB8AC3E}">
        <p14:creationId xmlns:p14="http://schemas.microsoft.com/office/powerpoint/2010/main" val="602978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have the same problem in storage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13 is stored at Byte 1000, and 15 is stored in Byte 1001, what is the </a:t>
            </a:r>
            <a:r>
              <a:rPr lang="en-US" sz="2600" u="sng" dirty="0"/>
              <a:t>word </a:t>
            </a:r>
            <a:r>
              <a:rPr lang="en-US" sz="2600" dirty="0"/>
              <a:t>value of Word 1000?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depends on whether you read the bytes left-to-right or right-to left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That Out</a:t>
            </a:r>
          </a:p>
        </p:txBody>
      </p:sp>
    </p:spTree>
    <p:extLst>
      <p:ext uri="{BB962C8B-B14F-4D97-AF65-F5344CB8AC3E}">
        <p14:creationId xmlns:p14="http://schemas.microsoft.com/office/powerpoint/2010/main" val="1736235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the number 379, the digit 3 is the most significant digit and the digit 9 is the least significant digit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Changing 3 to 5 will make a huge difference in the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Changing 9 to 2 will not matter as much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and Most Significant Digits</a:t>
            </a:r>
          </a:p>
        </p:txBody>
      </p:sp>
    </p:spTree>
    <p:extLst>
      <p:ext uri="{BB962C8B-B14F-4D97-AF65-F5344CB8AC3E}">
        <p14:creationId xmlns:p14="http://schemas.microsoft.com/office/powerpoint/2010/main" val="339804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Doing Well on a Quiz</a:t>
            </a:r>
            <a:endParaRPr sz="40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61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Word 1000 is read as Byte 1000, 1001, we say the machine is big endian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instead, Word 1000 is read as Byte 1001, 1000, we say the machine is little endian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Intel hardware is little endian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SPARC, IBM Mainframes, the JVM are big endian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Endian-ness: Big and Little</a:t>
            </a:r>
          </a:p>
        </p:txBody>
      </p:sp>
    </p:spTree>
    <p:extLst>
      <p:ext uri="{BB962C8B-B14F-4D97-AF65-F5344CB8AC3E}">
        <p14:creationId xmlns:p14="http://schemas.microsoft.com/office/powerpoint/2010/main" val="198476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4" y="2099725"/>
            <a:ext cx="3553157" cy="7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2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2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2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2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75234" y="146174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Every quiz has a study guide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study guides are on Canvas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Quizzes come from the study guides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study guides are based on the chapter in the text and the PowerPoints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Read and reread these study guides to prepare for quizzes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 Guides</a:t>
            </a:r>
          </a:p>
        </p:txBody>
      </p:sp>
    </p:spTree>
    <p:extLst>
      <p:ext uri="{BB962C8B-B14F-4D97-AF65-F5344CB8AC3E}">
        <p14:creationId xmlns:p14="http://schemas.microsoft.com/office/powerpoint/2010/main" val="22798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 way to prepare for a quiz is to make up questions on your own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Then try to answer them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Sometimes I will ask you to turn in those questions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Preparation for a Quiz</a:t>
            </a:r>
          </a:p>
        </p:txBody>
      </p:sp>
    </p:spTree>
    <p:extLst>
      <p:ext uri="{BB962C8B-B14F-4D97-AF65-F5344CB8AC3E}">
        <p14:creationId xmlns:p14="http://schemas.microsoft.com/office/powerpoint/2010/main" val="35346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Getting Full Credit on Labs</a:t>
            </a:r>
            <a:endParaRPr sz="40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Every lab has a description on Canvas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Make sure you have completed ALL the requirements of the lab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may want to make a checklist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Labs</a:t>
            </a:r>
          </a:p>
        </p:txBody>
      </p:sp>
    </p:spTree>
    <p:extLst>
      <p:ext uri="{BB962C8B-B14F-4D97-AF65-F5344CB8AC3E}">
        <p14:creationId xmlns:p14="http://schemas.microsoft.com/office/powerpoint/2010/main" val="2626094611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1641</Words>
  <Application>Microsoft Office PowerPoint</Application>
  <PresentationFormat>On-screen Show (16:9)</PresentationFormat>
  <Paragraphs>272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Paytone One</vt:lpstr>
      <vt:lpstr>Wingdings</vt:lpstr>
      <vt:lpstr>Roboto Condensed Light</vt:lpstr>
      <vt:lpstr>Chelsea Market</vt:lpstr>
      <vt:lpstr>Amatic SC</vt:lpstr>
      <vt:lpstr>Arial</vt:lpstr>
      <vt:lpstr>Fira Sans Extra Condensed Medium</vt:lpstr>
      <vt:lpstr>Signika Negative Light</vt:lpstr>
      <vt:lpstr>Signika Negative</vt:lpstr>
      <vt:lpstr>Archivo</vt:lpstr>
      <vt:lpstr>Distance Learning by Slidesgo</vt:lpstr>
      <vt:lpstr>CS118 Assembly Language</vt:lpstr>
      <vt:lpstr>Chapter 0</vt:lpstr>
      <vt:lpstr>Learning</vt:lpstr>
      <vt:lpstr>The PowerPoints and the Textbook</vt:lpstr>
      <vt:lpstr>Doing Well on a Quiz</vt:lpstr>
      <vt:lpstr>The Study Guides</vt:lpstr>
      <vt:lpstr>Extra Preparation for a Quiz</vt:lpstr>
      <vt:lpstr>Getting Full Credit on Labs</vt:lpstr>
      <vt:lpstr>The Labs</vt:lpstr>
      <vt:lpstr>Academic Honesty</vt:lpstr>
      <vt:lpstr>The Labs</vt:lpstr>
      <vt:lpstr>Submitting Labs</vt:lpstr>
      <vt:lpstr>Submitting Work</vt:lpstr>
      <vt:lpstr>Chapter 1</vt:lpstr>
      <vt:lpstr>Examining Storage</vt:lpstr>
      <vt:lpstr>Data Storage</vt:lpstr>
      <vt:lpstr>Bits and Bytes</vt:lpstr>
      <vt:lpstr>Bytes, Words,  …</vt:lpstr>
      <vt:lpstr>Understanding Data</vt:lpstr>
      <vt:lpstr>Looking at Data</vt:lpstr>
      <vt:lpstr>Viewing Data as Binary Data</vt:lpstr>
      <vt:lpstr>Binary Data</vt:lpstr>
      <vt:lpstr>Viewing Data as Decimal Data</vt:lpstr>
      <vt:lpstr>Looking at Data as Decimal</vt:lpstr>
      <vt:lpstr>Converting a Binary Number to Decimal</vt:lpstr>
      <vt:lpstr>Continuing the Example</vt:lpstr>
      <vt:lpstr>Let’s try the Reverse: Converting a Decimal Number to Binary</vt:lpstr>
      <vt:lpstr>Converting a Decimal Number to Binary:  An Example</vt:lpstr>
      <vt:lpstr>Numbers with Signs</vt:lpstr>
      <vt:lpstr>Viewing Data As Hexadecimal Data</vt:lpstr>
      <vt:lpstr>Hexadecimal Data</vt:lpstr>
      <vt:lpstr>Introducing Hexadecimal Numbers</vt:lpstr>
      <vt:lpstr>A Problem</vt:lpstr>
      <vt:lpstr>The Solution</vt:lpstr>
      <vt:lpstr>Converting Hex to Decimal Again</vt:lpstr>
      <vt:lpstr>Converting Decimal to Hex</vt:lpstr>
      <vt:lpstr>The Relationship between Binary and Hex</vt:lpstr>
      <vt:lpstr>Using the Table to Convert</vt:lpstr>
      <vt:lpstr>Converting Any Binary Number to Hex</vt:lpstr>
      <vt:lpstr>Checking for Understanding</vt:lpstr>
      <vt:lpstr>A Quote from the Textbook</vt:lpstr>
      <vt:lpstr>Those Glasses</vt:lpstr>
      <vt:lpstr>Back to Storage</vt:lpstr>
      <vt:lpstr>How Much Storage Do You Need?</vt:lpstr>
      <vt:lpstr>Binary and Decimal Data</vt:lpstr>
      <vt:lpstr>Let’s Try That Again</vt:lpstr>
      <vt:lpstr>Left vs. Right</vt:lpstr>
      <vt:lpstr>Sorting That Out</vt:lpstr>
      <vt:lpstr>Least and Most Significant Digits</vt:lpstr>
      <vt:lpstr>Endian-ness: Big and Little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James Hoffman</cp:lastModifiedBy>
  <cp:revision>83</cp:revision>
  <dcterms:modified xsi:type="dcterms:W3CDTF">2022-06-10T21:49:59Z</dcterms:modified>
</cp:coreProperties>
</file>