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3"/>
  </p:notesMasterIdLst>
  <p:sldIdLst>
    <p:sldId id="256" r:id="rId2"/>
    <p:sldId id="355" r:id="rId3"/>
    <p:sldId id="365" r:id="rId4"/>
    <p:sldId id="366" r:id="rId5"/>
    <p:sldId id="368" r:id="rId6"/>
    <p:sldId id="369" r:id="rId7"/>
    <p:sldId id="370" r:id="rId8"/>
    <p:sldId id="371" r:id="rId9"/>
    <p:sldId id="372" r:id="rId10"/>
    <p:sldId id="373" r:id="rId11"/>
    <p:sldId id="378" r:id="rId12"/>
    <p:sldId id="374" r:id="rId13"/>
    <p:sldId id="383" r:id="rId14"/>
    <p:sldId id="375" r:id="rId15"/>
    <p:sldId id="376" r:id="rId16"/>
    <p:sldId id="397" r:id="rId17"/>
    <p:sldId id="385" r:id="rId18"/>
    <p:sldId id="386" r:id="rId19"/>
    <p:sldId id="398" r:id="rId20"/>
    <p:sldId id="377" r:id="rId21"/>
    <p:sldId id="389" r:id="rId22"/>
    <p:sldId id="390" r:id="rId23"/>
    <p:sldId id="394" r:id="rId24"/>
    <p:sldId id="393" r:id="rId25"/>
    <p:sldId id="392" r:id="rId26"/>
    <p:sldId id="391" r:id="rId27"/>
    <p:sldId id="395" r:id="rId28"/>
    <p:sldId id="396" r:id="rId29"/>
    <p:sldId id="337" r:id="rId30"/>
    <p:sldId id="258" r:id="rId31"/>
    <p:sldId id="262" r:id="rId32"/>
    <p:sldId id="308" r:id="rId33"/>
    <p:sldId id="403" r:id="rId34"/>
    <p:sldId id="404" r:id="rId35"/>
    <p:sldId id="381" r:id="rId36"/>
    <p:sldId id="382" r:id="rId37"/>
    <p:sldId id="409" r:id="rId38"/>
    <p:sldId id="405" r:id="rId39"/>
    <p:sldId id="406" r:id="rId40"/>
    <p:sldId id="407" r:id="rId41"/>
    <p:sldId id="408" r:id="rId42"/>
  </p:sldIdLst>
  <p:sldSz cx="9144000" cy="5143500" type="screen16x9"/>
  <p:notesSz cx="6858000" cy="9144000"/>
  <p:embeddedFontLst>
    <p:embeddedFont>
      <p:font typeface="Amatic SC" panose="020B0604020202020204" charset="-79"/>
      <p:regular r:id="rId44"/>
      <p:bold r:id="rId45"/>
    </p:embeddedFont>
    <p:embeddedFont>
      <p:font typeface="Archivo" panose="020B0604020202020204" charset="0"/>
      <p:regular r:id="rId46"/>
      <p:bold r:id="rId47"/>
      <p:italic r:id="rId48"/>
      <p:boldItalic r:id="rId49"/>
    </p:embeddedFont>
    <p:embeddedFont>
      <p:font typeface="Chelsea Market" panose="020B0604020202020204" charset="0"/>
      <p:regular r:id="rId50"/>
    </p:embeddedFont>
    <p:embeddedFont>
      <p:font typeface="Fira Sans Extra Condensed Medium" panose="020B0604020202020204" charset="0"/>
      <p:regular r:id="rId51"/>
      <p:bold r:id="rId52"/>
      <p:italic r:id="rId53"/>
      <p:boldItalic r:id="rId54"/>
    </p:embeddedFont>
    <p:embeddedFont>
      <p:font typeface="Paytone One" panose="020B0604020202020204" charset="0"/>
      <p:regular r:id="rId55"/>
    </p:embeddedFont>
    <p:embeddedFont>
      <p:font typeface="Signika Negative" panose="020B0604020202020204" charset="0"/>
      <p:regular r:id="rId56"/>
      <p:bold r:id="rId57"/>
    </p:embeddedFont>
    <p:embeddedFont>
      <p:font typeface="Signika Negative Light" panose="020B0604020202020204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355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8"/>
            <p14:sldId id="374"/>
            <p14:sldId id="383"/>
            <p14:sldId id="375"/>
            <p14:sldId id="376"/>
            <p14:sldId id="397"/>
            <p14:sldId id="385"/>
            <p14:sldId id="386"/>
            <p14:sldId id="398"/>
            <p14:sldId id="377"/>
            <p14:sldId id="389"/>
            <p14:sldId id="390"/>
            <p14:sldId id="394"/>
            <p14:sldId id="393"/>
            <p14:sldId id="392"/>
            <p14:sldId id="391"/>
            <p14:sldId id="395"/>
            <p14:sldId id="396"/>
            <p14:sldId id="337"/>
            <p14:sldId id="258"/>
            <p14:sldId id="262"/>
            <p14:sldId id="308"/>
            <p14:sldId id="403"/>
            <p14:sldId id="404"/>
            <p14:sldId id="381"/>
            <p14:sldId id="382"/>
            <p14:sldId id="409"/>
            <p14:sldId id="405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57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61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23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34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9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4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8f5a9af_1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8f5a9af_1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03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8f5a9af_1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8f5a9af_1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49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65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3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237" name="Google Shape;237;p13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3"/>
          <p:cNvSpPr txBox="1">
            <a:spLocks noGrp="1"/>
          </p:cNvSpPr>
          <p:nvPr>
            <p:ph type="title" hasCustomPrompt="1"/>
          </p:nvPr>
        </p:nvSpPr>
        <p:spPr>
          <a:xfrm flipH="1">
            <a:off x="6528399" y="1840365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 flipH="1">
            <a:off x="1605317" y="3455700"/>
            <a:ext cx="1721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5815299" y="3474750"/>
            <a:ext cx="1721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 flipH="1">
            <a:off x="3711283" y="3455700"/>
            <a:ext cx="1721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4"/>
          </p:nvPr>
        </p:nvSpPr>
        <p:spPr>
          <a:xfrm flipH="1">
            <a:off x="757213" y="3041175"/>
            <a:ext cx="265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2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5811075" y="3041175"/>
            <a:ext cx="24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2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6"/>
          </p:nvPr>
        </p:nvSpPr>
        <p:spPr>
          <a:xfrm flipH="1">
            <a:off x="3290400" y="3041175"/>
            <a:ext cx="2563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2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 rot="477559">
            <a:off x="3910109" y="1840413"/>
            <a:ext cx="1323752" cy="577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 rot="-498617">
            <a:off x="1469086" y="1840312"/>
            <a:ext cx="1079333" cy="5778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>
            <a:spLocks noGrp="1"/>
          </p:cNvSpPr>
          <p:nvPr>
            <p:ph type="ctrTitle"/>
          </p:nvPr>
        </p:nvSpPr>
        <p:spPr>
          <a:xfrm flipH="1">
            <a:off x="3337775" y="3340550"/>
            <a:ext cx="27213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99" name="Google Shape;499;p22"/>
          <p:cNvSpPr txBox="1">
            <a:spLocks noGrp="1"/>
          </p:cNvSpPr>
          <p:nvPr>
            <p:ph type="subTitle" idx="1"/>
          </p:nvPr>
        </p:nvSpPr>
        <p:spPr>
          <a:xfrm flipH="1">
            <a:off x="2109325" y="1215825"/>
            <a:ext cx="51789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title"/>
          </p:nvPr>
        </p:nvSpPr>
        <p:spPr>
          <a:xfrm rot="-452474">
            <a:off x="1097118" y="1079515"/>
            <a:ext cx="1956724" cy="106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34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Big title and 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7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68" r:id="rId5"/>
    <p:sldLayoutId id="2147483674" r:id="rId6"/>
    <p:sldLayoutId id="2147483675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0917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1</a:t>
            </a:r>
            <a:endParaRPr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Unicode is a way of storing all of those characters and more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Java characters are Unicode by default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Each Unicode character takes two bytes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probably noticed that  ASCII takes only one byte for each character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to the Rescue</a:t>
            </a:r>
          </a:p>
        </p:txBody>
      </p:sp>
    </p:spTree>
    <p:extLst>
      <p:ext uri="{BB962C8B-B14F-4D97-AF65-F5344CB8AC3E}">
        <p14:creationId xmlns:p14="http://schemas.microsoft.com/office/powerpoint/2010/main" val="218286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43"/>
          <p:cNvGrpSpPr/>
          <p:nvPr/>
        </p:nvGrpSpPr>
        <p:grpSpPr>
          <a:xfrm>
            <a:off x="3202418" y="2854613"/>
            <a:ext cx="2991997" cy="1666872"/>
            <a:chOff x="5040993" y="3114313"/>
            <a:chExt cx="2991997" cy="1666872"/>
          </a:xfrm>
        </p:grpSpPr>
        <p:sp>
          <p:nvSpPr>
            <p:cNvPr id="969" name="Google Shape;969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 rot="-397594">
              <a:off x="5122444" y="3195481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3"/>
          <p:cNvGrpSpPr/>
          <p:nvPr/>
        </p:nvGrpSpPr>
        <p:grpSpPr>
          <a:xfrm rot="-151506">
            <a:off x="1858281" y="719368"/>
            <a:ext cx="5680512" cy="2517036"/>
            <a:chOff x="2933975" y="1161575"/>
            <a:chExt cx="4017128" cy="1782635"/>
          </a:xfrm>
        </p:grpSpPr>
        <p:sp>
          <p:nvSpPr>
            <p:cNvPr id="973" name="Google Shape;973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3"/>
          <p:cNvGrpSpPr/>
          <p:nvPr/>
        </p:nvGrpSpPr>
        <p:grpSpPr>
          <a:xfrm>
            <a:off x="1858259" y="719160"/>
            <a:ext cx="5680620" cy="2517080"/>
            <a:chOff x="2933975" y="1161575"/>
            <a:chExt cx="4017128" cy="1782635"/>
          </a:xfrm>
        </p:grpSpPr>
        <p:sp>
          <p:nvSpPr>
            <p:cNvPr id="1078" name="Google Shape;1078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3"/>
          <p:cNvSpPr txBox="1">
            <a:spLocks noGrp="1"/>
          </p:cNvSpPr>
          <p:nvPr>
            <p:ph type="ctrTitle"/>
          </p:nvPr>
        </p:nvSpPr>
        <p:spPr>
          <a:xfrm flipH="1">
            <a:off x="3337775" y="3492950"/>
            <a:ext cx="27213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Viewing Data As Signed Integer Data</a:t>
            </a:r>
            <a:endParaRPr dirty="0"/>
          </a:p>
        </p:txBody>
      </p:sp>
      <p:sp>
        <p:nvSpPr>
          <p:cNvPr id="1184" name="Google Shape;1184;p43"/>
          <p:cNvSpPr/>
          <p:nvPr/>
        </p:nvSpPr>
        <p:spPr>
          <a:xfrm rot="73">
            <a:off x="2874287" y="2754764"/>
            <a:ext cx="3648732" cy="99827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3"/>
          <p:cNvGrpSpPr/>
          <p:nvPr/>
        </p:nvGrpSpPr>
        <p:grpSpPr>
          <a:xfrm flipH="1">
            <a:off x="4412210" y="610071"/>
            <a:ext cx="417876" cy="501481"/>
            <a:chOff x="2279900" y="1356008"/>
            <a:chExt cx="355973" cy="427192"/>
          </a:xfrm>
        </p:grpSpPr>
        <p:sp>
          <p:nvSpPr>
            <p:cNvPr id="1186" name="Google Shape;1186;p43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43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188" name="Google Shape;1188;p43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3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3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121" y="981357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Not another way to store data!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Yes!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allows positive and negative numbers to be stored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have to sacrifice one bit for the sign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Data</a:t>
            </a:r>
          </a:p>
        </p:txBody>
      </p:sp>
    </p:spTree>
    <p:extLst>
      <p:ext uri="{BB962C8B-B14F-4D97-AF65-F5344CB8AC3E}">
        <p14:creationId xmlns:p14="http://schemas.microsoft.com/office/powerpoint/2010/main" val="88887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So, if you had 8 bits to store a number, now you have only 7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According to the ideas in Section 2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Originally, you could have stored numbers from 0 to 255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After sacrificing one bit for the sign, you now can store numbers 0 to 127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But now those numbers can be negative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Sign Bit</a:t>
            </a:r>
          </a:p>
        </p:txBody>
      </p:sp>
    </p:spTree>
    <p:extLst>
      <p:ext uri="{BB962C8B-B14F-4D97-AF65-F5344CB8AC3E}">
        <p14:creationId xmlns:p14="http://schemas.microsoft.com/office/powerpoint/2010/main" val="139895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Let’s agree that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 in the sign bit means positive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 in the sign bit means negative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To store a signed integer it is not enough to store a positive number and set the sign bit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Instead we use two’s complement math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Sign</a:t>
            </a:r>
          </a:p>
        </p:txBody>
      </p:sp>
    </p:spTree>
    <p:extLst>
      <p:ext uri="{BB962C8B-B14F-4D97-AF65-F5344CB8AC3E}">
        <p14:creationId xmlns:p14="http://schemas.microsoft.com/office/powerpoint/2010/main" val="408687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These examples will assume data is stored in 5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Again, this is 1 sign bit, 4 data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To store a positive number is easy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sign bit is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data is in the other 4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How do we store +7 in 5 bits?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Complement-Positive Numbers</a:t>
            </a:r>
          </a:p>
        </p:txBody>
      </p:sp>
    </p:spTree>
    <p:extLst>
      <p:ext uri="{BB962C8B-B14F-4D97-AF65-F5344CB8AC3E}">
        <p14:creationId xmlns:p14="http://schemas.microsoft.com/office/powerpoint/2010/main" val="15854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41"/>
          <p:cNvGrpSpPr/>
          <p:nvPr/>
        </p:nvGrpSpPr>
        <p:grpSpPr>
          <a:xfrm rot="-334">
            <a:off x="1448584" y="644901"/>
            <a:ext cx="6785693" cy="4048590"/>
            <a:chOff x="2016900" y="1269249"/>
            <a:chExt cx="6591251" cy="2916851"/>
          </a:xfrm>
        </p:grpSpPr>
        <p:sp>
          <p:nvSpPr>
            <p:cNvPr id="874" name="Google Shape;874;p41"/>
            <p:cNvSpPr/>
            <p:nvPr/>
          </p:nvSpPr>
          <p:spPr>
            <a:xfrm>
              <a:off x="2028526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579514" y="1269249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1"/>
          <p:cNvGrpSpPr/>
          <p:nvPr/>
        </p:nvGrpSpPr>
        <p:grpSpPr>
          <a:xfrm>
            <a:off x="367989" y="-128777"/>
            <a:ext cx="2932594" cy="2888309"/>
            <a:chOff x="662110" y="179499"/>
            <a:chExt cx="2826869" cy="2836681"/>
          </a:xfrm>
        </p:grpSpPr>
        <p:grpSp>
          <p:nvGrpSpPr>
            <p:cNvPr id="889" name="Google Shape;889;p41"/>
            <p:cNvGrpSpPr/>
            <p:nvPr/>
          </p:nvGrpSpPr>
          <p:grpSpPr>
            <a:xfrm rot="1964953">
              <a:off x="1059345" y="565024"/>
              <a:ext cx="2032399" cy="2065631"/>
              <a:chOff x="1190625" y="238125"/>
              <a:chExt cx="5164175" cy="5164175"/>
            </a:xfrm>
          </p:grpSpPr>
          <p:sp>
            <p:nvSpPr>
              <p:cNvPr id="890" name="Google Shape;890;p41"/>
              <p:cNvSpPr/>
              <p:nvPr/>
            </p:nvSpPr>
            <p:spPr>
              <a:xfrm>
                <a:off x="1190625" y="238125"/>
                <a:ext cx="5164175" cy="5164175"/>
              </a:xfrm>
              <a:custGeom>
                <a:avLst/>
                <a:gdLst/>
                <a:ahLst/>
                <a:cxnLst/>
                <a:rect l="l" t="t" r="r" b="b"/>
                <a:pathLst>
                  <a:path w="206567" h="206567" extrusionOk="0">
                    <a:moveTo>
                      <a:pt x="103283" y="0"/>
                    </a:moveTo>
                    <a:cubicBezTo>
                      <a:pt x="46210" y="0"/>
                      <a:pt x="0" y="46210"/>
                      <a:pt x="0" y="103283"/>
                    </a:cubicBezTo>
                    <a:cubicBezTo>
                      <a:pt x="0" y="160357"/>
                      <a:pt x="46210" y="206566"/>
                      <a:pt x="103283" y="206566"/>
                    </a:cubicBezTo>
                    <a:cubicBezTo>
                      <a:pt x="160357" y="206566"/>
                      <a:pt x="206566" y="160357"/>
                      <a:pt x="206566" y="103283"/>
                    </a:cubicBezTo>
                    <a:cubicBezTo>
                      <a:pt x="206566" y="46210"/>
                      <a:pt x="160357" y="0"/>
                      <a:pt x="103283" y="0"/>
                    </a:cubicBezTo>
                    <a:close/>
                  </a:path>
                </a:pathLst>
              </a:custGeom>
              <a:solidFill>
                <a:srgbClr val="FFC5CB"/>
              </a:solidFill>
              <a:ln>
                <a:noFill/>
              </a:ln>
              <a:effectLst>
                <a:outerShdw blurRad="57150" dist="19050" dir="5400000" algn="bl" rotWithShape="0">
                  <a:srgbClr val="999999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1261375" y="1810300"/>
                <a:ext cx="4902150" cy="405525"/>
              </a:xfrm>
              <a:custGeom>
                <a:avLst/>
                <a:gdLst/>
                <a:ahLst/>
                <a:cxnLst/>
                <a:rect l="l" t="t" r="r" b="b"/>
                <a:pathLst>
                  <a:path w="196086" h="16221" extrusionOk="0">
                    <a:moveTo>
                      <a:pt x="195550" y="1"/>
                    </a:moveTo>
                    <a:lnTo>
                      <a:pt x="383" y="14843"/>
                    </a:lnTo>
                    <a:cubicBezTo>
                      <a:pt x="230" y="15302"/>
                      <a:pt x="154" y="15761"/>
                      <a:pt x="1" y="16220"/>
                    </a:cubicBezTo>
                    <a:lnTo>
                      <a:pt x="196086" y="1378"/>
                    </a:lnTo>
                    <a:cubicBezTo>
                      <a:pt x="195933" y="919"/>
                      <a:pt x="195703" y="383"/>
                      <a:pt x="195550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1200175" y="2171800"/>
                <a:ext cx="5081950" cy="420800"/>
              </a:xfrm>
              <a:custGeom>
                <a:avLst/>
                <a:gdLst/>
                <a:ahLst/>
                <a:cxnLst/>
                <a:rect l="l" t="t" r="r" b="b"/>
                <a:pathLst>
                  <a:path w="203278" h="16832" extrusionOk="0">
                    <a:moveTo>
                      <a:pt x="202895" y="1"/>
                    </a:moveTo>
                    <a:lnTo>
                      <a:pt x="154" y="15455"/>
                    </a:lnTo>
                    <a:cubicBezTo>
                      <a:pt x="77" y="15914"/>
                      <a:pt x="77" y="16373"/>
                      <a:pt x="1" y="16832"/>
                    </a:cubicBezTo>
                    <a:lnTo>
                      <a:pt x="203277" y="1454"/>
                    </a:lnTo>
                    <a:lnTo>
                      <a:pt x="202895" y="1"/>
                    </a:ln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1385700" y="1452650"/>
                <a:ext cx="4598050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83922" h="15302" extrusionOk="0">
                    <a:moveTo>
                      <a:pt x="183080" y="0"/>
                    </a:moveTo>
                    <a:lnTo>
                      <a:pt x="613" y="13848"/>
                    </a:lnTo>
                    <a:cubicBezTo>
                      <a:pt x="383" y="14307"/>
                      <a:pt x="230" y="14766"/>
                      <a:pt x="1" y="15302"/>
                    </a:cubicBezTo>
                    <a:lnTo>
                      <a:pt x="183921" y="1301"/>
                    </a:lnTo>
                    <a:cubicBezTo>
                      <a:pt x="183615" y="842"/>
                      <a:pt x="183386" y="383"/>
                      <a:pt x="183080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1586525" y="1098800"/>
                <a:ext cx="4140925" cy="348125"/>
              </a:xfrm>
              <a:custGeom>
                <a:avLst/>
                <a:gdLst/>
                <a:ahLst/>
                <a:cxnLst/>
                <a:rect l="l" t="t" r="r" b="b"/>
                <a:pathLst>
                  <a:path w="165637" h="13925" extrusionOk="0">
                    <a:moveTo>
                      <a:pt x="164489" y="1"/>
                    </a:moveTo>
                    <a:lnTo>
                      <a:pt x="919" y="12471"/>
                    </a:lnTo>
                    <a:cubicBezTo>
                      <a:pt x="613" y="12930"/>
                      <a:pt x="307" y="13389"/>
                      <a:pt x="1" y="13925"/>
                    </a:cubicBezTo>
                    <a:lnTo>
                      <a:pt x="165636" y="1378"/>
                    </a:lnTo>
                    <a:lnTo>
                      <a:pt x="164489" y="1"/>
                    </a:ln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1192525" y="2539025"/>
                <a:ext cx="51508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206032" h="17062" extrusionOk="0">
                    <a:moveTo>
                      <a:pt x="205878" y="1"/>
                    </a:moveTo>
                    <a:lnTo>
                      <a:pt x="1" y="15684"/>
                    </a:lnTo>
                    <a:cubicBezTo>
                      <a:pt x="1" y="16144"/>
                      <a:pt x="77" y="16603"/>
                      <a:pt x="77" y="17062"/>
                    </a:cubicBezTo>
                    <a:lnTo>
                      <a:pt x="206031" y="1454"/>
                    </a:lnTo>
                    <a:lnTo>
                      <a:pt x="205878" y="1"/>
                    </a:ln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1890650" y="756450"/>
                <a:ext cx="3475300" cy="296475"/>
              </a:xfrm>
              <a:custGeom>
                <a:avLst/>
                <a:gdLst/>
                <a:ahLst/>
                <a:cxnLst/>
                <a:rect l="l" t="t" r="r" b="b"/>
                <a:pathLst>
                  <a:path w="139012" h="11859" extrusionOk="0">
                    <a:moveTo>
                      <a:pt x="137329" y="0"/>
                    </a:moveTo>
                    <a:lnTo>
                      <a:pt x="1454" y="10328"/>
                    </a:lnTo>
                    <a:cubicBezTo>
                      <a:pt x="995" y="10787"/>
                      <a:pt x="536" y="11247"/>
                      <a:pt x="0" y="11859"/>
                    </a:cubicBezTo>
                    <a:lnTo>
                      <a:pt x="139012" y="1301"/>
                    </a:lnTo>
                    <a:cubicBezTo>
                      <a:pt x="138476" y="842"/>
                      <a:pt x="137864" y="383"/>
                      <a:pt x="137329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1714675" y="4050025"/>
                <a:ext cx="4328350" cy="363425"/>
              </a:xfrm>
              <a:custGeom>
                <a:avLst/>
                <a:gdLst/>
                <a:ahLst/>
                <a:cxnLst/>
                <a:rect l="l" t="t" r="r" b="b"/>
                <a:pathLst>
                  <a:path w="173134" h="14537" extrusionOk="0">
                    <a:moveTo>
                      <a:pt x="173134" y="1"/>
                    </a:moveTo>
                    <a:lnTo>
                      <a:pt x="1" y="13160"/>
                    </a:lnTo>
                    <a:lnTo>
                      <a:pt x="1072" y="14537"/>
                    </a:lnTo>
                    <a:lnTo>
                      <a:pt x="172292" y="1531"/>
                    </a:lnTo>
                    <a:cubicBezTo>
                      <a:pt x="172598" y="995"/>
                      <a:pt x="172828" y="536"/>
                      <a:pt x="173134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2496950" y="4845700"/>
                <a:ext cx="2876650" cy="250575"/>
              </a:xfrm>
              <a:custGeom>
                <a:avLst/>
                <a:gdLst/>
                <a:ahLst/>
                <a:cxnLst/>
                <a:rect l="l" t="t" r="r" b="b"/>
                <a:pathLst>
                  <a:path w="115066" h="10023" extrusionOk="0">
                    <a:moveTo>
                      <a:pt x="115066" y="0"/>
                    </a:moveTo>
                    <a:lnTo>
                      <a:pt x="1" y="8798"/>
                    </a:lnTo>
                    <a:cubicBezTo>
                      <a:pt x="689" y="9181"/>
                      <a:pt x="1454" y="9640"/>
                      <a:pt x="2219" y="10022"/>
                    </a:cubicBezTo>
                    <a:lnTo>
                      <a:pt x="113077" y="1607"/>
                    </a:lnTo>
                    <a:cubicBezTo>
                      <a:pt x="113765" y="1071"/>
                      <a:pt x="114377" y="536"/>
                      <a:pt x="115066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3369125" y="5281775"/>
                <a:ext cx="118970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47588" h="4438" extrusionOk="0">
                    <a:moveTo>
                      <a:pt x="47587" y="0"/>
                    </a:moveTo>
                    <a:lnTo>
                      <a:pt x="0" y="3596"/>
                    </a:lnTo>
                    <a:cubicBezTo>
                      <a:pt x="2296" y="3979"/>
                      <a:pt x="4744" y="4285"/>
                      <a:pt x="7115" y="4438"/>
                    </a:cubicBezTo>
                    <a:lnTo>
                      <a:pt x="40625" y="1913"/>
                    </a:lnTo>
                    <a:cubicBezTo>
                      <a:pt x="42997" y="1301"/>
                      <a:pt x="45292" y="689"/>
                      <a:pt x="47587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2032175" y="4442125"/>
                <a:ext cx="3748825" cy="319425"/>
              </a:xfrm>
              <a:custGeom>
                <a:avLst/>
                <a:gdLst/>
                <a:ahLst/>
                <a:cxnLst/>
                <a:rect l="l" t="t" r="r" b="b"/>
                <a:pathLst>
                  <a:path w="149953" h="12777" extrusionOk="0">
                    <a:moveTo>
                      <a:pt x="149952" y="0"/>
                    </a:moveTo>
                    <a:lnTo>
                      <a:pt x="1" y="11400"/>
                    </a:lnTo>
                    <a:lnTo>
                      <a:pt x="1531" y="12777"/>
                    </a:lnTo>
                    <a:lnTo>
                      <a:pt x="148728" y="1530"/>
                    </a:lnTo>
                    <a:cubicBezTo>
                      <a:pt x="149111" y="1071"/>
                      <a:pt x="149570" y="612"/>
                      <a:pt x="149952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1332150" y="3286875"/>
                <a:ext cx="4982475" cy="413150"/>
              </a:xfrm>
              <a:custGeom>
                <a:avLst/>
                <a:gdLst/>
                <a:ahLst/>
                <a:cxnLst/>
                <a:rect l="l" t="t" r="r" b="b"/>
                <a:pathLst>
                  <a:path w="199299" h="16526" extrusionOk="0">
                    <a:moveTo>
                      <a:pt x="199299" y="1"/>
                    </a:moveTo>
                    <a:lnTo>
                      <a:pt x="0" y="15149"/>
                    </a:lnTo>
                    <a:lnTo>
                      <a:pt x="0" y="15149"/>
                    </a:lnTo>
                    <a:lnTo>
                      <a:pt x="459" y="16526"/>
                    </a:lnTo>
                    <a:lnTo>
                      <a:pt x="198993" y="1454"/>
                    </a:lnTo>
                    <a:cubicBezTo>
                      <a:pt x="199069" y="919"/>
                      <a:pt x="199146" y="460"/>
                      <a:pt x="199299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1236525" y="2910075"/>
                <a:ext cx="5116350" cy="424650"/>
              </a:xfrm>
              <a:custGeom>
                <a:avLst/>
                <a:gdLst/>
                <a:ahLst/>
                <a:cxnLst/>
                <a:rect l="l" t="t" r="r" b="b"/>
                <a:pathLst>
                  <a:path w="204654" h="16986" extrusionOk="0">
                    <a:moveTo>
                      <a:pt x="204654" y="1"/>
                    </a:moveTo>
                    <a:lnTo>
                      <a:pt x="0" y="15608"/>
                    </a:lnTo>
                    <a:cubicBezTo>
                      <a:pt x="77" y="16067"/>
                      <a:pt x="153" y="16526"/>
                      <a:pt x="306" y="16985"/>
                    </a:cubicBezTo>
                    <a:lnTo>
                      <a:pt x="204577" y="1455"/>
                    </a:lnTo>
                    <a:cubicBezTo>
                      <a:pt x="204577" y="995"/>
                      <a:pt x="204577" y="460"/>
                      <a:pt x="204654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1488975" y="3665575"/>
                <a:ext cx="4724275" cy="392125"/>
              </a:xfrm>
              <a:custGeom>
                <a:avLst/>
                <a:gdLst/>
                <a:ahLst/>
                <a:cxnLst/>
                <a:rect l="l" t="t" r="r" b="b"/>
                <a:pathLst>
                  <a:path w="188971" h="15685" extrusionOk="0">
                    <a:moveTo>
                      <a:pt x="188971" y="1"/>
                    </a:moveTo>
                    <a:lnTo>
                      <a:pt x="1" y="14384"/>
                    </a:lnTo>
                    <a:cubicBezTo>
                      <a:pt x="230" y="14766"/>
                      <a:pt x="460" y="15302"/>
                      <a:pt x="689" y="15685"/>
                    </a:cubicBezTo>
                    <a:lnTo>
                      <a:pt x="188435" y="1454"/>
                    </a:lnTo>
                    <a:cubicBezTo>
                      <a:pt x="188588" y="995"/>
                      <a:pt x="188818" y="536"/>
                      <a:pt x="188971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41"/>
            <p:cNvSpPr/>
            <p:nvPr/>
          </p:nvSpPr>
          <p:spPr>
            <a:xfrm rot="1031743">
              <a:off x="1258092" y="481985"/>
              <a:ext cx="583196" cy="609899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FFFFF">
                <a:alpha val="6201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1"/>
          <p:cNvSpPr txBox="1">
            <a:spLocks noGrp="1"/>
          </p:cNvSpPr>
          <p:nvPr>
            <p:ph type="title"/>
          </p:nvPr>
        </p:nvSpPr>
        <p:spPr>
          <a:xfrm rot="-452303">
            <a:off x="874896" y="813777"/>
            <a:ext cx="1898004" cy="1031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Interlude</a:t>
            </a:r>
            <a:endParaRPr sz="2800" dirty="0"/>
          </a:p>
        </p:txBody>
      </p:sp>
      <p:grpSp>
        <p:nvGrpSpPr>
          <p:cNvPr id="907" name="Google Shape;907;p41"/>
          <p:cNvGrpSpPr/>
          <p:nvPr/>
        </p:nvGrpSpPr>
        <p:grpSpPr>
          <a:xfrm>
            <a:off x="7656052" y="715517"/>
            <a:ext cx="453403" cy="544115"/>
            <a:chOff x="2279900" y="1356008"/>
            <a:chExt cx="355973" cy="427192"/>
          </a:xfrm>
        </p:grpSpPr>
        <p:sp>
          <p:nvSpPr>
            <p:cNvPr id="908" name="Google Shape;908;p41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8C8C8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41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910" name="Google Shape;910;p41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51947" y="2057020"/>
            <a:ext cx="4504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Binary Math</a:t>
            </a:r>
          </a:p>
        </p:txBody>
      </p:sp>
    </p:spTree>
    <p:extLst>
      <p:ext uri="{BB962C8B-B14F-4D97-AF65-F5344CB8AC3E}">
        <p14:creationId xmlns:p14="http://schemas.microsoft.com/office/powerpoint/2010/main" val="353022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will do binary addition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0 + 0 =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0 + 1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1 + 0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1 + 1 = 10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What?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1 + 1 = 0, Carry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576621" cy="635100"/>
          </a:xfrm>
        </p:spPr>
        <p:txBody>
          <a:bodyPr/>
          <a:lstStyle/>
          <a:p>
            <a:r>
              <a:rPr lang="en-US" dirty="0"/>
              <a:t>Binary Addition</a:t>
            </a:r>
          </a:p>
        </p:txBody>
      </p:sp>
    </p:spTree>
    <p:extLst>
      <p:ext uri="{BB962C8B-B14F-4D97-AF65-F5344CB8AC3E}">
        <p14:creationId xmlns:p14="http://schemas.microsoft.com/office/powerpoint/2010/main" val="1284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That was easy!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not really different from what we are used to!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So now we learned a new addition table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Multiplication is almost equally easy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is 1001+11?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this class, we will usually add only 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what is 10111 + 1?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576621" cy="63510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834905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41"/>
          <p:cNvGrpSpPr/>
          <p:nvPr/>
        </p:nvGrpSpPr>
        <p:grpSpPr>
          <a:xfrm rot="-334">
            <a:off x="1448584" y="644901"/>
            <a:ext cx="6785693" cy="4048590"/>
            <a:chOff x="2016900" y="1269249"/>
            <a:chExt cx="6591251" cy="2916851"/>
          </a:xfrm>
        </p:grpSpPr>
        <p:sp>
          <p:nvSpPr>
            <p:cNvPr id="874" name="Google Shape;874;p41"/>
            <p:cNvSpPr/>
            <p:nvPr/>
          </p:nvSpPr>
          <p:spPr>
            <a:xfrm>
              <a:off x="2028526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579514" y="1269249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1"/>
          <p:cNvGrpSpPr/>
          <p:nvPr/>
        </p:nvGrpSpPr>
        <p:grpSpPr>
          <a:xfrm>
            <a:off x="367989" y="-128777"/>
            <a:ext cx="2932594" cy="2888309"/>
            <a:chOff x="662110" y="179499"/>
            <a:chExt cx="2826869" cy="2836681"/>
          </a:xfrm>
        </p:grpSpPr>
        <p:grpSp>
          <p:nvGrpSpPr>
            <p:cNvPr id="889" name="Google Shape;889;p41"/>
            <p:cNvGrpSpPr/>
            <p:nvPr/>
          </p:nvGrpSpPr>
          <p:grpSpPr>
            <a:xfrm rot="1964953">
              <a:off x="1059345" y="565024"/>
              <a:ext cx="2032399" cy="2065631"/>
              <a:chOff x="1190625" y="238125"/>
              <a:chExt cx="5164175" cy="5164175"/>
            </a:xfrm>
          </p:grpSpPr>
          <p:sp>
            <p:nvSpPr>
              <p:cNvPr id="890" name="Google Shape;890;p41"/>
              <p:cNvSpPr/>
              <p:nvPr/>
            </p:nvSpPr>
            <p:spPr>
              <a:xfrm>
                <a:off x="1190625" y="238125"/>
                <a:ext cx="5164175" cy="5164175"/>
              </a:xfrm>
              <a:custGeom>
                <a:avLst/>
                <a:gdLst/>
                <a:ahLst/>
                <a:cxnLst/>
                <a:rect l="l" t="t" r="r" b="b"/>
                <a:pathLst>
                  <a:path w="206567" h="206567" extrusionOk="0">
                    <a:moveTo>
                      <a:pt x="103283" y="0"/>
                    </a:moveTo>
                    <a:cubicBezTo>
                      <a:pt x="46210" y="0"/>
                      <a:pt x="0" y="46210"/>
                      <a:pt x="0" y="103283"/>
                    </a:cubicBezTo>
                    <a:cubicBezTo>
                      <a:pt x="0" y="160357"/>
                      <a:pt x="46210" y="206566"/>
                      <a:pt x="103283" y="206566"/>
                    </a:cubicBezTo>
                    <a:cubicBezTo>
                      <a:pt x="160357" y="206566"/>
                      <a:pt x="206566" y="160357"/>
                      <a:pt x="206566" y="103283"/>
                    </a:cubicBezTo>
                    <a:cubicBezTo>
                      <a:pt x="206566" y="46210"/>
                      <a:pt x="160357" y="0"/>
                      <a:pt x="103283" y="0"/>
                    </a:cubicBezTo>
                    <a:close/>
                  </a:path>
                </a:pathLst>
              </a:custGeom>
              <a:solidFill>
                <a:srgbClr val="FFC5CB"/>
              </a:solidFill>
              <a:ln>
                <a:noFill/>
              </a:ln>
              <a:effectLst>
                <a:outerShdw blurRad="57150" dist="19050" dir="5400000" algn="bl" rotWithShape="0">
                  <a:srgbClr val="999999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1261375" y="1810300"/>
                <a:ext cx="4902150" cy="405525"/>
              </a:xfrm>
              <a:custGeom>
                <a:avLst/>
                <a:gdLst/>
                <a:ahLst/>
                <a:cxnLst/>
                <a:rect l="l" t="t" r="r" b="b"/>
                <a:pathLst>
                  <a:path w="196086" h="16221" extrusionOk="0">
                    <a:moveTo>
                      <a:pt x="195550" y="1"/>
                    </a:moveTo>
                    <a:lnTo>
                      <a:pt x="383" y="14843"/>
                    </a:lnTo>
                    <a:cubicBezTo>
                      <a:pt x="230" y="15302"/>
                      <a:pt x="154" y="15761"/>
                      <a:pt x="1" y="16220"/>
                    </a:cubicBezTo>
                    <a:lnTo>
                      <a:pt x="196086" y="1378"/>
                    </a:lnTo>
                    <a:cubicBezTo>
                      <a:pt x="195933" y="919"/>
                      <a:pt x="195703" y="383"/>
                      <a:pt x="195550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1200175" y="2171800"/>
                <a:ext cx="5081950" cy="420800"/>
              </a:xfrm>
              <a:custGeom>
                <a:avLst/>
                <a:gdLst/>
                <a:ahLst/>
                <a:cxnLst/>
                <a:rect l="l" t="t" r="r" b="b"/>
                <a:pathLst>
                  <a:path w="203278" h="16832" extrusionOk="0">
                    <a:moveTo>
                      <a:pt x="202895" y="1"/>
                    </a:moveTo>
                    <a:lnTo>
                      <a:pt x="154" y="15455"/>
                    </a:lnTo>
                    <a:cubicBezTo>
                      <a:pt x="77" y="15914"/>
                      <a:pt x="77" y="16373"/>
                      <a:pt x="1" y="16832"/>
                    </a:cubicBezTo>
                    <a:lnTo>
                      <a:pt x="203277" y="1454"/>
                    </a:lnTo>
                    <a:lnTo>
                      <a:pt x="202895" y="1"/>
                    </a:ln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1385700" y="1452650"/>
                <a:ext cx="4598050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83922" h="15302" extrusionOk="0">
                    <a:moveTo>
                      <a:pt x="183080" y="0"/>
                    </a:moveTo>
                    <a:lnTo>
                      <a:pt x="613" y="13848"/>
                    </a:lnTo>
                    <a:cubicBezTo>
                      <a:pt x="383" y="14307"/>
                      <a:pt x="230" y="14766"/>
                      <a:pt x="1" y="15302"/>
                    </a:cubicBezTo>
                    <a:lnTo>
                      <a:pt x="183921" y="1301"/>
                    </a:lnTo>
                    <a:cubicBezTo>
                      <a:pt x="183615" y="842"/>
                      <a:pt x="183386" y="383"/>
                      <a:pt x="183080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1586525" y="1098800"/>
                <a:ext cx="4140925" cy="348125"/>
              </a:xfrm>
              <a:custGeom>
                <a:avLst/>
                <a:gdLst/>
                <a:ahLst/>
                <a:cxnLst/>
                <a:rect l="l" t="t" r="r" b="b"/>
                <a:pathLst>
                  <a:path w="165637" h="13925" extrusionOk="0">
                    <a:moveTo>
                      <a:pt x="164489" y="1"/>
                    </a:moveTo>
                    <a:lnTo>
                      <a:pt x="919" y="12471"/>
                    </a:lnTo>
                    <a:cubicBezTo>
                      <a:pt x="613" y="12930"/>
                      <a:pt x="307" y="13389"/>
                      <a:pt x="1" y="13925"/>
                    </a:cubicBezTo>
                    <a:lnTo>
                      <a:pt x="165636" y="1378"/>
                    </a:lnTo>
                    <a:lnTo>
                      <a:pt x="164489" y="1"/>
                    </a:ln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1192525" y="2539025"/>
                <a:ext cx="51508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206032" h="17062" extrusionOk="0">
                    <a:moveTo>
                      <a:pt x="205878" y="1"/>
                    </a:moveTo>
                    <a:lnTo>
                      <a:pt x="1" y="15684"/>
                    </a:lnTo>
                    <a:cubicBezTo>
                      <a:pt x="1" y="16144"/>
                      <a:pt x="77" y="16603"/>
                      <a:pt x="77" y="17062"/>
                    </a:cubicBezTo>
                    <a:lnTo>
                      <a:pt x="206031" y="1454"/>
                    </a:lnTo>
                    <a:lnTo>
                      <a:pt x="205878" y="1"/>
                    </a:ln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1890650" y="756450"/>
                <a:ext cx="3475300" cy="296475"/>
              </a:xfrm>
              <a:custGeom>
                <a:avLst/>
                <a:gdLst/>
                <a:ahLst/>
                <a:cxnLst/>
                <a:rect l="l" t="t" r="r" b="b"/>
                <a:pathLst>
                  <a:path w="139012" h="11859" extrusionOk="0">
                    <a:moveTo>
                      <a:pt x="137329" y="0"/>
                    </a:moveTo>
                    <a:lnTo>
                      <a:pt x="1454" y="10328"/>
                    </a:lnTo>
                    <a:cubicBezTo>
                      <a:pt x="995" y="10787"/>
                      <a:pt x="536" y="11247"/>
                      <a:pt x="0" y="11859"/>
                    </a:cubicBezTo>
                    <a:lnTo>
                      <a:pt x="139012" y="1301"/>
                    </a:lnTo>
                    <a:cubicBezTo>
                      <a:pt x="138476" y="842"/>
                      <a:pt x="137864" y="383"/>
                      <a:pt x="137329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1714675" y="4050025"/>
                <a:ext cx="4328350" cy="363425"/>
              </a:xfrm>
              <a:custGeom>
                <a:avLst/>
                <a:gdLst/>
                <a:ahLst/>
                <a:cxnLst/>
                <a:rect l="l" t="t" r="r" b="b"/>
                <a:pathLst>
                  <a:path w="173134" h="14537" extrusionOk="0">
                    <a:moveTo>
                      <a:pt x="173134" y="1"/>
                    </a:moveTo>
                    <a:lnTo>
                      <a:pt x="1" y="13160"/>
                    </a:lnTo>
                    <a:lnTo>
                      <a:pt x="1072" y="14537"/>
                    </a:lnTo>
                    <a:lnTo>
                      <a:pt x="172292" y="1531"/>
                    </a:lnTo>
                    <a:cubicBezTo>
                      <a:pt x="172598" y="995"/>
                      <a:pt x="172828" y="536"/>
                      <a:pt x="173134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2496950" y="4845700"/>
                <a:ext cx="2876650" cy="250575"/>
              </a:xfrm>
              <a:custGeom>
                <a:avLst/>
                <a:gdLst/>
                <a:ahLst/>
                <a:cxnLst/>
                <a:rect l="l" t="t" r="r" b="b"/>
                <a:pathLst>
                  <a:path w="115066" h="10023" extrusionOk="0">
                    <a:moveTo>
                      <a:pt x="115066" y="0"/>
                    </a:moveTo>
                    <a:lnTo>
                      <a:pt x="1" y="8798"/>
                    </a:lnTo>
                    <a:cubicBezTo>
                      <a:pt x="689" y="9181"/>
                      <a:pt x="1454" y="9640"/>
                      <a:pt x="2219" y="10022"/>
                    </a:cubicBezTo>
                    <a:lnTo>
                      <a:pt x="113077" y="1607"/>
                    </a:lnTo>
                    <a:cubicBezTo>
                      <a:pt x="113765" y="1071"/>
                      <a:pt x="114377" y="536"/>
                      <a:pt x="115066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3369125" y="5281775"/>
                <a:ext cx="118970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47588" h="4438" extrusionOk="0">
                    <a:moveTo>
                      <a:pt x="47587" y="0"/>
                    </a:moveTo>
                    <a:lnTo>
                      <a:pt x="0" y="3596"/>
                    </a:lnTo>
                    <a:cubicBezTo>
                      <a:pt x="2296" y="3979"/>
                      <a:pt x="4744" y="4285"/>
                      <a:pt x="7115" y="4438"/>
                    </a:cubicBezTo>
                    <a:lnTo>
                      <a:pt x="40625" y="1913"/>
                    </a:lnTo>
                    <a:cubicBezTo>
                      <a:pt x="42997" y="1301"/>
                      <a:pt x="45292" y="689"/>
                      <a:pt x="47587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2032175" y="4442125"/>
                <a:ext cx="3748825" cy="319425"/>
              </a:xfrm>
              <a:custGeom>
                <a:avLst/>
                <a:gdLst/>
                <a:ahLst/>
                <a:cxnLst/>
                <a:rect l="l" t="t" r="r" b="b"/>
                <a:pathLst>
                  <a:path w="149953" h="12777" extrusionOk="0">
                    <a:moveTo>
                      <a:pt x="149952" y="0"/>
                    </a:moveTo>
                    <a:lnTo>
                      <a:pt x="1" y="11400"/>
                    </a:lnTo>
                    <a:lnTo>
                      <a:pt x="1531" y="12777"/>
                    </a:lnTo>
                    <a:lnTo>
                      <a:pt x="148728" y="1530"/>
                    </a:lnTo>
                    <a:cubicBezTo>
                      <a:pt x="149111" y="1071"/>
                      <a:pt x="149570" y="612"/>
                      <a:pt x="149952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1332150" y="3286875"/>
                <a:ext cx="4982475" cy="413150"/>
              </a:xfrm>
              <a:custGeom>
                <a:avLst/>
                <a:gdLst/>
                <a:ahLst/>
                <a:cxnLst/>
                <a:rect l="l" t="t" r="r" b="b"/>
                <a:pathLst>
                  <a:path w="199299" h="16526" extrusionOk="0">
                    <a:moveTo>
                      <a:pt x="199299" y="1"/>
                    </a:moveTo>
                    <a:lnTo>
                      <a:pt x="0" y="15149"/>
                    </a:lnTo>
                    <a:lnTo>
                      <a:pt x="0" y="15149"/>
                    </a:lnTo>
                    <a:lnTo>
                      <a:pt x="459" y="16526"/>
                    </a:lnTo>
                    <a:lnTo>
                      <a:pt x="198993" y="1454"/>
                    </a:lnTo>
                    <a:cubicBezTo>
                      <a:pt x="199069" y="919"/>
                      <a:pt x="199146" y="460"/>
                      <a:pt x="199299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1236525" y="2910075"/>
                <a:ext cx="5116350" cy="424650"/>
              </a:xfrm>
              <a:custGeom>
                <a:avLst/>
                <a:gdLst/>
                <a:ahLst/>
                <a:cxnLst/>
                <a:rect l="l" t="t" r="r" b="b"/>
                <a:pathLst>
                  <a:path w="204654" h="16986" extrusionOk="0">
                    <a:moveTo>
                      <a:pt x="204654" y="1"/>
                    </a:moveTo>
                    <a:lnTo>
                      <a:pt x="0" y="15608"/>
                    </a:lnTo>
                    <a:cubicBezTo>
                      <a:pt x="77" y="16067"/>
                      <a:pt x="153" y="16526"/>
                      <a:pt x="306" y="16985"/>
                    </a:cubicBezTo>
                    <a:lnTo>
                      <a:pt x="204577" y="1455"/>
                    </a:lnTo>
                    <a:cubicBezTo>
                      <a:pt x="204577" y="995"/>
                      <a:pt x="204577" y="460"/>
                      <a:pt x="204654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1488975" y="3665575"/>
                <a:ext cx="4724275" cy="392125"/>
              </a:xfrm>
              <a:custGeom>
                <a:avLst/>
                <a:gdLst/>
                <a:ahLst/>
                <a:cxnLst/>
                <a:rect l="l" t="t" r="r" b="b"/>
                <a:pathLst>
                  <a:path w="188971" h="15685" extrusionOk="0">
                    <a:moveTo>
                      <a:pt x="188971" y="1"/>
                    </a:moveTo>
                    <a:lnTo>
                      <a:pt x="1" y="14384"/>
                    </a:lnTo>
                    <a:cubicBezTo>
                      <a:pt x="230" y="14766"/>
                      <a:pt x="460" y="15302"/>
                      <a:pt x="689" y="15685"/>
                    </a:cubicBezTo>
                    <a:lnTo>
                      <a:pt x="188435" y="1454"/>
                    </a:lnTo>
                    <a:cubicBezTo>
                      <a:pt x="188588" y="995"/>
                      <a:pt x="188818" y="536"/>
                      <a:pt x="188971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41"/>
            <p:cNvSpPr/>
            <p:nvPr/>
          </p:nvSpPr>
          <p:spPr>
            <a:xfrm rot="1031743">
              <a:off x="1258092" y="481985"/>
              <a:ext cx="583196" cy="609899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FFFFF">
                <a:alpha val="6201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1"/>
          <p:cNvSpPr txBox="1">
            <a:spLocks noGrp="1"/>
          </p:cNvSpPr>
          <p:nvPr>
            <p:ph type="title"/>
          </p:nvPr>
        </p:nvSpPr>
        <p:spPr>
          <a:xfrm rot="-452303">
            <a:off x="874896" y="813777"/>
            <a:ext cx="1898004" cy="1031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Interlude</a:t>
            </a:r>
            <a:endParaRPr sz="2800" dirty="0"/>
          </a:p>
        </p:txBody>
      </p:sp>
      <p:grpSp>
        <p:nvGrpSpPr>
          <p:cNvPr id="907" name="Google Shape;907;p41"/>
          <p:cNvGrpSpPr/>
          <p:nvPr/>
        </p:nvGrpSpPr>
        <p:grpSpPr>
          <a:xfrm>
            <a:off x="7656052" y="715517"/>
            <a:ext cx="453403" cy="544115"/>
            <a:chOff x="2279900" y="1356008"/>
            <a:chExt cx="355973" cy="427192"/>
          </a:xfrm>
        </p:grpSpPr>
        <p:sp>
          <p:nvSpPr>
            <p:cNvPr id="908" name="Google Shape;908;p41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8C8C8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41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910" name="Google Shape;910;p41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2879114" y="1727410"/>
            <a:ext cx="4656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End of Binary Math Interlude</a:t>
            </a:r>
          </a:p>
        </p:txBody>
      </p:sp>
    </p:spTree>
    <p:extLst>
      <p:ext uri="{BB962C8B-B14F-4D97-AF65-F5344CB8AC3E}">
        <p14:creationId xmlns:p14="http://schemas.microsoft.com/office/powerpoint/2010/main" val="194631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Understanding Data-Part 2</a:t>
            </a:r>
            <a:endParaRPr sz="3200"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13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To store a negative number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“Flip” all the bits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This means to change all 0s to 1s, 1s to 0s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Add 1 to the result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 set the sign bit to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store -7 in 5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store -12 in 5 bits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576621" cy="635100"/>
          </a:xfrm>
        </p:spPr>
        <p:txBody>
          <a:bodyPr/>
          <a:lstStyle/>
          <a:p>
            <a:r>
              <a:rPr lang="en-US" dirty="0"/>
              <a:t>Two’s Complement-Negative Numbers</a:t>
            </a:r>
          </a:p>
        </p:txBody>
      </p:sp>
    </p:spTree>
    <p:extLst>
      <p:ext uri="{BB962C8B-B14F-4D97-AF65-F5344CB8AC3E}">
        <p14:creationId xmlns:p14="http://schemas.microsoft.com/office/powerpoint/2010/main" val="266297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must be some benefit to storing numbers that way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seems pretty involved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Addition becomes easy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Let’s add -7 and 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576621" cy="635100"/>
          </a:xfrm>
        </p:spPr>
        <p:txBody>
          <a:bodyPr/>
          <a:lstStyle/>
          <a:p>
            <a:r>
              <a:rPr lang="en-US" dirty="0"/>
              <a:t>Why Use Two’s Complement?</a:t>
            </a:r>
          </a:p>
        </p:txBody>
      </p:sp>
    </p:spTree>
    <p:extLst>
      <p:ext uri="{BB962C8B-B14F-4D97-AF65-F5344CB8AC3E}">
        <p14:creationId xmlns:p14="http://schemas.microsoft.com/office/powerpoint/2010/main" val="172938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How about subtraction?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algebra, they told us that 3 – 7 was the same as 3 + (-7)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Let’s see if that works here too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If there is any value to this, 3 – 7 should be -4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576621" cy="635100"/>
          </a:xfrm>
        </p:spPr>
        <p:txBody>
          <a:bodyPr/>
          <a:lstStyle/>
          <a:p>
            <a:r>
              <a:rPr lang="en-US" dirty="0"/>
              <a:t>Two’s Complement-Part 2</a:t>
            </a:r>
          </a:p>
        </p:txBody>
      </p:sp>
    </p:spTree>
    <p:extLst>
      <p:ext uri="{BB962C8B-B14F-4D97-AF65-F5344CB8AC3E}">
        <p14:creationId xmlns:p14="http://schemas.microsoft.com/office/powerpoint/2010/main" val="31878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Let’s add -8 and -9 in 5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get an overflow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hardware will always catch this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Sometimes, the compiler adds extra code to account for that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576621" cy="635100"/>
          </a:xfrm>
        </p:spPr>
        <p:txBody>
          <a:bodyPr/>
          <a:lstStyle/>
          <a:p>
            <a:r>
              <a:rPr lang="en-US" dirty="0"/>
              <a:t>Weird Math</a:t>
            </a:r>
          </a:p>
        </p:txBody>
      </p:sp>
    </p:spTree>
    <p:extLst>
      <p:ext uri="{BB962C8B-B14F-4D97-AF65-F5344CB8AC3E}">
        <p14:creationId xmlns:p14="http://schemas.microsoft.com/office/powerpoint/2010/main" val="414059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textbook uses an odometer analogy for two’s complement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useful for understanding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It’s not practical for doing math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576621" cy="635100"/>
          </a:xfrm>
        </p:spPr>
        <p:txBody>
          <a:bodyPr/>
          <a:lstStyle/>
          <a:p>
            <a:r>
              <a:rPr lang="en-US" dirty="0"/>
              <a:t>Our Textbook and 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22906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Yes, there is 1’s complement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Also, </a:t>
            </a:r>
            <a:r>
              <a:rPr lang="en-US" sz="2800"/>
              <a:t>there is </a:t>
            </a:r>
            <a:r>
              <a:rPr lang="en-US" sz="2800" dirty="0"/>
              <a:t>another way of using the sign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do not complement the number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We just set the sign bit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will do that for floating point numbers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That makes the actual calculations take more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576621" cy="635100"/>
          </a:xfrm>
        </p:spPr>
        <p:txBody>
          <a:bodyPr/>
          <a:lstStyle/>
          <a:p>
            <a:r>
              <a:rPr lang="en-US" dirty="0"/>
              <a:t>Is There Another Way?</a:t>
            </a:r>
          </a:p>
        </p:txBody>
      </p:sp>
    </p:spTree>
    <p:extLst>
      <p:ext uri="{BB962C8B-B14F-4D97-AF65-F5344CB8AC3E}">
        <p14:creationId xmlns:p14="http://schemas.microsoft.com/office/powerpoint/2010/main" val="40953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5"/>
          <p:cNvGrpSpPr/>
          <p:nvPr/>
        </p:nvGrpSpPr>
        <p:grpSpPr>
          <a:xfrm rot="-3913">
            <a:off x="1370203" y="1429427"/>
            <a:ext cx="1429628" cy="1442938"/>
            <a:chOff x="1626000" y="605300"/>
            <a:chExt cx="4068375" cy="4132125"/>
          </a:xfrm>
        </p:grpSpPr>
        <p:sp>
          <p:nvSpPr>
            <p:cNvPr id="737" name="Google Shape;737;p35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66666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DABD7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35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Understanding-Part 2</a:t>
            </a:r>
            <a:endParaRPr dirty="0"/>
          </a:p>
        </p:txBody>
      </p:sp>
      <p:sp>
        <p:nvSpPr>
          <p:cNvPr id="740" name="Google Shape;740;p35"/>
          <p:cNvSpPr txBox="1">
            <a:spLocks noGrp="1"/>
          </p:cNvSpPr>
          <p:nvPr>
            <p:ph type="subTitle" idx="1"/>
          </p:nvPr>
        </p:nvSpPr>
        <p:spPr>
          <a:xfrm flipH="1">
            <a:off x="1015949" y="3455700"/>
            <a:ext cx="2138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 bits, 1 sign bit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-7 is stored as?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-1 is stored as?</a:t>
            </a:r>
            <a:endParaRPr sz="1800" dirty="0"/>
          </a:p>
        </p:txBody>
      </p:sp>
      <p:sp>
        <p:nvSpPr>
          <p:cNvPr id="741" name="Google Shape;741;p35"/>
          <p:cNvSpPr txBox="1">
            <a:spLocks noGrp="1"/>
          </p:cNvSpPr>
          <p:nvPr>
            <p:ph type="subTitle" idx="2"/>
          </p:nvPr>
        </p:nvSpPr>
        <p:spPr>
          <a:xfrm>
            <a:off x="5987950" y="3474750"/>
            <a:ext cx="2138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Subtract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(8 bits, 1 sign bit)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8-2 = ?      3-8 = ?</a:t>
            </a:r>
            <a:endParaRPr sz="1800" dirty="0"/>
          </a:p>
        </p:txBody>
      </p:sp>
      <p:sp>
        <p:nvSpPr>
          <p:cNvPr id="742" name="Google Shape;742;p35"/>
          <p:cNvSpPr txBox="1">
            <a:spLocks noGrp="1"/>
          </p:cNvSpPr>
          <p:nvPr>
            <p:ph type="subTitle" idx="3"/>
          </p:nvPr>
        </p:nvSpPr>
        <p:spPr>
          <a:xfrm flipH="1">
            <a:off x="3415228" y="3455700"/>
            <a:ext cx="2379643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Binary math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What is 10010111 + 1?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What is 0111 + 0111?</a:t>
            </a:r>
            <a:endParaRPr sz="1800" dirty="0"/>
          </a:p>
        </p:txBody>
      </p:sp>
      <p:sp>
        <p:nvSpPr>
          <p:cNvPr id="745" name="Google Shape;745;p35"/>
          <p:cNvSpPr/>
          <p:nvPr/>
        </p:nvSpPr>
        <p:spPr>
          <a:xfrm>
            <a:off x="3825335" y="1326774"/>
            <a:ext cx="1493297" cy="1497942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7"/>
          </p:nvPr>
        </p:nvSpPr>
        <p:spPr>
          <a:xfrm rot="477559">
            <a:off x="3910109" y="1840413"/>
            <a:ext cx="1323752" cy="577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48" name="Google Shape;748;p35"/>
          <p:cNvGrpSpPr/>
          <p:nvPr/>
        </p:nvGrpSpPr>
        <p:grpSpPr>
          <a:xfrm rot="-557282" flipH="1">
            <a:off x="6342372" y="1385804"/>
            <a:ext cx="1429244" cy="1442669"/>
            <a:chOff x="1626000" y="605300"/>
            <a:chExt cx="4068375" cy="4132125"/>
          </a:xfrm>
        </p:grpSpPr>
        <p:sp>
          <p:nvSpPr>
            <p:cNvPr id="749" name="Google Shape;749;p35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CF8890">
                <a:alpha val="5923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5"/>
          <p:cNvSpPr txBox="1">
            <a:spLocks noGrp="1"/>
          </p:cNvSpPr>
          <p:nvPr>
            <p:ph type="title"/>
          </p:nvPr>
        </p:nvSpPr>
        <p:spPr>
          <a:xfrm flipH="1">
            <a:off x="6452199" y="184036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2" name="Google Shape;752;p35"/>
          <p:cNvSpPr txBox="1">
            <a:spLocks noGrp="1"/>
          </p:cNvSpPr>
          <p:nvPr>
            <p:ph type="title" idx="8"/>
          </p:nvPr>
        </p:nvSpPr>
        <p:spPr>
          <a:xfrm rot="-498617">
            <a:off x="1545286" y="1840312"/>
            <a:ext cx="1079333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53" name="Google Shape;753;p35"/>
          <p:cNvGrpSpPr/>
          <p:nvPr/>
        </p:nvGrpSpPr>
        <p:grpSpPr>
          <a:xfrm>
            <a:off x="2392475" y="1359658"/>
            <a:ext cx="355973" cy="427192"/>
            <a:chOff x="2279900" y="1356008"/>
            <a:chExt cx="355973" cy="427192"/>
          </a:xfrm>
        </p:grpSpPr>
        <p:sp>
          <p:nvSpPr>
            <p:cNvPr id="754" name="Google Shape;754;p35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35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56" name="Google Shape;756;p35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9" name="Google Shape;759;p35"/>
          <p:cNvSpPr/>
          <p:nvPr/>
        </p:nvSpPr>
        <p:spPr>
          <a:xfrm rot="3725222">
            <a:off x="4299518" y="1161887"/>
            <a:ext cx="544930" cy="56989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35"/>
          <p:cNvGrpSpPr/>
          <p:nvPr/>
        </p:nvGrpSpPr>
        <p:grpSpPr>
          <a:xfrm flipH="1">
            <a:off x="6726612" y="1315020"/>
            <a:ext cx="355973" cy="427192"/>
            <a:chOff x="2279900" y="1356008"/>
            <a:chExt cx="355973" cy="427192"/>
          </a:xfrm>
        </p:grpSpPr>
        <p:sp>
          <p:nvSpPr>
            <p:cNvPr id="761" name="Google Shape;761;p35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2" name="Google Shape;762;p35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63" name="Google Shape;763;p35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" dist="9525" dir="6480000" algn="bl" rotWithShape="0">
                  <a:srgbClr val="999999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122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Suppose a byte contains 73</a:t>
            </a:r>
            <a:r>
              <a:rPr lang="en-US" sz="28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is that in binary?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is that in hex?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ASCII character is that?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is that as a signed number?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That means 1 sign bit, 7 data bits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Those Glasses</a:t>
            </a:r>
          </a:p>
        </p:txBody>
      </p:sp>
    </p:spTree>
    <p:extLst>
      <p:ext uri="{BB962C8B-B14F-4D97-AF65-F5344CB8AC3E}">
        <p14:creationId xmlns:p14="http://schemas.microsoft.com/office/powerpoint/2010/main" val="183901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Our author says, “There Is No Such Thing As “Hex” Storage at the Machine Level! “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 fact, that is the name of an entire section in Chapter 1!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Did we learn all that for nothing?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Quote from the Textbook</a:t>
            </a:r>
          </a:p>
        </p:txBody>
      </p:sp>
    </p:spTree>
    <p:extLst>
      <p:ext uri="{BB962C8B-B14F-4D97-AF65-F5344CB8AC3E}">
        <p14:creationId xmlns:p14="http://schemas.microsoft.com/office/powerpoint/2010/main" val="1847024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Carry those glasses with you at all times in this course</a:t>
            </a:r>
            <a:endParaRPr lang="en-US" sz="2800" dirty="0">
              <a:sym typeface="Wingdings" panose="05000000000000000000" pitchFamily="2" charset="2"/>
            </a:endParaRP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Even if you go to the beach or a sports event 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Of course, there are calculators that do those conversions with a few button pushes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Glasses</a:t>
            </a:r>
          </a:p>
        </p:txBody>
      </p:sp>
    </p:spTree>
    <p:extLst>
      <p:ext uri="{BB962C8B-B14F-4D97-AF65-F5344CB8AC3E}">
        <p14:creationId xmlns:p14="http://schemas.microsoft.com/office/powerpoint/2010/main" val="245011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43"/>
          <p:cNvGrpSpPr/>
          <p:nvPr/>
        </p:nvGrpSpPr>
        <p:grpSpPr>
          <a:xfrm>
            <a:off x="3202418" y="2854613"/>
            <a:ext cx="2991997" cy="1666872"/>
            <a:chOff x="5040993" y="3114313"/>
            <a:chExt cx="2991997" cy="1666872"/>
          </a:xfrm>
        </p:grpSpPr>
        <p:sp>
          <p:nvSpPr>
            <p:cNvPr id="969" name="Google Shape;969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 rot="-397594">
              <a:off x="5122444" y="3195481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4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 rot="-397594">
              <a:off x="6458069" y="3201902"/>
              <a:ext cx="1493470" cy="1498116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3"/>
          <p:cNvGrpSpPr/>
          <p:nvPr/>
        </p:nvGrpSpPr>
        <p:grpSpPr>
          <a:xfrm rot="-151506">
            <a:off x="1858281" y="719368"/>
            <a:ext cx="5680512" cy="2517036"/>
            <a:chOff x="2933975" y="1161575"/>
            <a:chExt cx="4017128" cy="1782635"/>
          </a:xfrm>
        </p:grpSpPr>
        <p:sp>
          <p:nvSpPr>
            <p:cNvPr id="973" name="Google Shape;973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3"/>
          <p:cNvGrpSpPr/>
          <p:nvPr/>
        </p:nvGrpSpPr>
        <p:grpSpPr>
          <a:xfrm>
            <a:off x="1858259" y="719160"/>
            <a:ext cx="5680620" cy="2517080"/>
            <a:chOff x="2933975" y="1161575"/>
            <a:chExt cx="4017128" cy="1782635"/>
          </a:xfrm>
        </p:grpSpPr>
        <p:sp>
          <p:nvSpPr>
            <p:cNvPr id="1078" name="Google Shape;1078;p43"/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3"/>
          <p:cNvSpPr txBox="1">
            <a:spLocks noGrp="1"/>
          </p:cNvSpPr>
          <p:nvPr>
            <p:ph type="ctrTitle"/>
          </p:nvPr>
        </p:nvSpPr>
        <p:spPr>
          <a:xfrm flipH="1">
            <a:off x="3337775" y="3492950"/>
            <a:ext cx="27213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Viewing Data As Character Data</a:t>
            </a:r>
            <a:endParaRPr dirty="0"/>
          </a:p>
        </p:txBody>
      </p:sp>
      <p:sp>
        <p:nvSpPr>
          <p:cNvPr id="1184" name="Google Shape;1184;p43"/>
          <p:cNvSpPr/>
          <p:nvPr/>
        </p:nvSpPr>
        <p:spPr>
          <a:xfrm rot="73">
            <a:off x="2874287" y="2754764"/>
            <a:ext cx="3648732" cy="99827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3"/>
          <p:cNvGrpSpPr/>
          <p:nvPr/>
        </p:nvGrpSpPr>
        <p:grpSpPr>
          <a:xfrm flipH="1">
            <a:off x="4412210" y="610071"/>
            <a:ext cx="417876" cy="501481"/>
            <a:chOff x="2279900" y="1356008"/>
            <a:chExt cx="355973" cy="427192"/>
          </a:xfrm>
        </p:grpSpPr>
        <p:sp>
          <p:nvSpPr>
            <p:cNvPr id="1186" name="Google Shape;1186;p43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43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188" name="Google Shape;1188;p43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3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3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87" y="956991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3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Chapter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Extra Things to Know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Looking at the CPU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is the heart of the computer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It’s the part that does the work of computing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Without it, you would not have a computer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are several parts worth noticing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CPU</a:t>
            </a:r>
          </a:p>
        </p:txBody>
      </p:sp>
    </p:spTree>
    <p:extLst>
      <p:ext uri="{BB962C8B-B14F-4D97-AF65-F5344CB8AC3E}">
        <p14:creationId xmlns:p14="http://schemas.microsoft.com/office/powerpoint/2010/main" val="3102835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Registers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These are used for short-term storage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They are fast, because they are in the CPU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Most compilers use registers to save time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Cache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memory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 small amount of memory inside the CPU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used by the CPU for speed reasons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inside the CPU</a:t>
            </a:r>
          </a:p>
        </p:txBody>
      </p:sp>
    </p:spTree>
    <p:extLst>
      <p:ext uri="{BB962C8B-B14F-4D97-AF65-F5344CB8AC3E}">
        <p14:creationId xmlns:p14="http://schemas.microsoft.com/office/powerpoint/2010/main" val="343935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Arithmetic-Logic Unit (ALU)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where the computer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Carries out calculations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Makes decisions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Control Unit (CU)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the part of the CPU that controls the rest of the CPU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consists of circuits that enable or disable the other parts of the CPU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inside the CPU</a:t>
            </a:r>
          </a:p>
        </p:txBody>
      </p:sp>
    </p:spTree>
    <p:extLst>
      <p:ext uri="{BB962C8B-B14F-4D97-AF65-F5344CB8AC3E}">
        <p14:creationId xmlns:p14="http://schemas.microsoft.com/office/powerpoint/2010/main" val="403320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Operating System</a:t>
            </a:r>
            <a:endParaRPr sz="36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366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Suppose you have ten different tasks running inside a computer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user clicks on one task and starts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user clicks on another task and starts typing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Between Tasks</a:t>
            </a:r>
          </a:p>
        </p:txBody>
      </p:sp>
    </p:spTree>
    <p:extLst>
      <p:ext uri="{BB962C8B-B14F-4D97-AF65-F5344CB8AC3E}">
        <p14:creationId xmlns:p14="http://schemas.microsoft.com/office/powerpoint/2010/main" val="3943149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computer responds to this correctly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What if every task had to watch everything that happened in every program?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computer would be unbearably slow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 bug in one program could crash the computer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 Computer’s Operations</a:t>
            </a:r>
          </a:p>
        </p:txBody>
      </p:sp>
    </p:spTree>
    <p:extLst>
      <p:ext uri="{BB962C8B-B14F-4D97-AF65-F5344CB8AC3E}">
        <p14:creationId xmlns:p14="http://schemas.microsoft.com/office/powerpoint/2010/main" val="2102219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operating system watches everything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It notices mouse movements, keystrokes, etc., and passes them off to the correct programs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It’s in charge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Some popular operating systems are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Linux,  Windows, iOS, Android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078996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operating system controls resources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It manages memory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200" dirty="0"/>
              <a:t>It allocates and reclaims it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200" dirty="0"/>
              <a:t>It manages where programs go in memory and which resources they 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monitors the mouse and the keyboard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Operating System in Control</a:t>
            </a:r>
          </a:p>
        </p:txBody>
      </p:sp>
    </p:spTree>
    <p:extLst>
      <p:ext uri="{BB962C8B-B14F-4D97-AF65-F5344CB8AC3E}">
        <p14:creationId xmlns:p14="http://schemas.microsoft.com/office/powerpoint/2010/main" val="25434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type a document on one computer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take it to another computer and try to print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prints perfectly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That’s amazing!</a:t>
            </a:r>
            <a:endParaRPr lang="en-US" sz="2800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</p:spTree>
    <p:extLst>
      <p:ext uri="{BB962C8B-B14F-4D97-AF65-F5344CB8AC3E}">
        <p14:creationId xmlns:p14="http://schemas.microsoft.com/office/powerpoint/2010/main" val="2118272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It manages files in secondary storage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/>
              <a:t>For example, it manages flash drives, hard drives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It knows how a device is formatted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It controls how files are stored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200" dirty="0"/>
              <a:t>It allows programs to use files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200" dirty="0"/>
              <a:t>It creates, renames, and erases files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Operating System in Control-2</a:t>
            </a:r>
          </a:p>
        </p:txBody>
      </p:sp>
    </p:spTree>
    <p:extLst>
      <p:ext uri="{BB962C8B-B14F-4D97-AF65-F5344CB8AC3E}">
        <p14:creationId xmlns:p14="http://schemas.microsoft.com/office/powerpoint/2010/main" val="1198726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75234" y="146174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10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 is A, B is B, etc.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could go wrong?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if the code for A was 01100001 on one computer and 00101110 on another?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document wouldn’t print 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Don’t See a Problem</a:t>
            </a:r>
          </a:p>
        </p:txBody>
      </p:sp>
    </p:spTree>
    <p:extLst>
      <p:ext uri="{BB962C8B-B14F-4D97-AF65-F5344CB8AC3E}">
        <p14:creationId xmlns:p14="http://schemas.microsoft.com/office/powerpoint/2010/main" val="285199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One way to store letters, (upper and lower case) numbers, and almost any key, is ASCII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A stands for American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Other countries use other codes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More on that later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ASCII is very popular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ASCII</a:t>
            </a:r>
          </a:p>
        </p:txBody>
      </p:sp>
    </p:spTree>
    <p:extLst>
      <p:ext uri="{BB962C8B-B14F-4D97-AF65-F5344CB8AC3E}">
        <p14:creationId xmlns:p14="http://schemas.microsoft.com/office/powerpoint/2010/main" val="15195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ASCII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 is stored as 0011 0000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1 is stored as 0011 0001, etc., in order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 is stored as 0100 0001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B is stored as 0100 0010, etc., in order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 is stored as 0101 0001,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b is stored as </a:t>
            </a:r>
            <a:r>
              <a:rPr lang="en-US" sz="2400"/>
              <a:t>0101 0010, </a:t>
            </a:r>
            <a:r>
              <a:rPr lang="en-US" sz="2400" dirty="0"/>
              <a:t>etc., in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ASCII Code</a:t>
            </a:r>
          </a:p>
        </p:txBody>
      </p:sp>
    </p:spTree>
    <p:extLst>
      <p:ext uri="{BB962C8B-B14F-4D97-AF65-F5344CB8AC3E}">
        <p14:creationId xmlns:p14="http://schemas.microsoft.com/office/powerpoint/2010/main" val="274429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Now, all computers can agree and documents become portable again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Since ASCII is a standard, there are many websites where an ASCII chart can be found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67147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are languages that need more than our alphabet provides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For example, in Spanish there is </a:t>
            </a:r>
            <a:r>
              <a:rPr lang="en-US" sz="2800" b="1" dirty="0"/>
              <a:t>ñ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Also, in French there is </a:t>
            </a:r>
            <a:r>
              <a:rPr lang="en-US" sz="2800" b="1" dirty="0"/>
              <a:t>ç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Chinese there are entire characters for words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For example, </a:t>
            </a:r>
            <a:r>
              <a:rPr lang="ja-JP" altLang="en-US" sz="2800" dirty="0"/>
              <a:t>他 </a:t>
            </a:r>
            <a:r>
              <a:rPr lang="en-US" altLang="ja-JP" sz="2800" dirty="0"/>
              <a:t>means he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Standards</a:t>
            </a:r>
          </a:p>
        </p:txBody>
      </p:sp>
    </p:spTree>
    <p:extLst>
      <p:ext uri="{BB962C8B-B14F-4D97-AF65-F5344CB8AC3E}">
        <p14:creationId xmlns:p14="http://schemas.microsoft.com/office/powerpoint/2010/main" val="2942700156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1379</Words>
  <Application>Microsoft Office PowerPoint</Application>
  <PresentationFormat>On-screen Show (16:9)</PresentationFormat>
  <Paragraphs>210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Wingdings</vt:lpstr>
      <vt:lpstr>Fira Sans Extra Condensed Medium</vt:lpstr>
      <vt:lpstr>Paytone One</vt:lpstr>
      <vt:lpstr>Roboto Condensed Light</vt:lpstr>
      <vt:lpstr>Signika Negative</vt:lpstr>
      <vt:lpstr>Arial</vt:lpstr>
      <vt:lpstr>Signika Negative Light</vt:lpstr>
      <vt:lpstr>Amatic SC</vt:lpstr>
      <vt:lpstr>Archivo</vt:lpstr>
      <vt:lpstr>Chelsea Market</vt:lpstr>
      <vt:lpstr>Distance Learning by Slidesgo</vt:lpstr>
      <vt:lpstr>CS118 Assembly Language</vt:lpstr>
      <vt:lpstr>Understanding Data-Part 2</vt:lpstr>
      <vt:lpstr>Viewing Data As Character Data</vt:lpstr>
      <vt:lpstr>Text Data</vt:lpstr>
      <vt:lpstr>I Don’t See a Problem</vt:lpstr>
      <vt:lpstr>Introducing ASCII</vt:lpstr>
      <vt:lpstr>The ASCII Code</vt:lpstr>
      <vt:lpstr>Standards</vt:lpstr>
      <vt:lpstr>International Standards</vt:lpstr>
      <vt:lpstr>Unicode to the Rescue</vt:lpstr>
      <vt:lpstr>Viewing Data As Signed Integer Data</vt:lpstr>
      <vt:lpstr>Signed Data</vt:lpstr>
      <vt:lpstr>That Sign Bit</vt:lpstr>
      <vt:lpstr>Storing the Sign</vt:lpstr>
      <vt:lpstr>Two’s Complement-Positive Numbers</vt:lpstr>
      <vt:lpstr>Interlude</vt:lpstr>
      <vt:lpstr>Binary Addition</vt:lpstr>
      <vt:lpstr>Practice</vt:lpstr>
      <vt:lpstr>Interlude</vt:lpstr>
      <vt:lpstr>Two’s Complement-Negative Numbers</vt:lpstr>
      <vt:lpstr>Why Use Two’s Complement?</vt:lpstr>
      <vt:lpstr>Two’s Complement-Part 2</vt:lpstr>
      <vt:lpstr>Weird Math</vt:lpstr>
      <vt:lpstr>Our Textbook and Two’s Complement</vt:lpstr>
      <vt:lpstr>Is There Another Way?</vt:lpstr>
      <vt:lpstr>Checking for Understanding-Part 2</vt:lpstr>
      <vt:lpstr>Using Those Glasses</vt:lpstr>
      <vt:lpstr>A Quote from the Textbook</vt:lpstr>
      <vt:lpstr>Those Glasses</vt:lpstr>
      <vt:lpstr>Chapter 1</vt:lpstr>
      <vt:lpstr>Looking at the CPU</vt:lpstr>
      <vt:lpstr>The CPU</vt:lpstr>
      <vt:lpstr>Things inside the CPU</vt:lpstr>
      <vt:lpstr>More Things inside the CPU</vt:lpstr>
      <vt:lpstr>The Operating System</vt:lpstr>
      <vt:lpstr>Switching Between Tasks</vt:lpstr>
      <vt:lpstr>Managing a Computer’s Operations</vt:lpstr>
      <vt:lpstr>The Operating System</vt:lpstr>
      <vt:lpstr>The Operating System in Control</vt:lpstr>
      <vt:lpstr>The Operating System in Control-2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James Hoffman</cp:lastModifiedBy>
  <cp:revision>61</cp:revision>
  <dcterms:modified xsi:type="dcterms:W3CDTF">2022-06-10T21:57:17Z</dcterms:modified>
</cp:coreProperties>
</file>