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8"/>
  </p:notesMasterIdLst>
  <p:sldIdLst>
    <p:sldId id="256" r:id="rId2"/>
    <p:sldId id="409" r:id="rId3"/>
    <p:sldId id="415" r:id="rId4"/>
    <p:sldId id="414" r:id="rId5"/>
    <p:sldId id="416" r:id="rId6"/>
    <p:sldId id="417" r:id="rId7"/>
    <p:sldId id="418" r:id="rId8"/>
    <p:sldId id="419" r:id="rId9"/>
    <p:sldId id="420" r:id="rId10"/>
    <p:sldId id="410" r:id="rId11"/>
    <p:sldId id="422" r:id="rId12"/>
    <p:sldId id="421" r:id="rId13"/>
    <p:sldId id="430" r:id="rId14"/>
    <p:sldId id="431" r:id="rId15"/>
    <p:sldId id="432" r:id="rId16"/>
    <p:sldId id="433" r:id="rId17"/>
    <p:sldId id="423" r:id="rId18"/>
    <p:sldId id="424" r:id="rId19"/>
    <p:sldId id="434" r:id="rId20"/>
    <p:sldId id="428" r:id="rId21"/>
    <p:sldId id="425" r:id="rId22"/>
    <p:sldId id="435" r:id="rId23"/>
    <p:sldId id="447" r:id="rId24"/>
    <p:sldId id="436" r:id="rId25"/>
    <p:sldId id="437" r:id="rId26"/>
    <p:sldId id="438" r:id="rId27"/>
    <p:sldId id="439" r:id="rId28"/>
    <p:sldId id="440" r:id="rId29"/>
    <p:sldId id="441" r:id="rId30"/>
    <p:sldId id="446" r:id="rId31"/>
    <p:sldId id="442" r:id="rId32"/>
    <p:sldId id="443" r:id="rId33"/>
    <p:sldId id="444" r:id="rId34"/>
    <p:sldId id="445" r:id="rId35"/>
    <p:sldId id="426" r:id="rId36"/>
    <p:sldId id="427" r:id="rId37"/>
    <p:sldId id="448" r:id="rId38"/>
    <p:sldId id="449" r:id="rId39"/>
    <p:sldId id="450" r:id="rId40"/>
    <p:sldId id="477" r:id="rId41"/>
    <p:sldId id="451" r:id="rId42"/>
    <p:sldId id="452" r:id="rId43"/>
    <p:sldId id="453" r:id="rId44"/>
    <p:sldId id="464" r:id="rId45"/>
    <p:sldId id="454" r:id="rId46"/>
    <p:sldId id="455" r:id="rId47"/>
    <p:sldId id="466" r:id="rId48"/>
    <p:sldId id="467" r:id="rId49"/>
    <p:sldId id="468" r:id="rId50"/>
    <p:sldId id="469" r:id="rId51"/>
    <p:sldId id="470" r:id="rId52"/>
    <p:sldId id="471" r:id="rId53"/>
    <p:sldId id="475" r:id="rId54"/>
    <p:sldId id="473" r:id="rId55"/>
    <p:sldId id="476" r:id="rId56"/>
    <p:sldId id="363" r:id="rId57"/>
  </p:sldIdLst>
  <p:sldSz cx="9144000" cy="5143500" type="screen16x9"/>
  <p:notesSz cx="6858000" cy="9144000"/>
  <p:embeddedFontLst>
    <p:embeddedFont>
      <p:font typeface="Amatic SC" panose="020B0604020202020204" charset="-79"/>
      <p:regular r:id="rId59"/>
      <p:bold r:id="rId60"/>
    </p:embeddedFont>
    <p:embeddedFont>
      <p:font typeface="Archivo" panose="020B0604020202020204" charset="0"/>
      <p:regular r:id="rId61"/>
      <p:bold r:id="rId62"/>
      <p:italic r:id="rId63"/>
      <p:boldItalic r:id="rId64"/>
    </p:embeddedFont>
    <p:embeddedFont>
      <p:font typeface="Chelsea Market" panose="020B0604020202020204" charset="0"/>
      <p:regular r:id="rId65"/>
    </p:embeddedFont>
    <p:embeddedFont>
      <p:font typeface="Paytone One" panose="020B0604020202020204" charset="0"/>
      <p:regular r:id="rId66"/>
    </p:embeddedFont>
    <p:embeddedFont>
      <p:font typeface="Signika Negative" panose="020B0604020202020204" charset="0"/>
      <p:regular r:id="rId67"/>
      <p:bold r:id="rId68"/>
    </p:embeddedFont>
    <p:embeddedFont>
      <p:font typeface="Signika Negative Light" panose="020B0604020202020204" charset="0"/>
      <p:regular r:id="rId69"/>
      <p:bold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415"/>
            <p14:sldId id="414"/>
            <p14:sldId id="416"/>
            <p14:sldId id="417"/>
            <p14:sldId id="418"/>
            <p14:sldId id="419"/>
            <p14:sldId id="420"/>
            <p14:sldId id="410"/>
            <p14:sldId id="422"/>
            <p14:sldId id="421"/>
            <p14:sldId id="430"/>
            <p14:sldId id="431"/>
            <p14:sldId id="432"/>
            <p14:sldId id="433"/>
            <p14:sldId id="423"/>
            <p14:sldId id="424"/>
            <p14:sldId id="434"/>
            <p14:sldId id="428"/>
            <p14:sldId id="425"/>
            <p14:sldId id="435"/>
            <p14:sldId id="447"/>
            <p14:sldId id="436"/>
            <p14:sldId id="437"/>
            <p14:sldId id="438"/>
            <p14:sldId id="439"/>
            <p14:sldId id="440"/>
            <p14:sldId id="441"/>
            <p14:sldId id="446"/>
            <p14:sldId id="442"/>
            <p14:sldId id="443"/>
            <p14:sldId id="444"/>
            <p14:sldId id="445"/>
            <p14:sldId id="426"/>
            <p14:sldId id="427"/>
            <p14:sldId id="448"/>
            <p14:sldId id="449"/>
            <p14:sldId id="450"/>
            <p14:sldId id="477"/>
            <p14:sldId id="451"/>
            <p14:sldId id="452"/>
            <p14:sldId id="453"/>
            <p14:sldId id="464"/>
            <p14:sldId id="454"/>
            <p14:sldId id="455"/>
            <p14:sldId id="466"/>
            <p14:sldId id="467"/>
            <p14:sldId id="468"/>
            <p14:sldId id="469"/>
            <p14:sldId id="470"/>
            <p14:sldId id="471"/>
            <p14:sldId id="475"/>
            <p14:sldId id="473"/>
            <p14:sldId id="476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050" autoAdjust="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9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96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65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7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30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1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6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7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0917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2</a:t>
            </a:r>
          </a:p>
          <a:p>
            <a:pPr marL="0" lvl="0" indent="0"/>
            <a:r>
              <a:rPr lang="en-US" sz="2400" dirty="0"/>
              <a:t>Major Components of Computer “Engines”</a:t>
            </a:r>
            <a:endParaRPr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2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330" y="1907276"/>
            <a:ext cx="2990473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Examining Hardware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91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Memory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83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Memory is just a series of chips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know that what is stored there is temporary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If the CPU loses power, memory loses its contents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However, memory should be viewed like a long array of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Memory-Just Chips</a:t>
            </a:r>
          </a:p>
        </p:txBody>
      </p:sp>
    </p:spTree>
    <p:extLst>
      <p:ext uri="{BB962C8B-B14F-4D97-AF65-F5344CB8AC3E}">
        <p14:creationId xmlns:p14="http://schemas.microsoft.com/office/powerpoint/2010/main" val="418223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As the book suggests, many (non-technical) people confuse memory and disk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They are very different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 Memory</a:t>
            </a:r>
          </a:p>
        </p:txBody>
      </p:sp>
    </p:spTree>
    <p:extLst>
      <p:ext uri="{BB962C8B-B14F-4D97-AF65-F5344CB8AC3E}">
        <p14:creationId xmlns:p14="http://schemas.microsoft.com/office/powerpoint/2010/main" val="328711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Memory is just a series of chips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disk has a spinning “platter” inside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Memory is volatile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disk stores data permanently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Memory is super fast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disk is a very slow storage device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Memory vs. Other Storage</a:t>
            </a:r>
          </a:p>
        </p:txBody>
      </p:sp>
    </p:spTree>
    <p:extLst>
      <p:ext uri="{BB962C8B-B14F-4D97-AF65-F5344CB8AC3E}">
        <p14:creationId xmlns:p14="http://schemas.microsoft.com/office/powerpoint/2010/main" val="423835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Getting data from a device is called reading the data or reading from the device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Sending data to a device is called writing the data or writing to the device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Of course, you write to a device because you want to change data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writing data often means changing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Vocabulary:  Reading and Writing</a:t>
            </a:r>
          </a:p>
        </p:txBody>
      </p:sp>
    </p:spTree>
    <p:extLst>
      <p:ext uri="{BB962C8B-B14F-4D97-AF65-F5344CB8AC3E}">
        <p14:creationId xmlns:p14="http://schemas.microsoft.com/office/powerpoint/2010/main" val="99883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wires connecting the devices are called buses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 data bus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The CPU sends data to memory or retrieves data from memory on this bus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an address bus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The CPU uses this to tell memory where to store the data or get it from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 control bus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The CPU uses this to tell if it’s reading or writing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Connecting the CPU and Memory</a:t>
            </a:r>
          </a:p>
        </p:txBody>
      </p:sp>
    </p:spTree>
    <p:extLst>
      <p:ext uri="{BB962C8B-B14F-4D97-AF65-F5344CB8AC3E}">
        <p14:creationId xmlns:p14="http://schemas.microsoft.com/office/powerpoint/2010/main" val="68794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I/O Devices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52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has a lot of other devices connected to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purpose of most of them is to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Get data from us, 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Make answers available to us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These are called I/O devices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I/O means input/output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Examples are printers, keyboards, mice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I/O Devices</a:t>
            </a:r>
          </a:p>
        </p:txBody>
      </p:sp>
    </p:spTree>
    <p:extLst>
      <p:ext uri="{BB962C8B-B14F-4D97-AF65-F5344CB8AC3E}">
        <p14:creationId xmlns:p14="http://schemas.microsoft.com/office/powerpoint/2010/main" val="240020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use the same vocabulary (reading, writing) when talking about devices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also have buses connecting the devices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very similar to how the CPU and memory are connected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Nothing Ever Changes</a:t>
            </a:r>
          </a:p>
        </p:txBody>
      </p:sp>
    </p:spTree>
    <p:extLst>
      <p:ext uri="{BB962C8B-B14F-4D97-AF65-F5344CB8AC3E}">
        <p14:creationId xmlns:p14="http://schemas.microsoft.com/office/powerpoint/2010/main" val="192670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Understanding the Limits of Portability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CPU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14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the last chapter, I mentioned several components of the CPU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 want to look at them in more detail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Inside the CPU</a:t>
            </a:r>
          </a:p>
        </p:txBody>
      </p:sp>
    </p:spTree>
    <p:extLst>
      <p:ext uri="{BB962C8B-B14F-4D97-AF65-F5344CB8AC3E}">
        <p14:creationId xmlns:p14="http://schemas.microsoft.com/office/powerpoint/2010/main" val="111367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the part of the CPU that does math and other similar operations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If you need to add 2 and 3, the CPU does that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has to store its answers somewhere, though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ALU</a:t>
            </a:r>
          </a:p>
        </p:txBody>
      </p:sp>
    </p:spTree>
    <p:extLst>
      <p:ext uri="{BB962C8B-B14F-4D97-AF65-F5344CB8AC3E}">
        <p14:creationId xmlns:p14="http://schemas.microsoft.com/office/powerpoint/2010/main" val="427252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Registers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01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Registers are storage places inside the CPU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That makes it fast to store data or retrieve data from them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registers are broken down by their sizes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809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8 bit:  al, </a:t>
            </a:r>
            <a:r>
              <a:rPr lang="en-US" sz="2800" dirty="0" err="1"/>
              <a:t>bl</a:t>
            </a:r>
            <a:r>
              <a:rPr lang="en-US" sz="2800" dirty="0"/>
              <a:t>, cl, dl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8 bit:  ah, </a:t>
            </a:r>
            <a:r>
              <a:rPr lang="en-US" sz="2800" dirty="0" err="1"/>
              <a:t>bh</a:t>
            </a:r>
            <a:r>
              <a:rPr lang="en-US" sz="2800" dirty="0"/>
              <a:t>, </a:t>
            </a:r>
            <a:r>
              <a:rPr lang="en-US" sz="2800" dirty="0" err="1"/>
              <a:t>ch</a:t>
            </a:r>
            <a:r>
              <a:rPr lang="en-US" sz="2800" dirty="0"/>
              <a:t>, dh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16 bit:  ax, </a:t>
            </a:r>
            <a:r>
              <a:rPr lang="en-US" sz="2800" dirty="0" err="1"/>
              <a:t>bx</a:t>
            </a:r>
            <a:r>
              <a:rPr lang="en-US" sz="2800" dirty="0"/>
              <a:t>, cx, dx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32 bit:  </a:t>
            </a:r>
            <a:r>
              <a:rPr lang="en-US" sz="2800" dirty="0" err="1"/>
              <a:t>eax</a:t>
            </a:r>
            <a:r>
              <a:rPr lang="en-US" sz="2800" dirty="0"/>
              <a:t>,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/>
              <a:t>edx</a:t>
            </a: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64 bit: </a:t>
            </a:r>
            <a:r>
              <a:rPr lang="en-US" sz="2800" dirty="0" err="1"/>
              <a:t>rax</a:t>
            </a:r>
            <a:r>
              <a:rPr lang="en-US" sz="2800" dirty="0"/>
              <a:t>, </a:t>
            </a:r>
            <a:r>
              <a:rPr lang="en-US" sz="2800" dirty="0" err="1"/>
              <a:t>rbx</a:t>
            </a:r>
            <a:r>
              <a:rPr lang="en-US" sz="2800" dirty="0"/>
              <a:t>, </a:t>
            </a:r>
            <a:r>
              <a:rPr lang="en-US" sz="2800" dirty="0" err="1"/>
              <a:t>rcx</a:t>
            </a:r>
            <a:r>
              <a:rPr lang="en-US" sz="2800" dirty="0"/>
              <a:t>, </a:t>
            </a:r>
            <a:r>
              <a:rPr lang="en-US" sz="2800" dirty="0" err="1"/>
              <a:t>rdx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424148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Remember this picture and its b, c, d, versions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Picture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4" y="1804500"/>
            <a:ext cx="7332962" cy="25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program counter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Holds the address of the currently executing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instruction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Contains the currently executing instruction itself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Special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03847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EFLAGS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also called the processor status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are individual flags (indicators) to tell if the result of the last calculation was 0, negative, etc.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ESP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stack pointer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Points to a stack in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a temporary LIFO storage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More Special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06716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MAR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memory address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where the CPU puts a data address to read or write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Connected directly to the address bus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MDR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memory data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where the CPU puts data or gets data that is transferred to/from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Connected directly to the data bus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Still More Special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65650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chapter is about the components of computers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will study the internals of the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Keep an eye out for how the components contribute to speed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Hardware Components of Computers</a:t>
            </a:r>
          </a:p>
        </p:txBody>
      </p:sp>
    </p:spTree>
    <p:extLst>
      <p:ext uri="{BB962C8B-B14F-4D97-AF65-F5344CB8AC3E}">
        <p14:creationId xmlns:p14="http://schemas.microsoft.com/office/powerpoint/2010/main" val="360545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Instruction Cycle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34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are the steps the CPU goes through to process one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four steps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Fetch the current instruction from the address pointed to by the PC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Update the PC to point to the next instruction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Copy the instruction to the IR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Execute the instruction in the 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Executing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598757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copies the PC to the MAR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reads memory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contents of memory is then in the MDR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Step 1:  Fetch an Instruction from Memory</a:t>
            </a:r>
          </a:p>
        </p:txBody>
      </p:sp>
    </p:spTree>
    <p:extLst>
      <p:ext uri="{BB962C8B-B14F-4D97-AF65-F5344CB8AC3E}">
        <p14:creationId xmlns:p14="http://schemas.microsoft.com/office/powerpoint/2010/main" val="1945590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PC is incremented to point to the next location in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Step 2:  Update the PC</a:t>
            </a:r>
          </a:p>
        </p:txBody>
      </p:sp>
    </p:spTree>
    <p:extLst>
      <p:ext uri="{BB962C8B-B14F-4D97-AF65-F5344CB8AC3E}">
        <p14:creationId xmlns:p14="http://schemas.microsoft.com/office/powerpoint/2010/main" val="2475451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instruction is copied from the MDR to the IR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instruction in the IR is decoded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Step 3: Copy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1896699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instruction is then executed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may involve more memory access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For example, if the instruction is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800" dirty="0" err="1"/>
              <a:t>movw</a:t>
            </a:r>
            <a:r>
              <a:rPr lang="en-US" sz="2800" dirty="0"/>
              <a:t> </a:t>
            </a:r>
            <a:r>
              <a:rPr lang="en-US" sz="2800" dirty="0" err="1"/>
              <a:t>x,%ax</a:t>
            </a: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/>
              <a:t>then </a:t>
            </a:r>
            <a:r>
              <a:rPr lang="en-US" sz="2800" dirty="0"/>
              <a:t>execution will require getting the contents of x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Step 4:  Execute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2662696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CPU just repeats this cycle over and over again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As the book says, this is done by the hardware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very easy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same process is used over and over again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That’s ideal for the hardware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Repeat, Repeat, Repeat</a:t>
            </a:r>
          </a:p>
        </p:txBody>
      </p:sp>
    </p:spTree>
    <p:extLst>
      <p:ext uri="{BB962C8B-B14F-4D97-AF65-F5344CB8AC3E}">
        <p14:creationId xmlns:p14="http://schemas.microsoft.com/office/powerpoint/2010/main" val="2649634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Speeding up the Process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360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can execute the next Copy instruction while the executing the previous Fetch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called pipelining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It’s also referred to as parallel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1267855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Some machines have multiple ALUs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another way to speed up a processor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Superscalar Hardware</a:t>
            </a:r>
          </a:p>
        </p:txBody>
      </p:sp>
    </p:spTree>
    <p:extLst>
      <p:ext uri="{BB962C8B-B14F-4D97-AF65-F5344CB8AC3E}">
        <p14:creationId xmlns:p14="http://schemas.microsoft.com/office/powerpoint/2010/main" val="14587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programming classes, portability is a big consideration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Java is a very portable language due to the JVM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C++ is mostly portable, but there are several add-ons that are not portable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302158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are other techniques that are used to speed up </a:t>
            </a:r>
            <a:r>
              <a:rPr lang="en-US" sz="2800"/>
              <a:t>instruction execution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1147327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It’s very common to have more than one CPU inside of a processor chip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Common processors today have 2, 4, or 8 CPUs inside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906622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is a clock that controls CPU speed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is like a metronome used in music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goes tick, tick, tick, …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processor can do one step in every tick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Most instructions take multiple steps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Clock Cycle</a:t>
            </a:r>
          </a:p>
        </p:txBody>
      </p:sp>
    </p:spTree>
    <p:extLst>
      <p:ext uri="{BB962C8B-B14F-4D97-AF65-F5344CB8AC3E}">
        <p14:creationId xmlns:p14="http://schemas.microsoft.com/office/powerpoint/2010/main" val="1042455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If a CPU runs at one gigahertz, it has one clock tick every billionth of a second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Hertz means once per second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Giga means a billion or 10</a:t>
            </a:r>
            <a:r>
              <a:rPr lang="en-US" sz="2600" baseline="30000" dirty="0"/>
              <a:t>9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Common speeds today are 3-4GHz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Clock Speed</a:t>
            </a:r>
          </a:p>
        </p:txBody>
      </p:sp>
    </p:spTree>
    <p:extLst>
      <p:ext uri="{BB962C8B-B14F-4D97-AF65-F5344CB8AC3E}">
        <p14:creationId xmlns:p14="http://schemas.microsoft.com/office/powerpoint/2010/main" val="2733900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Cache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021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50" y="1147366"/>
            <a:ext cx="6515100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Cache is a small amount of memory inside the CPU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has very quick access it’s inside the CPU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Getting to memory is hard and takes time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bus is slower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is often bus overhead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518158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Scenario 1:  No cache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have a while loop in a program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while (</a:t>
            </a:r>
            <a:r>
              <a:rPr lang="en-US" sz="2200" dirty="0" err="1"/>
              <a:t>item_count</a:t>
            </a:r>
            <a:r>
              <a:rPr lang="en-US" sz="2200" dirty="0"/>
              <a:t> != 0)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{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}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Evert iteration of the loop requires a memory access to 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Idea behind Cache:  No Cache</a:t>
            </a:r>
          </a:p>
        </p:txBody>
      </p:sp>
    </p:spTree>
    <p:extLst>
      <p:ext uri="{BB962C8B-B14F-4D97-AF65-F5344CB8AC3E}">
        <p14:creationId xmlns:p14="http://schemas.microsoft.com/office/powerpoint/2010/main" val="114958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first time the CPU executes the loop, it copies </a:t>
            </a:r>
            <a:r>
              <a:rPr lang="en-US" sz="2600" dirty="0" err="1"/>
              <a:t>item_count</a:t>
            </a:r>
            <a:r>
              <a:rPr lang="en-US" sz="2600" dirty="0"/>
              <a:t> to cache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 keeps track of whether </a:t>
            </a:r>
            <a:r>
              <a:rPr lang="en-US" sz="2600" dirty="0" err="1"/>
              <a:t>item_count</a:t>
            </a:r>
            <a:r>
              <a:rPr lang="en-US" sz="2600" dirty="0"/>
              <a:t> changes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quite easy and takes no time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</a:t>
            </a:r>
            <a:r>
              <a:rPr lang="en-US" sz="2600" dirty="0" err="1"/>
              <a:t>item_count</a:t>
            </a:r>
            <a:r>
              <a:rPr lang="en-US" sz="2600" dirty="0"/>
              <a:t> does change, it copies the new value to cache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Now, the loop runs faster, since the CPU only accesses cache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Idea behind Cache:  With Cache</a:t>
            </a:r>
          </a:p>
        </p:txBody>
      </p:sp>
    </p:spTree>
    <p:extLst>
      <p:ext uri="{BB962C8B-B14F-4D97-AF65-F5344CB8AC3E}">
        <p14:creationId xmlns:p14="http://schemas.microsoft.com/office/powerpoint/2010/main" val="4235241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Memory is broken into blocks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cache can hold several blocks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 storage area in cache that can hold a block is called a line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cache knows which block is stored in which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Storing Memory Values in Cache</a:t>
            </a:r>
          </a:p>
        </p:txBody>
      </p:sp>
    </p:spTree>
    <p:extLst>
      <p:ext uri="{BB962C8B-B14F-4D97-AF65-F5344CB8AC3E}">
        <p14:creationId xmlns:p14="http://schemas.microsoft.com/office/powerpoint/2010/main" val="2878189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So, instead of accessing actual memory, the CPU only accesses cache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the CPU needs a byte not in cache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cache finds an open line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If there’s not an open line, the cache evicts a block of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then reads the correct block into cache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also notes which block it put into the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Speed and Cache</a:t>
            </a:r>
          </a:p>
        </p:txBody>
      </p:sp>
    </p:spTree>
    <p:extLst>
      <p:ext uri="{BB962C8B-B14F-4D97-AF65-F5344CB8AC3E}">
        <p14:creationId xmlns:p14="http://schemas.microsoft.com/office/powerpoint/2010/main" val="153927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For most programming languages, portability is a serious consideration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By portability, we don’t mean that the language itself is portable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mean that programs written in the language are portable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Examining Portability:</a:t>
            </a:r>
            <a:br>
              <a:rPr lang="en-US" dirty="0"/>
            </a:br>
            <a:r>
              <a:rPr lang="en-US" dirty="0"/>
              <a:t>The Software Viewpoint</a:t>
            </a:r>
          </a:p>
        </p:txBody>
      </p:sp>
    </p:spTree>
    <p:extLst>
      <p:ext uri="{BB962C8B-B14F-4D97-AF65-F5344CB8AC3E}">
        <p14:creationId xmlns:p14="http://schemas.microsoft.com/office/powerpoint/2010/main" val="4173453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cache has a copy of memory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if the CPU wants to change the value of a byte in memory?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just tells the cache to change the value of the byte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How should the cache respond?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CPU thinks the byte is in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cache knows the byte is in cache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Changing Memory</a:t>
            </a:r>
          </a:p>
        </p:txBody>
      </p:sp>
    </p:spTree>
    <p:extLst>
      <p:ext uri="{BB962C8B-B14F-4D97-AF65-F5344CB8AC3E}">
        <p14:creationId xmlns:p14="http://schemas.microsoft.com/office/powerpoint/2010/main" val="2024767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are two strategies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One is write-back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cache only writes to memory when it evicts a block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It writes an entire block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other is write-through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Every time the cache changes a byte, it also changes that byte in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Write-Back and Write-Through</a:t>
            </a:r>
          </a:p>
        </p:txBody>
      </p:sp>
    </p:spTree>
    <p:extLst>
      <p:ext uri="{BB962C8B-B14F-4D97-AF65-F5344CB8AC3E}">
        <p14:creationId xmlns:p14="http://schemas.microsoft.com/office/powerpoint/2010/main" val="1709680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Write-through can be a time waster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Look at this loop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int</a:t>
            </a:r>
            <a:r>
              <a:rPr lang="en-US" sz="2200" dirty="0"/>
              <a:t> sum = 0;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for 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=0;  </a:t>
            </a:r>
            <a:r>
              <a:rPr lang="en-US" sz="2200" dirty="0" err="1"/>
              <a:t>i</a:t>
            </a:r>
            <a:r>
              <a:rPr lang="en-US" sz="2200" dirty="0"/>
              <a:t>&lt;10000;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sum += 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Every iteration changes sum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only care about sum after the loop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sum is being written back to memory on each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the Techniques-Part 1</a:t>
            </a:r>
          </a:p>
        </p:txBody>
      </p:sp>
    </p:spTree>
    <p:extLst>
      <p:ext uri="{BB962C8B-B14F-4D97-AF65-F5344CB8AC3E}">
        <p14:creationId xmlns:p14="http://schemas.microsoft.com/office/powerpoint/2010/main" val="3609300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Write-back can be a time waster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Look at this loop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for 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=0;  </a:t>
            </a:r>
            <a:r>
              <a:rPr lang="en-US" sz="2200" dirty="0" err="1"/>
              <a:t>i</a:t>
            </a:r>
            <a:r>
              <a:rPr lang="en-US" sz="2200" dirty="0"/>
              <a:t>&lt;10000;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 &lt;&lt; 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Every iteration changes </a:t>
            </a:r>
            <a:r>
              <a:rPr lang="en-US" sz="2400" dirty="0" err="1"/>
              <a:t>i</a:t>
            </a:r>
            <a:endParaRPr lang="en-US" sz="24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When the block is evicted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entire block would have to be written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But, only one byte was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the Techniques-Part 2</a:t>
            </a:r>
          </a:p>
        </p:txBody>
      </p:sp>
    </p:spTree>
    <p:extLst>
      <p:ext uri="{BB962C8B-B14F-4D97-AF65-F5344CB8AC3E}">
        <p14:creationId xmlns:p14="http://schemas.microsoft.com/office/powerpoint/2010/main" val="1107622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Many CPUs allow a programmer to choose write-back or write-through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fact, a programmer can even declare parts of memory as non-cacheable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Choosing</a:t>
            </a:r>
          </a:p>
        </p:txBody>
      </p:sp>
    </p:spTree>
    <p:extLst>
      <p:ext uri="{BB962C8B-B14F-4D97-AF65-F5344CB8AC3E}">
        <p14:creationId xmlns:p14="http://schemas.microsoft.com/office/powerpoint/2010/main" val="2512078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 similar idea for disks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Disks are slow devices and cache is used to speed them up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a similar idea for the internet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Usually, large amounts of data come in from the internet for each page access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Redisplaying saved data is faster than re-retrieving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Other Uses of the Word Cache</a:t>
            </a:r>
          </a:p>
        </p:txBody>
      </p:sp>
    </p:spTree>
    <p:extLst>
      <p:ext uri="{BB962C8B-B14F-4D97-AF65-F5344CB8AC3E}">
        <p14:creationId xmlns:p14="http://schemas.microsoft.com/office/powerpoint/2010/main" val="1273414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75234" y="146174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Most operating systems are written for a specific piece of hardware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because the operating system has to work with the hardware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Different hardware operates has different low level needs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Operating systems are written by people and different people think differently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9214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From the book: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“A program written to work on a PC under the Windows OS will probably not run on the same machine under the Linux OS (and vice versa), since the program will probably call operating system functions”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Specific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3020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Programs are almost never portable across different hardware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IBM PCs are upward compatible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means that programs designed for Pentium hardware still run on today’s machines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Examining Portability:</a:t>
            </a:r>
            <a:br>
              <a:rPr lang="en-US" dirty="0"/>
            </a:br>
            <a:r>
              <a:rPr lang="en-US" dirty="0"/>
              <a:t>The Hardware Viewpoint</a:t>
            </a:r>
          </a:p>
        </p:txBody>
      </p:sp>
    </p:spTree>
    <p:extLst>
      <p:ext uri="{BB962C8B-B14F-4D97-AF65-F5344CB8AC3E}">
        <p14:creationId xmlns:p14="http://schemas.microsoft.com/office/powerpoint/2010/main" val="141928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almost always impossible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Programs written for Motorola hardware will not run on Intel hardware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Portability Across Different Microprocessors</a:t>
            </a:r>
          </a:p>
        </p:txBody>
      </p:sp>
    </p:spTree>
    <p:extLst>
      <p:ext uri="{BB962C8B-B14F-4D97-AF65-F5344CB8AC3E}">
        <p14:creationId xmlns:p14="http://schemas.microsoft.com/office/powerpoint/2010/main" val="2098262570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1848</Words>
  <Application>Microsoft Office PowerPoint</Application>
  <PresentationFormat>On-screen Show (16:9)</PresentationFormat>
  <Paragraphs>264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Signika Negative Light</vt:lpstr>
      <vt:lpstr>Chelsea Market</vt:lpstr>
      <vt:lpstr>Amatic SC</vt:lpstr>
      <vt:lpstr>Arial</vt:lpstr>
      <vt:lpstr>Paytone One</vt:lpstr>
      <vt:lpstr>Archivo</vt:lpstr>
      <vt:lpstr>Signika Negative</vt:lpstr>
      <vt:lpstr>Wingdings</vt:lpstr>
      <vt:lpstr>Roboto Condensed Light</vt:lpstr>
      <vt:lpstr>Distance Learning by Slidesgo</vt:lpstr>
      <vt:lpstr>CS118 Assembly Language</vt:lpstr>
      <vt:lpstr>Section 1</vt:lpstr>
      <vt:lpstr>Hardware Components of Computers</vt:lpstr>
      <vt:lpstr>Portability</vt:lpstr>
      <vt:lpstr>Examining Portability: The Software Viewpoint</vt:lpstr>
      <vt:lpstr>Operating Systems</vt:lpstr>
      <vt:lpstr>Specific Operating Systems</vt:lpstr>
      <vt:lpstr>Examining Portability: The Hardware Viewpoint</vt:lpstr>
      <vt:lpstr>Portability Across Different Microprocessors</vt:lpstr>
      <vt:lpstr>Section 2</vt:lpstr>
      <vt:lpstr>Memory</vt:lpstr>
      <vt:lpstr>Memory-Just Chips</vt:lpstr>
      <vt:lpstr>The Term Memory</vt:lpstr>
      <vt:lpstr>Memory vs. Other Storage</vt:lpstr>
      <vt:lpstr>Vocabulary:  Reading and Writing</vt:lpstr>
      <vt:lpstr>Connecting the CPU and Memory</vt:lpstr>
      <vt:lpstr>I/O Devices</vt:lpstr>
      <vt:lpstr>I/O Devices</vt:lpstr>
      <vt:lpstr>Nothing Ever Changes</vt:lpstr>
      <vt:lpstr>The CPU</vt:lpstr>
      <vt:lpstr>Inside the CPU</vt:lpstr>
      <vt:lpstr>The ALU</vt:lpstr>
      <vt:lpstr>Registers</vt:lpstr>
      <vt:lpstr>Registers</vt:lpstr>
      <vt:lpstr>General Purpose Registers</vt:lpstr>
      <vt:lpstr>A Picture</vt:lpstr>
      <vt:lpstr>Special Purpose Registers</vt:lpstr>
      <vt:lpstr>More Special Purpose Registers</vt:lpstr>
      <vt:lpstr>Still More Special Purpose Registers</vt:lpstr>
      <vt:lpstr>The Instruction Cycle</vt:lpstr>
      <vt:lpstr>Executing Instructions</vt:lpstr>
      <vt:lpstr>Step 1:  Fetch an Instruction from Memory</vt:lpstr>
      <vt:lpstr>Step 2:  Update the PC</vt:lpstr>
      <vt:lpstr>Step 3: Copy the Instruction</vt:lpstr>
      <vt:lpstr>Step 4:  Execute the Instruction</vt:lpstr>
      <vt:lpstr>Repeat, Repeat, Repeat</vt:lpstr>
      <vt:lpstr>Speeding up the Process</vt:lpstr>
      <vt:lpstr>Pipelining</vt:lpstr>
      <vt:lpstr>Superscalar Hardware</vt:lpstr>
      <vt:lpstr>Other Techniques</vt:lpstr>
      <vt:lpstr>Multiprocessors</vt:lpstr>
      <vt:lpstr>The Clock Cycle</vt:lpstr>
      <vt:lpstr>The Clock Speed</vt:lpstr>
      <vt:lpstr>Cache</vt:lpstr>
      <vt:lpstr>Cache</vt:lpstr>
      <vt:lpstr>The Idea behind Cache:  No Cache</vt:lpstr>
      <vt:lpstr>The Idea behind Cache:  With Cache</vt:lpstr>
      <vt:lpstr>Storing Memory Values in Cache</vt:lpstr>
      <vt:lpstr>Speed and Cache</vt:lpstr>
      <vt:lpstr>Changing Memory</vt:lpstr>
      <vt:lpstr>Write-Back and Write-Through</vt:lpstr>
      <vt:lpstr>Comparing the Techniques-Part 1</vt:lpstr>
      <vt:lpstr>Comparing the Techniques-Part 2</vt:lpstr>
      <vt:lpstr>Choosing</vt:lpstr>
      <vt:lpstr>Other Uses of the Word Cache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91</cp:revision>
  <dcterms:modified xsi:type="dcterms:W3CDTF">2021-07-13T23:58:55Z</dcterms:modified>
</cp:coreProperties>
</file>