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1"/>
  </p:notesMasterIdLst>
  <p:sldIdLst>
    <p:sldId id="256" r:id="rId2"/>
    <p:sldId id="409" r:id="rId3"/>
    <p:sldId id="596" r:id="rId4"/>
    <p:sldId id="568" r:id="rId5"/>
    <p:sldId id="598" r:id="rId6"/>
    <p:sldId id="621" r:id="rId7"/>
    <p:sldId id="597" r:id="rId8"/>
    <p:sldId id="599" r:id="rId9"/>
    <p:sldId id="589" r:id="rId10"/>
    <p:sldId id="600" r:id="rId11"/>
    <p:sldId id="601" r:id="rId12"/>
    <p:sldId id="622" r:id="rId13"/>
    <p:sldId id="602" r:id="rId14"/>
    <p:sldId id="623" r:id="rId15"/>
    <p:sldId id="604" r:id="rId16"/>
    <p:sldId id="605" r:id="rId17"/>
    <p:sldId id="603" r:id="rId18"/>
    <p:sldId id="607" r:id="rId19"/>
    <p:sldId id="606" r:id="rId20"/>
    <p:sldId id="608" r:id="rId21"/>
    <p:sldId id="609" r:id="rId22"/>
    <p:sldId id="624" r:id="rId23"/>
    <p:sldId id="610" r:id="rId24"/>
    <p:sldId id="611" r:id="rId25"/>
    <p:sldId id="612" r:id="rId26"/>
    <p:sldId id="613" r:id="rId27"/>
    <p:sldId id="614" r:id="rId28"/>
    <p:sldId id="625" r:id="rId29"/>
    <p:sldId id="618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4" r:id="rId38"/>
    <p:sldId id="633" r:id="rId39"/>
    <p:sldId id="363" r:id="rId40"/>
  </p:sldIdLst>
  <p:sldSz cx="9144000" cy="5143500" type="screen16x9"/>
  <p:notesSz cx="6858000" cy="9144000"/>
  <p:embeddedFontLst>
    <p:embeddedFont>
      <p:font typeface="Amatic SC" panose="020B0604020202020204" charset="-79"/>
      <p:regular r:id="rId42"/>
      <p:bold r:id="rId43"/>
    </p:embeddedFont>
    <p:embeddedFont>
      <p:font typeface="Archivo" panose="020B0604020202020204" charset="0"/>
      <p:regular r:id="rId44"/>
      <p:bold r:id="rId45"/>
      <p:italic r:id="rId46"/>
      <p:boldItalic r:id="rId47"/>
    </p:embeddedFont>
    <p:embeddedFont>
      <p:font typeface="Chelsea Market" panose="020B0604020202020204" charset="0"/>
      <p:regular r:id="rId48"/>
    </p:embeddedFont>
    <p:embeddedFont>
      <p:font typeface="Paytone One" panose="020B0604020202020204" charset="0"/>
      <p:regular r:id="rId49"/>
    </p:embeddedFont>
    <p:embeddedFont>
      <p:font typeface="Signika Negative" panose="020B0604020202020204" charset="0"/>
      <p:regular r:id="rId50"/>
      <p:bold r:id="rId51"/>
    </p:embeddedFont>
    <p:embeddedFont>
      <p:font typeface="Signika Negative Light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96"/>
            <p14:sldId id="568"/>
            <p14:sldId id="598"/>
            <p14:sldId id="621"/>
            <p14:sldId id="597"/>
            <p14:sldId id="599"/>
            <p14:sldId id="589"/>
            <p14:sldId id="600"/>
            <p14:sldId id="601"/>
            <p14:sldId id="622"/>
            <p14:sldId id="602"/>
            <p14:sldId id="623"/>
            <p14:sldId id="604"/>
            <p14:sldId id="605"/>
            <p14:sldId id="603"/>
            <p14:sldId id="607"/>
            <p14:sldId id="606"/>
            <p14:sldId id="608"/>
            <p14:sldId id="609"/>
            <p14:sldId id="624"/>
            <p14:sldId id="610"/>
            <p14:sldId id="611"/>
            <p14:sldId id="612"/>
            <p14:sldId id="613"/>
            <p14:sldId id="614"/>
            <p14:sldId id="625"/>
            <p14:sldId id="618"/>
            <p14:sldId id="626"/>
            <p14:sldId id="627"/>
            <p14:sldId id="628"/>
            <p14:sldId id="629"/>
            <p14:sldId id="630"/>
            <p14:sldId id="631"/>
            <p14:sldId id="632"/>
            <p14:sldId id="634"/>
            <p14:sldId id="633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3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5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06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2743211" y="3091778"/>
            <a:ext cx="3734699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/>
              <a:t>Chapter 6-C++ </a:t>
            </a:r>
            <a:r>
              <a:rPr lang="en-US" sz="2400" dirty="0"/>
              <a:t>Compilation and Linking Process</a:t>
            </a:r>
            <a:endParaRPr lang="en"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have a #include file that defines, for example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#define ARCHITECTURE 386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Later you can say (in your C++ code or another #include file)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#</a:t>
            </a:r>
            <a:r>
              <a:rPr lang="en-US" sz="2200" dirty="0" err="1"/>
              <a:t>ifdef</a:t>
            </a:r>
            <a:r>
              <a:rPr lang="en-US" sz="2200" dirty="0"/>
              <a:t> ARCHITECTURE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…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…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#</a:t>
            </a:r>
            <a:r>
              <a:rPr lang="en-US" sz="2200" dirty="0" err="1"/>
              <a:t>endif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Conditional Compiling-An Example</a:t>
            </a:r>
          </a:p>
        </p:txBody>
      </p:sp>
    </p:spTree>
    <p:extLst>
      <p:ext uri="{BB962C8B-B14F-4D97-AF65-F5344CB8AC3E}">
        <p14:creationId xmlns:p14="http://schemas.microsoft.com/office/powerpoint/2010/main" val="411246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huge advantage to the use of #if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write source code to run on, for example, Macs and Windows PCs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use of #</a:t>
            </a:r>
            <a:r>
              <a:rPr lang="en-US" sz="2400" dirty="0" err="1"/>
              <a:t>ifdef</a:t>
            </a:r>
            <a:r>
              <a:rPr lang="en-US" sz="2400" dirty="0"/>
              <a:t> in this way is quite common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Again, this is handled by the preprocessor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Conditional Compiling-Why?</a:t>
            </a:r>
          </a:p>
        </p:txBody>
      </p:sp>
    </p:spTree>
    <p:extLst>
      <p:ext uri="{BB962C8B-B14F-4D97-AF65-F5344CB8AC3E}">
        <p14:creationId xmlns:p14="http://schemas.microsoft.com/office/powerpoint/2010/main" val="126282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Actual Compilation Process 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98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compiler actually produces assembly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see this code if you compile with the –S switch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GNU C++ Compiler</a:t>
            </a:r>
          </a:p>
        </p:txBody>
      </p:sp>
    </p:spTree>
    <p:extLst>
      <p:ext uri="{BB962C8B-B14F-4D97-AF65-F5344CB8AC3E}">
        <p14:creationId xmlns:p14="http://schemas.microsoft.com/office/powerpoint/2010/main" val="80434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add_three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b, </a:t>
            </a:r>
            <a:r>
              <a:rPr lang="en-US" sz="2000" dirty="0" err="1"/>
              <a:t>int</a:t>
            </a:r>
            <a:r>
              <a:rPr lang="en-US" sz="2000" dirty="0"/>
              <a:t> c)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{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   return </a:t>
            </a:r>
            <a:r>
              <a:rPr lang="en-US" sz="2000" dirty="0" err="1"/>
              <a:t>a+b+c</a:t>
            </a:r>
            <a:r>
              <a:rPr lang="en-US" sz="2000" dirty="0"/>
              <a:t>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}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int</a:t>
            </a:r>
            <a:r>
              <a:rPr lang="en-US" sz="2000" dirty="0"/>
              <a:t> main ()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{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d = </a:t>
            </a:r>
            <a:r>
              <a:rPr lang="en-US" sz="2000" dirty="0" err="1"/>
              <a:t>add_three</a:t>
            </a:r>
            <a:r>
              <a:rPr lang="en-US" sz="2000" dirty="0"/>
              <a:t> (2, 4, 5);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 "The sum is " &lt;&lt; d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Sample C++ Program</a:t>
            </a:r>
          </a:p>
        </p:txBody>
      </p:sp>
    </p:spTree>
    <p:extLst>
      <p:ext uri="{BB962C8B-B14F-4D97-AF65-F5344CB8AC3E}">
        <p14:creationId xmlns:p14="http://schemas.microsoft.com/office/powerpoint/2010/main" val="104994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_Z9add_threeiii:</a:t>
            </a:r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pushl</a:t>
            </a:r>
            <a:r>
              <a:rPr lang="en-US" sz="2200" dirty="0"/>
              <a:t>  %</a:t>
            </a:r>
            <a:r>
              <a:rPr lang="en-US" sz="2200" dirty="0" err="1"/>
              <a:t>ebp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movl</a:t>
            </a:r>
            <a:r>
              <a:rPr lang="en-US" sz="2200" dirty="0"/>
              <a:t>	%</a:t>
            </a:r>
            <a:r>
              <a:rPr lang="en-US" sz="2200" dirty="0" err="1"/>
              <a:t>esp</a:t>
            </a:r>
            <a:r>
              <a:rPr lang="en-US" sz="2200" dirty="0"/>
              <a:t>, %</a:t>
            </a:r>
            <a:r>
              <a:rPr lang="en-US" sz="2200" dirty="0" err="1"/>
              <a:t>ebp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movl</a:t>
            </a:r>
            <a:r>
              <a:rPr lang="en-US" sz="2200" dirty="0"/>
              <a:t>	8(%</a:t>
            </a:r>
            <a:r>
              <a:rPr lang="en-US" sz="2200" dirty="0" err="1"/>
              <a:t>ebp</a:t>
            </a:r>
            <a:r>
              <a:rPr lang="en-US" sz="2200" dirty="0"/>
              <a:t>), %</a:t>
            </a:r>
            <a:r>
              <a:rPr lang="en-US" sz="2200" dirty="0" err="1"/>
              <a:t>edx</a:t>
            </a:r>
            <a:r>
              <a:rPr lang="en-US" sz="2200" dirty="0"/>
              <a:t> </a:t>
            </a:r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movl</a:t>
            </a:r>
            <a:r>
              <a:rPr lang="en-US" sz="2200" dirty="0"/>
              <a:t>	12(%</a:t>
            </a:r>
            <a:r>
              <a:rPr lang="en-US" sz="2200" dirty="0" err="1"/>
              <a:t>ebp</a:t>
            </a:r>
            <a:r>
              <a:rPr lang="en-US" sz="2200" dirty="0"/>
              <a:t>), %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addl</a:t>
            </a:r>
            <a:r>
              <a:rPr lang="en-US" sz="2200" dirty="0"/>
              <a:t>	%</a:t>
            </a:r>
            <a:r>
              <a:rPr lang="en-US" sz="2200" dirty="0" err="1"/>
              <a:t>eax</a:t>
            </a:r>
            <a:r>
              <a:rPr lang="en-US" sz="2200" dirty="0"/>
              <a:t>, %</a:t>
            </a:r>
            <a:r>
              <a:rPr lang="en-US" sz="2200" dirty="0" err="1"/>
              <a:t>edx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movl</a:t>
            </a:r>
            <a:r>
              <a:rPr lang="en-US" sz="2200" dirty="0"/>
              <a:t>	16(%</a:t>
            </a:r>
            <a:r>
              <a:rPr lang="en-US" sz="2200" dirty="0" err="1"/>
              <a:t>ebp</a:t>
            </a:r>
            <a:r>
              <a:rPr lang="en-US" sz="2200" dirty="0"/>
              <a:t>), % 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addl</a:t>
            </a:r>
            <a:r>
              <a:rPr lang="en-US" sz="2200" dirty="0"/>
              <a:t>	%</a:t>
            </a:r>
            <a:r>
              <a:rPr lang="en-US" sz="2200" dirty="0" err="1"/>
              <a:t>edx</a:t>
            </a:r>
            <a:r>
              <a:rPr lang="en-US" sz="2200" dirty="0"/>
              <a:t>, %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</a:t>
            </a:r>
            <a:r>
              <a:rPr lang="en-US" sz="2200" dirty="0" err="1"/>
              <a:t>popl</a:t>
            </a:r>
            <a:r>
              <a:rPr lang="en-US" sz="2200" dirty="0"/>
              <a:t>	%</a:t>
            </a:r>
            <a:r>
              <a:rPr lang="en-US" sz="2200" dirty="0" err="1"/>
              <a:t>ebp</a:t>
            </a:r>
            <a:endParaRPr lang="en-US" sz="2200" dirty="0"/>
          </a:p>
          <a:p>
            <a:pPr marL="688975" indent="-457200" defTabSz="365760">
              <a:buFont typeface="+mj-lt"/>
              <a:buAutoNum type="arabicPeriod"/>
            </a:pPr>
            <a:r>
              <a:rPr lang="en-US" sz="2200" dirty="0"/>
              <a:t>      ret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Generated Code-</a:t>
            </a:r>
            <a:r>
              <a:rPr lang="en-US" dirty="0" err="1"/>
              <a:t>add_three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name got changed to Z9add_threeiii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to avoid conflicts with other labels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common for compilers to generate labels like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They also generate labels that start with one or two underscores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Things to Notice</a:t>
            </a:r>
          </a:p>
        </p:txBody>
      </p:sp>
    </p:spTree>
    <p:extLst>
      <p:ext uri="{BB962C8B-B14F-4D97-AF65-F5344CB8AC3E}">
        <p14:creationId xmlns:p14="http://schemas.microsoft.com/office/powerpoint/2010/main" val="205267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add_three</a:t>
            </a:r>
            <a:r>
              <a:rPr lang="en-US" sz="2400" dirty="0"/>
              <a:t> function has three parameters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trace the generated code in the function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first line (</a:t>
            </a:r>
            <a:r>
              <a:rPr lang="en-US" sz="2400" dirty="0" err="1"/>
              <a:t>pushl</a:t>
            </a:r>
            <a:r>
              <a:rPr lang="en-US" sz="2400" dirty="0"/>
              <a:t> %</a:t>
            </a:r>
            <a:r>
              <a:rPr lang="en-US" sz="2400" dirty="0" err="1"/>
              <a:t>ebp</a:t>
            </a:r>
            <a:r>
              <a:rPr lang="en-US" sz="2400" dirty="0"/>
              <a:t>) pushes the </a:t>
            </a:r>
            <a:r>
              <a:rPr lang="en-US" sz="2400" dirty="0" err="1"/>
              <a:t>ebp</a:t>
            </a:r>
            <a:r>
              <a:rPr lang="en-US" sz="2400" dirty="0"/>
              <a:t> register onto the stack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saves </a:t>
            </a:r>
            <a:r>
              <a:rPr lang="en-US" sz="2200" dirty="0" err="1"/>
              <a:t>ebp</a:t>
            </a:r>
            <a:r>
              <a:rPr lang="en-US" sz="2200" dirty="0"/>
              <a:t> onto the stack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frees </a:t>
            </a:r>
            <a:r>
              <a:rPr lang="en-US" sz="2200" dirty="0" err="1"/>
              <a:t>ebp</a:t>
            </a:r>
            <a:r>
              <a:rPr lang="en-US" sz="2200" dirty="0"/>
              <a:t> to be used in the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line stores </a:t>
            </a:r>
            <a:r>
              <a:rPr lang="en-US" sz="2400" dirty="0" err="1"/>
              <a:t>esp</a:t>
            </a:r>
            <a:r>
              <a:rPr lang="en-US" sz="2400" dirty="0"/>
              <a:t> in </a:t>
            </a:r>
            <a:r>
              <a:rPr lang="en-US" sz="2400" dirty="0" err="1"/>
              <a:t>ebp</a:t>
            </a:r>
            <a:endParaRPr lang="en-US" sz="24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creates a stack frame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Subroutine Linkage</a:t>
            </a:r>
          </a:p>
        </p:txBody>
      </p:sp>
    </p:spTree>
    <p:extLst>
      <p:ext uri="{BB962C8B-B14F-4D97-AF65-F5344CB8AC3E}">
        <p14:creationId xmlns:p14="http://schemas.microsoft.com/office/powerpoint/2010/main" val="265099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see instructions that contain 8(%</a:t>
            </a:r>
            <a:r>
              <a:rPr lang="en-US" sz="2400" dirty="0" err="1"/>
              <a:t>ebp</a:t>
            </a:r>
            <a:r>
              <a:rPr lang="en-US" sz="2400" dirty="0"/>
              <a:t>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a new way of addressing data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called indexed addressing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Take the value in </a:t>
            </a:r>
            <a:r>
              <a:rPr lang="en-US" sz="2200" dirty="0" err="1"/>
              <a:t>ebp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Add 8 to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Use the final value as the address of the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like saying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(8_+ %ebp), but that is not valid in assembler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New Form of Register Addressing</a:t>
            </a:r>
          </a:p>
        </p:txBody>
      </p:sp>
    </p:spTree>
    <p:extLst>
      <p:ext uri="{BB962C8B-B14F-4D97-AF65-F5344CB8AC3E}">
        <p14:creationId xmlns:p14="http://schemas.microsoft.com/office/powerpoint/2010/main" val="317541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esp</a:t>
            </a:r>
            <a:r>
              <a:rPr lang="en-US" sz="2400" dirty="0"/>
              <a:t> points to the top of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stack looks like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return address  (8 byes)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first argument  (4 bytes)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second argument  (4 bytes)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third argument  (4 bytes)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the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8(%</a:t>
            </a:r>
            <a:r>
              <a:rPr lang="en-US" sz="2200" dirty="0" err="1"/>
              <a:t>ebp</a:t>
            </a:r>
            <a:r>
              <a:rPr lang="en-US" sz="2200" dirty="0"/>
              <a:t>), %</a:t>
            </a:r>
            <a:r>
              <a:rPr lang="en-US" sz="2200" dirty="0" err="1"/>
              <a:t>edx</a:t>
            </a:r>
            <a:endParaRPr lang="en-US" sz="2200" dirty="0"/>
          </a:p>
          <a:p>
            <a:pPr marL="574675" defTabSz="365760">
              <a:buFont typeface="Wingdings" panose="05000000000000000000" pitchFamily="2" charset="2"/>
              <a:buChar char="Ø"/>
            </a:pPr>
            <a:r>
              <a:rPr lang="en-US" sz="2400" dirty="0"/>
              <a:t>copies the first argument into </a:t>
            </a:r>
            <a:r>
              <a:rPr lang="en-US" sz="2400" dirty="0" err="1"/>
              <a:t>edx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Retrieving the Arguments</a:t>
            </a:r>
          </a:p>
        </p:txBody>
      </p:sp>
    </p:spTree>
    <p:extLst>
      <p:ext uri="{BB962C8B-B14F-4D97-AF65-F5344CB8AC3E}">
        <p14:creationId xmlns:p14="http://schemas.microsoft.com/office/powerpoint/2010/main" val="26557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Compiling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instruction moves the second argument to 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instruction adds </a:t>
            </a:r>
            <a:r>
              <a:rPr lang="en-US" sz="2400" dirty="0" err="1"/>
              <a:t>eax</a:t>
            </a:r>
            <a:r>
              <a:rPr lang="en-US" sz="2400" dirty="0"/>
              <a:t> to </a:t>
            </a:r>
            <a:r>
              <a:rPr lang="en-US" sz="2400" dirty="0" err="1"/>
              <a:t>edx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instruction puts the third argument into 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instruction adds </a:t>
            </a:r>
            <a:r>
              <a:rPr lang="en-US" sz="2400" dirty="0" err="1"/>
              <a:t>edx</a:t>
            </a:r>
            <a:r>
              <a:rPr lang="en-US" sz="2400" dirty="0"/>
              <a:t> to 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next instruction pops the saved value of </a:t>
            </a:r>
            <a:r>
              <a:rPr lang="en-US" sz="2400" dirty="0" err="1"/>
              <a:t>ebp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function then returns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Process Continues</a:t>
            </a:r>
          </a:p>
        </p:txBody>
      </p:sp>
    </p:spTree>
    <p:extLst>
      <p:ext uri="{BB962C8B-B14F-4D97-AF65-F5344CB8AC3E}">
        <p14:creationId xmlns:p14="http://schemas.microsoft.com/office/powerpoint/2010/main" val="258518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code is in main ()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the translated code for</a:t>
            </a:r>
          </a:p>
          <a:p>
            <a:pPr marL="688975" lvl="1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add_three</a:t>
            </a:r>
            <a:r>
              <a:rPr lang="en-US" sz="2400" dirty="0"/>
              <a:t> (2,4,8)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err="1"/>
              <a:t>movl</a:t>
            </a:r>
            <a:r>
              <a:rPr lang="en-US" sz="2400" dirty="0"/>
              <a:t>	$5, 8(%</a:t>
            </a:r>
            <a:r>
              <a:rPr lang="en-US" sz="2400" dirty="0" err="1"/>
              <a:t>esp</a:t>
            </a:r>
            <a:r>
              <a:rPr lang="en-US" sz="2400" dirty="0"/>
              <a:t>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err="1"/>
              <a:t>movl</a:t>
            </a:r>
            <a:r>
              <a:rPr lang="en-US" sz="2400" dirty="0"/>
              <a:t>	$4, 4(%</a:t>
            </a:r>
            <a:r>
              <a:rPr lang="en-US" sz="2400" dirty="0" err="1"/>
              <a:t>esp</a:t>
            </a:r>
            <a:r>
              <a:rPr lang="en-US" sz="2400" dirty="0"/>
              <a:t>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err="1"/>
              <a:t>movl</a:t>
            </a:r>
            <a:r>
              <a:rPr lang="en-US" sz="2400" dirty="0"/>
              <a:t>	$2, (%</a:t>
            </a:r>
            <a:r>
              <a:rPr lang="en-US" sz="2400" dirty="0" err="1"/>
              <a:t>esp</a:t>
            </a:r>
            <a:r>
              <a:rPr lang="en-US" sz="2400" dirty="0"/>
              <a:t>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	call	__Z9add_threeiii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Setting up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201101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Symbol Table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308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compilers are single pass, and some are </a:t>
            </a:r>
            <a:r>
              <a:rPr lang="en-US" sz="2400" dirty="0" err="1"/>
              <a:t>multipass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number of passes refers to how many times the compiler scans through the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Compare the two programs on the next slide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Number of Passes</a:t>
            </a:r>
          </a:p>
        </p:txBody>
      </p:sp>
    </p:spTree>
    <p:extLst>
      <p:ext uri="{BB962C8B-B14F-4D97-AF65-F5344CB8AC3E}">
        <p14:creationId xmlns:p14="http://schemas.microsoft.com/office/powerpoint/2010/main" val="140711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C++ vs.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48106"/>
              </p:ext>
            </p:extLst>
          </p:nvPr>
        </p:nvGraphicFramePr>
        <p:xfrm>
          <a:off x="1557050" y="1542285"/>
          <a:ext cx="6096000" cy="302260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2298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main ()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x = 5;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</a:t>
                      </a:r>
                      <a:r>
                        <a:rPr lang="en-US" baseline="0" dirty="0"/>
                        <a:t> x;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print_line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print_line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static void main (String []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x = 5;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System.out.print</a:t>
                      </a:r>
                      <a:r>
                        <a:rPr lang="en-US" baseline="0" dirty="0"/>
                        <a:t> (x);</a:t>
                      </a: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printLine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public static void </a:t>
                      </a:r>
                      <a:r>
                        <a:rPr lang="en-US" dirty="0" err="1"/>
                        <a:t>printLine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One of these programs will not compile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Which is it?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One of these compilers is a single pass compiler and the other is multi-pass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multipass</a:t>
            </a:r>
            <a:r>
              <a:rPr lang="en-US" sz="2400" dirty="0"/>
              <a:t> compiler will resolve the forward reference to </a:t>
            </a:r>
            <a:r>
              <a:rPr lang="en-US" sz="2400" dirty="0" err="1"/>
              <a:t>print_line</a:t>
            </a:r>
            <a:r>
              <a:rPr lang="en-US" sz="2400" dirty="0"/>
              <a:t>()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single pass compiler will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Programs</a:t>
            </a:r>
          </a:p>
        </p:txBody>
      </p:sp>
    </p:spTree>
    <p:extLst>
      <p:ext uri="{BB962C8B-B14F-4D97-AF65-F5344CB8AC3E}">
        <p14:creationId xmlns:p14="http://schemas.microsoft.com/office/powerpoint/2010/main" val="309138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When a compiler encounters a user-defined symbol (function/method name, variable name, etc.) it builds an entry in the symbol 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entry contains information about each symbol, such as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 offset into the data section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line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symbol’s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scope of the symbol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7447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After a single pass compiler has processed the source code, it checks the symbol table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If there are undefined symbols, it gives errors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what happens in C++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Single Pass Compiler</a:t>
            </a:r>
          </a:p>
        </p:txBody>
      </p:sp>
    </p:spTree>
    <p:extLst>
      <p:ext uri="{BB962C8B-B14F-4D97-AF65-F5344CB8AC3E}">
        <p14:creationId xmlns:p14="http://schemas.microsoft.com/office/powerpoint/2010/main" val="615607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multiple pass compiler processes the source code over and over, until the number of undefined symbols stops decreasing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Once the number of undefined symbols stabilizes, there are two possible outcomes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If there are undefined symbols, it gives errors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what happens in 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Multipass</a:t>
            </a:r>
            <a:r>
              <a:rPr lang="en-US" dirty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316819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Symbol tables are used in assemblers, compilers and other software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many other uses of symbol tables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Other uses of a symbol table include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Translating code to binary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offset is calculated once and used repeatedly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Resolving symbol conflicts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=0; …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Which </a:t>
            </a:r>
            <a:r>
              <a:rPr lang="en-US" sz="2000" dirty="0" err="1"/>
              <a:t>i</a:t>
            </a:r>
            <a:r>
              <a:rPr lang="en-US" sz="2000" dirty="0"/>
              <a:t> is it?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Symbol Tables</a:t>
            </a:r>
          </a:p>
        </p:txBody>
      </p:sp>
    </p:spTree>
    <p:extLst>
      <p:ext uri="{BB962C8B-B14F-4D97-AF65-F5344CB8AC3E}">
        <p14:creationId xmlns:p14="http://schemas.microsoft.com/office/powerpoint/2010/main" val="6491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use C and C++ to talk about compiling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ideas are similar in other languages that are compiled to binary or assembly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C++ compiler we will look at is the GNU C++ compiler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gcc</a:t>
            </a:r>
            <a:r>
              <a:rPr lang="en-US" sz="2400" dirty="0"/>
              <a:t> is really a “front end” for many compilers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it’s a program that transforms programs in many languages to a common intermediate format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98438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An In-Depth Look at the Linker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844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are focusing on these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End of the Assembly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55" y="2011994"/>
            <a:ext cx="5169890" cy="1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6" y="1360996"/>
            <a:ext cx="4109291" cy="28765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Picture with Details</a:t>
            </a:r>
          </a:p>
        </p:txBody>
      </p:sp>
    </p:spTree>
    <p:extLst>
      <p:ext uri="{BB962C8B-B14F-4D97-AF65-F5344CB8AC3E}">
        <p14:creationId xmlns:p14="http://schemas.microsoft.com/office/powerpoint/2010/main" val="917335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Code for pre-defined functions is stored in a library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write your own code and store it in your own libraries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Any code which doesn’t change, such as the binary code for the square root function,  is stored in a static library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Modules in a static library are physically added to the object module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part of the executable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Static Libraries</a:t>
            </a:r>
          </a:p>
        </p:txBody>
      </p:sp>
    </p:spTree>
    <p:extLst>
      <p:ext uri="{BB962C8B-B14F-4D97-AF65-F5344CB8AC3E}">
        <p14:creationId xmlns:p14="http://schemas.microsoft.com/office/powerpoint/2010/main" val="1297059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Code for functions which change often or is heavily system-dependent is stored in a dynamic library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On Windows, these are called </a:t>
            </a:r>
            <a:r>
              <a:rPr lang="en-US" sz="2200" dirty="0" err="1"/>
              <a:t>dll</a:t>
            </a:r>
            <a:r>
              <a:rPr lang="en-US" sz="2200" dirty="0"/>
              <a:t> files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modules in a dynamic library, the code is not added to the object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Only a pointer to the module is added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like our subroutine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Dynamic Libraries</a:t>
            </a:r>
          </a:p>
        </p:txBody>
      </p:sp>
    </p:spTree>
    <p:extLst>
      <p:ext uri="{BB962C8B-B14F-4D97-AF65-F5344CB8AC3E}">
        <p14:creationId xmlns:p14="http://schemas.microsoft.com/office/powerpoint/2010/main" val="293188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People often say compile-time to refer to a static library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People often say runtime to refer to a dynamic library</a:t>
            </a:r>
          </a:p>
          <a:p>
            <a:pPr marL="231775" indent="0" defTabSz="36576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Static vs. Dynamic Libraries</a:t>
            </a:r>
          </a:p>
        </p:txBody>
      </p:sp>
    </p:spTree>
    <p:extLst>
      <p:ext uri="{BB962C8B-B14F-4D97-AF65-F5344CB8AC3E}">
        <p14:creationId xmlns:p14="http://schemas.microsoft.com/office/powerpoint/2010/main" val="426901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common format for a Linux executable is ELF format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creates a relocatable executable format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Relocatable means that the program can be loaded anywhere in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next slide has some information from an ELF file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Linux ELF files</a:t>
            </a:r>
          </a:p>
        </p:txBody>
      </p:sp>
    </p:spTree>
    <p:extLst>
      <p:ext uri="{BB962C8B-B14F-4D97-AF65-F5344CB8AC3E}">
        <p14:creationId xmlns:p14="http://schemas.microsoft.com/office/powerpoint/2010/main" val="2346889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Class:  ELF64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Data:   2's complement, little endian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OS/ABI:  UNIX - System V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Type:  REL (Relocatable file)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Machine:  Advanced Micro Devices X86-64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Entry point address:  0x0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Start of program headers:  0 (bytes into file)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Start of section headers:  848 (bytes into file)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Some Information in an ELF Header</a:t>
            </a:r>
          </a:p>
        </p:txBody>
      </p:sp>
    </p:spTree>
    <p:extLst>
      <p:ext uri="{BB962C8B-B14F-4D97-AF65-F5344CB8AC3E}">
        <p14:creationId xmlns:p14="http://schemas.microsoft.com/office/powerpoint/2010/main" val="1613910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 that </a:t>
            </a:r>
            <a:r>
              <a:rPr lang="en-US" sz="2400" dirty="0" err="1"/>
              <a:t>ld</a:t>
            </a:r>
            <a:r>
              <a:rPr lang="en-US" sz="2400" dirty="0"/>
              <a:t> is called in the C++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the same thing we do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invisible to a C++ programmer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true for any language that is compiled to binary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ld</a:t>
            </a:r>
            <a:r>
              <a:rPr lang="en-US" dirty="0"/>
              <a:t> in the C++ Process</a:t>
            </a:r>
          </a:p>
        </p:txBody>
      </p:sp>
    </p:spTree>
    <p:extLst>
      <p:ext uri="{BB962C8B-B14F-4D97-AF65-F5344CB8AC3E}">
        <p14:creationId xmlns:p14="http://schemas.microsoft.com/office/powerpoint/2010/main" val="965738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Compilation Process 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60" y="1265444"/>
            <a:ext cx="760201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C++ Preprocessor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24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already talked about that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job of the preprocessor is to turn the file into pure C++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Much of this is processing lines that start with #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examples 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#include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#define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C++ Preprocessor</a:t>
            </a:r>
          </a:p>
        </p:txBody>
      </p:sp>
    </p:spTree>
    <p:extLst>
      <p:ext uri="{BB962C8B-B14F-4D97-AF65-F5344CB8AC3E}">
        <p14:creationId xmlns:p14="http://schemas.microsoft.com/office/powerpoint/2010/main" val="205147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#includes are expanded to actually include the source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common ending for include files is .h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 holdover from 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Many C++ files don’t  have extensions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Some Details</a:t>
            </a:r>
          </a:p>
        </p:txBody>
      </p:sp>
    </p:spTree>
    <p:extLst>
      <p:ext uri="{BB962C8B-B14F-4D97-AF65-F5344CB8AC3E}">
        <p14:creationId xmlns:p14="http://schemas.microsoft.com/office/powerpoint/2010/main" val="178966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common to use #defines for two purposes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first purpose is to define constants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#define MAX-DIMENSION 33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define macros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second is to give conditional compiles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002711508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</TotalTime>
  <Words>1490</Words>
  <Application>Microsoft Office PowerPoint</Application>
  <PresentationFormat>On-screen Show (16:9)</PresentationFormat>
  <Paragraphs>226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Amatic SC</vt:lpstr>
      <vt:lpstr>Archivo</vt:lpstr>
      <vt:lpstr>Arial</vt:lpstr>
      <vt:lpstr>Chelsea Market</vt:lpstr>
      <vt:lpstr>Paytone One</vt:lpstr>
      <vt:lpstr>Wingdings</vt:lpstr>
      <vt:lpstr>Roboto Condensed Light</vt:lpstr>
      <vt:lpstr>Signika Negative Light</vt:lpstr>
      <vt:lpstr>Signika Negative</vt:lpstr>
      <vt:lpstr>Distance Learning by Slidesgo</vt:lpstr>
      <vt:lpstr>CS118 Assembly Language</vt:lpstr>
      <vt:lpstr>Section 1</vt:lpstr>
      <vt:lpstr>C++</vt:lpstr>
      <vt:lpstr>The Compilation Process </vt:lpstr>
      <vt:lpstr>The Process</vt:lpstr>
      <vt:lpstr>The C++ Preprocessor</vt:lpstr>
      <vt:lpstr>The C++ Preprocessor</vt:lpstr>
      <vt:lpstr>Some Details</vt:lpstr>
      <vt:lpstr>More Details</vt:lpstr>
      <vt:lpstr>Conditional Compiling-An Example</vt:lpstr>
      <vt:lpstr>Conditional Compiling-Why?</vt:lpstr>
      <vt:lpstr>The Actual Compilation Process </vt:lpstr>
      <vt:lpstr>The GNU C++ Compiler</vt:lpstr>
      <vt:lpstr>A Sample C++ Program</vt:lpstr>
      <vt:lpstr>The Generated Code-add_three</vt:lpstr>
      <vt:lpstr>Things to Notice</vt:lpstr>
      <vt:lpstr>Subroutine Linkage</vt:lpstr>
      <vt:lpstr>A New Form of Register Addressing</vt:lpstr>
      <vt:lpstr>Retrieving the Arguments</vt:lpstr>
      <vt:lpstr>The Process Continues</vt:lpstr>
      <vt:lpstr>Setting up for the Function</vt:lpstr>
      <vt:lpstr>The Symbol Table</vt:lpstr>
      <vt:lpstr>Number of Passes</vt:lpstr>
      <vt:lpstr>C++ vs. Java</vt:lpstr>
      <vt:lpstr>Comparing the Programs</vt:lpstr>
      <vt:lpstr>The Symbol Table</vt:lpstr>
      <vt:lpstr>A Single Pass Compiler</vt:lpstr>
      <vt:lpstr>A Multipass Compiler</vt:lpstr>
      <vt:lpstr>Symbol Tables</vt:lpstr>
      <vt:lpstr>An In-Depth Look at the Linker</vt:lpstr>
      <vt:lpstr>The End of the Assembly Process</vt:lpstr>
      <vt:lpstr>A Picture with Details</vt:lpstr>
      <vt:lpstr>Static Libraries</vt:lpstr>
      <vt:lpstr>Dynamic Libraries</vt:lpstr>
      <vt:lpstr>Static vs. Dynamic Libraries</vt:lpstr>
      <vt:lpstr>Linux ELF files</vt:lpstr>
      <vt:lpstr>Some Information in an ELF Header</vt:lpstr>
      <vt:lpstr>ld in the C++ Process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277</cp:revision>
  <dcterms:modified xsi:type="dcterms:W3CDTF">2021-07-11T23:47:00Z</dcterms:modified>
</cp:coreProperties>
</file>