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0"/>
  </p:notesMasterIdLst>
  <p:sldIdLst>
    <p:sldId id="256" r:id="rId2"/>
    <p:sldId id="409" r:id="rId3"/>
    <p:sldId id="568" r:id="rId4"/>
    <p:sldId id="578" r:id="rId5"/>
    <p:sldId id="592" r:id="rId6"/>
    <p:sldId id="593" r:id="rId7"/>
    <p:sldId id="594" r:id="rId8"/>
    <p:sldId id="595" r:id="rId9"/>
    <p:sldId id="591" r:id="rId10"/>
    <p:sldId id="506" r:id="rId11"/>
    <p:sldId id="590" r:id="rId12"/>
    <p:sldId id="572" r:id="rId13"/>
    <p:sldId id="573" r:id="rId14"/>
    <p:sldId id="574" r:id="rId15"/>
    <p:sldId id="575" r:id="rId16"/>
    <p:sldId id="577" r:id="rId17"/>
    <p:sldId id="596" r:id="rId18"/>
    <p:sldId id="597" r:id="rId19"/>
    <p:sldId id="611" r:id="rId20"/>
    <p:sldId id="598" r:id="rId21"/>
    <p:sldId id="599" r:id="rId22"/>
    <p:sldId id="600" r:id="rId23"/>
    <p:sldId id="601" r:id="rId24"/>
    <p:sldId id="610" r:id="rId25"/>
    <p:sldId id="607" r:id="rId26"/>
    <p:sldId id="608" r:id="rId27"/>
    <p:sldId id="609" r:id="rId28"/>
    <p:sldId id="619" r:id="rId29"/>
    <p:sldId id="620" r:id="rId30"/>
    <p:sldId id="621" r:id="rId31"/>
    <p:sldId id="613" r:id="rId32"/>
    <p:sldId id="614" r:id="rId33"/>
    <p:sldId id="612" r:id="rId34"/>
    <p:sldId id="615" r:id="rId35"/>
    <p:sldId id="616" r:id="rId36"/>
    <p:sldId id="617" r:id="rId37"/>
    <p:sldId id="618" r:id="rId38"/>
    <p:sldId id="363" r:id="rId39"/>
  </p:sldIdLst>
  <p:sldSz cx="9144000" cy="5143500" type="screen16x9"/>
  <p:notesSz cx="6858000" cy="9144000"/>
  <p:embeddedFontLst>
    <p:embeddedFont>
      <p:font typeface="Amatic SC" panose="020B0604020202020204" charset="-79"/>
      <p:regular r:id="rId41"/>
      <p:bold r:id="rId42"/>
    </p:embeddedFont>
    <p:embeddedFont>
      <p:font typeface="Archivo" panose="020B0604020202020204" charset="0"/>
      <p:regular r:id="rId43"/>
      <p:bold r:id="rId44"/>
      <p:italic r:id="rId45"/>
      <p:boldItalic r:id="rId46"/>
    </p:embeddedFont>
    <p:embeddedFont>
      <p:font typeface="Chelsea Market" panose="020B0604020202020204" charset="0"/>
      <p:regular r:id="rId47"/>
    </p:embeddedFont>
    <p:embeddedFont>
      <p:font typeface="Paytone One" panose="020B0604020202020204" charset="0"/>
      <p:regular r:id="rId48"/>
    </p:embeddedFont>
    <p:embeddedFont>
      <p:font typeface="Signika Negative" panose="020B0604020202020204" charset="0"/>
      <p:regular r:id="rId49"/>
      <p:bold r:id="rId50"/>
    </p:embeddedFont>
    <p:embeddedFont>
      <p:font typeface="Signika Negative Light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68"/>
            <p14:sldId id="578"/>
            <p14:sldId id="592"/>
            <p14:sldId id="593"/>
            <p14:sldId id="594"/>
            <p14:sldId id="595"/>
            <p14:sldId id="591"/>
            <p14:sldId id="506"/>
            <p14:sldId id="590"/>
            <p14:sldId id="572"/>
            <p14:sldId id="573"/>
            <p14:sldId id="574"/>
            <p14:sldId id="575"/>
            <p14:sldId id="577"/>
            <p14:sldId id="596"/>
            <p14:sldId id="597"/>
            <p14:sldId id="611"/>
            <p14:sldId id="598"/>
            <p14:sldId id="599"/>
            <p14:sldId id="600"/>
            <p14:sldId id="601"/>
            <p14:sldId id="610"/>
            <p14:sldId id="607"/>
            <p14:sldId id="608"/>
            <p14:sldId id="609"/>
            <p14:sldId id="619"/>
            <p14:sldId id="620"/>
            <p14:sldId id="621"/>
            <p14:sldId id="613"/>
            <p14:sldId id="614"/>
            <p14:sldId id="612"/>
            <p14:sldId id="615"/>
            <p14:sldId id="616"/>
            <p14:sldId id="617"/>
            <p14:sldId id="618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98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16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00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299" y="3091831"/>
            <a:ext cx="3460611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 dirty="0"/>
              <a:t>Chapter 7-</a:t>
            </a:r>
            <a:r>
              <a:rPr lang="en-US" sz="2400" dirty="0"/>
              <a:t>Subroutines on Intel CPUs</a:t>
            </a:r>
            <a:endParaRPr lang="en"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C/C++, we call them functions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Java, we call them methods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assembly language, we call them subroutines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any case, they are a way to break up a big program into pieces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0686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How It Works</a:t>
            </a:r>
            <a:br>
              <a:rPr lang="en-US" sz="3200" b="1" dirty="0"/>
            </a:br>
            <a:r>
              <a:rPr lang="en-US" sz="3200" b="1" dirty="0"/>
              <a:t>(PUSH and POP)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89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how the hardware calls a subroutine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pretend I said “function”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the same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First, the PC is pushed onto the hardware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it does a JUMP to the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When the subroutine completes, it pops the top of the stack into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program resumes execution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Subroutine “Linkage”</a:t>
            </a:r>
          </a:p>
        </p:txBody>
      </p:sp>
    </p:spTree>
    <p:extLst>
      <p:ext uri="{BB962C8B-B14F-4D97-AF65-F5344CB8AC3E}">
        <p14:creationId xmlns:p14="http://schemas.microsoft.com/office/powerpoint/2010/main" val="40227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a hardware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just an area of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nothing special about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register that points to 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the ESP register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PUSH and POP instructions in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302068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 PUSH instruction has the format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push </a:t>
            </a:r>
            <a:r>
              <a:rPr lang="en-US" sz="2200" dirty="0" err="1"/>
              <a:t>eax</a:t>
            </a:r>
            <a:r>
              <a:rPr lang="en-US" sz="2200" dirty="0"/>
              <a:t>    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push </a:t>
            </a:r>
            <a:r>
              <a:rPr lang="en-US" sz="2200" dirty="0" err="1"/>
              <a:t>memory_location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pushes its data on top of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stack grows </a:t>
            </a:r>
            <a:r>
              <a:rPr lang="en-US" sz="2400" i="1" dirty="0"/>
              <a:t>downward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a PUSH %EAX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subl</a:t>
            </a:r>
            <a:r>
              <a:rPr lang="en-US" sz="2200" dirty="0"/>
              <a:t> $4, %</a:t>
            </a:r>
            <a:r>
              <a:rPr lang="en-US" sz="2200" dirty="0" err="1"/>
              <a:t>esp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%</a:t>
            </a:r>
            <a:r>
              <a:rPr lang="en-US" sz="2200" dirty="0" err="1"/>
              <a:t>eax</a:t>
            </a:r>
            <a:r>
              <a:rPr lang="en-US" sz="2200" dirty="0"/>
              <a:t>, (%</a:t>
            </a:r>
            <a:r>
              <a:rPr lang="en-US" sz="2200" dirty="0" err="1"/>
              <a:t>esp</a:t>
            </a:r>
            <a:r>
              <a:rPr lang="en-US" sz="22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PUSH Instruction</a:t>
            </a:r>
          </a:p>
        </p:txBody>
      </p:sp>
    </p:spTree>
    <p:extLst>
      <p:ext uri="{BB962C8B-B14F-4D97-AF65-F5344CB8AC3E}">
        <p14:creationId xmlns:p14="http://schemas.microsoft.com/office/powerpoint/2010/main" val="48213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POP instruction is the reverse of the PUSH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POP EAX is equivalent to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(%</a:t>
            </a:r>
            <a:r>
              <a:rPr lang="en-US" sz="2200" dirty="0" err="1"/>
              <a:t>esp</a:t>
            </a:r>
            <a:r>
              <a:rPr lang="en-US" sz="2200" dirty="0"/>
              <a:t>), %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addl</a:t>
            </a:r>
            <a:r>
              <a:rPr lang="en-US" sz="2200" dirty="0"/>
              <a:t> $4, %</a:t>
            </a:r>
            <a:r>
              <a:rPr lang="en-US" sz="2200" dirty="0" err="1"/>
              <a:t>esp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Once again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push decrements </a:t>
            </a:r>
            <a:r>
              <a:rPr lang="en-US" sz="2200" dirty="0" err="1"/>
              <a:t>esp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pop increments </a:t>
            </a:r>
            <a:r>
              <a:rPr lang="en-US" sz="2200" dirty="0" err="1"/>
              <a:t>esp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could actually code those instructions instead of a POP, but it would execute more slowly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POP instruction</a:t>
            </a:r>
          </a:p>
        </p:txBody>
      </p:sp>
    </p:spTree>
    <p:extLst>
      <p:ext uri="{BB962C8B-B14F-4D97-AF65-F5344CB8AC3E}">
        <p14:creationId xmlns:p14="http://schemas.microsoft.com/office/powerpoint/2010/main" val="38403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points out that the POP instruction doesn’t physically remove the data from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just increments the stack pointer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data is still there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want to program securely, you should zero the top of the stack after getting the data that is there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10578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Working with Subroutines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27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very easy to create a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two steps</a:t>
            </a:r>
          </a:p>
          <a:p>
            <a:pPr marL="688975" lvl="1" indent="0" algn="l" defTabSz="365760">
              <a:buNone/>
            </a:pPr>
            <a:r>
              <a:rPr lang="en-US" sz="2200" dirty="0"/>
              <a:t>1. Put a label on the line before the first instruction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This is name of the subroutine</a:t>
            </a:r>
          </a:p>
          <a:p>
            <a:pPr marL="688975" lvl="1" indent="0" algn="l" defTabSz="365760">
              <a:buNone/>
            </a:pPr>
            <a:r>
              <a:rPr lang="en-US" sz="2200" dirty="0"/>
              <a:t>2. Add a ret instruction after the last instruction in the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That’s it!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Creating a Subroutine</a:t>
            </a:r>
          </a:p>
        </p:txBody>
      </p:sp>
    </p:spTree>
    <p:extLst>
      <p:ext uri="{BB962C8B-B14F-4D97-AF65-F5344CB8AC3E}">
        <p14:creationId xmlns:p14="http://schemas.microsoft.com/office/powerpoint/2010/main" val="326127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always include a ret instruction at the end of  a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cleans up, and returns, from a subroutine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That ret instruction</a:t>
            </a:r>
          </a:p>
        </p:txBody>
      </p:sp>
    </p:spTree>
    <p:extLst>
      <p:ext uri="{BB962C8B-B14F-4D97-AF65-F5344CB8AC3E}">
        <p14:creationId xmlns:p14="http://schemas.microsoft.com/office/powerpoint/2010/main" val="196611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Subroutines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C++, we have many types (Excuse the pun, but I meant it!) of functions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</a:t>
            </a:r>
            <a:r>
              <a:rPr lang="en-US" sz="2400" dirty="0" err="1"/>
              <a:t>int</a:t>
            </a:r>
            <a:r>
              <a:rPr lang="en-US" sz="2400" dirty="0"/>
              <a:t>, double, void, and others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All our subroutines in  this class will be void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now, we will not use parameters and arguments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we need to pass an argument to a subroutine, we will use registers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Connecting to  C++</a:t>
            </a:r>
          </a:p>
        </p:txBody>
      </p:sp>
    </p:spTree>
    <p:extLst>
      <p:ext uri="{BB962C8B-B14F-4D97-AF65-F5344CB8AC3E}">
        <p14:creationId xmlns:p14="http://schemas.microsoft.com/office/powerpoint/2010/main" val="45916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 important idea for subroutines is transparency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that if, for example, you have 354 in ax before calling a subroutine, it’s still there after calling the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no subroutine should change anything in a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Actually, only EAX, ECX, and EDX are generally  assumed to be changed in a subroutine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157721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define the rules for your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design a subroutine like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subroutine doubles the value in 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Input:  </a:t>
            </a:r>
            <a:r>
              <a:rPr lang="en-US" sz="2200" dirty="0" err="1"/>
              <a:t>eax</a:t>
            </a:r>
            <a:r>
              <a:rPr lang="en-US" sz="2200" dirty="0"/>
              <a:t>, containing a value to be doubled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Output: The result is returned in </a:t>
            </a:r>
            <a:r>
              <a:rPr lang="en-US" sz="2200" dirty="0" err="1"/>
              <a:t>ebx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could (should!) use these lines as comments before your subroutine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But How Do I Pass in Arguments?</a:t>
            </a:r>
            <a:br>
              <a:rPr lang="en-US" dirty="0"/>
            </a:br>
            <a:r>
              <a:rPr lang="en-US" dirty="0"/>
              <a:t>How Do I Return a Value?</a:t>
            </a:r>
          </a:p>
        </p:txBody>
      </p:sp>
    </p:spTree>
    <p:extLst>
      <p:ext uri="{BB962C8B-B14F-4D97-AF65-F5344CB8AC3E}">
        <p14:creationId xmlns:p14="http://schemas.microsoft.com/office/powerpoint/2010/main" val="130434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pass arguments and return values using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the usual way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/>
              <a:t>However, registers </a:t>
            </a:r>
            <a:r>
              <a:rPr lang="en-US" sz="2400" dirty="0"/>
              <a:t>can be (and often are) used for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the Stack</a:t>
            </a:r>
          </a:p>
        </p:txBody>
      </p:sp>
    </p:spTree>
    <p:extLst>
      <p:ext uri="{BB962C8B-B14F-4D97-AF65-F5344CB8AC3E}">
        <p14:creationId xmlns:p14="http://schemas.microsoft.com/office/powerpoint/2010/main" val="4257812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Calling Subroutines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18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sample subroutine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0" defTabSz="365760">
              <a:buNone/>
            </a:pPr>
            <a:r>
              <a:rPr lang="en-US" sz="2200" dirty="0"/>
              <a:t>	</a:t>
            </a:r>
            <a:r>
              <a:rPr lang="en-US" sz="2200" dirty="0" err="1"/>
              <a:t>Doubleeax</a:t>
            </a:r>
            <a:r>
              <a:rPr lang="en-US" sz="2200" dirty="0"/>
              <a:t>:</a:t>
            </a:r>
          </a:p>
          <a:p>
            <a:pPr marL="231775" indent="0" defTabSz="365760">
              <a:buNone/>
            </a:pPr>
            <a:r>
              <a:rPr lang="en-US" sz="2200" dirty="0"/>
              <a:t>  	                   </a:t>
            </a:r>
            <a:r>
              <a:rPr lang="en-US" sz="2200" dirty="0" err="1"/>
              <a:t>movl</a:t>
            </a:r>
            <a:r>
              <a:rPr lang="en-US" sz="2200" dirty="0"/>
              <a:t> %</a:t>
            </a:r>
            <a:r>
              <a:rPr lang="en-US" sz="2200" dirty="0" err="1"/>
              <a:t>eax</a:t>
            </a:r>
            <a:r>
              <a:rPr lang="en-US" sz="2200" dirty="0"/>
              <a:t>,%</a:t>
            </a:r>
            <a:r>
              <a:rPr lang="en-US" sz="2200" dirty="0" err="1"/>
              <a:t>ebx</a:t>
            </a:r>
            <a:endParaRPr lang="en-US" sz="2200" dirty="0"/>
          </a:p>
          <a:p>
            <a:pPr marL="231775" indent="0" defTabSz="365760">
              <a:buNone/>
            </a:pPr>
            <a:r>
              <a:rPr lang="en-US" sz="2200" dirty="0"/>
              <a:t>  	                   </a:t>
            </a:r>
            <a:r>
              <a:rPr lang="en-US" sz="2200" dirty="0" err="1"/>
              <a:t>shl</a:t>
            </a:r>
            <a:r>
              <a:rPr lang="en-US" sz="2200" dirty="0"/>
              <a:t>     %</a:t>
            </a:r>
            <a:r>
              <a:rPr lang="en-US" sz="2200" dirty="0" err="1"/>
              <a:t>eax</a:t>
            </a:r>
            <a:endParaRPr lang="en-US" sz="2200" dirty="0"/>
          </a:p>
          <a:p>
            <a:pPr marL="231775" indent="0" defTabSz="365760">
              <a:buNone/>
            </a:pPr>
            <a:r>
              <a:rPr lang="en-US" sz="2200" dirty="0"/>
              <a:t>                     ret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Subroutine</a:t>
            </a:r>
          </a:p>
        </p:txBody>
      </p:sp>
    </p:spTree>
    <p:extLst>
      <p:ext uri="{BB962C8B-B14F-4D97-AF65-F5344CB8AC3E}">
        <p14:creationId xmlns:p14="http://schemas.microsoft.com/office/powerpoint/2010/main" val="279172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To call the subroutine, just use the call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            </a:t>
            </a:r>
            <a:r>
              <a:rPr lang="en-US" sz="2400" dirty="0" err="1"/>
              <a:t>movl</a:t>
            </a:r>
            <a:r>
              <a:rPr lang="en-US" sz="2400" dirty="0"/>
              <a:t>  $23, %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             call     </a:t>
            </a:r>
            <a:r>
              <a:rPr lang="en-US" sz="2400" dirty="0" err="1"/>
              <a:t>Doubleeax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</a:t>
            </a:r>
            <a:r>
              <a:rPr lang="en-US" sz="2400" dirty="0" err="1"/>
              <a:t>gdb</a:t>
            </a:r>
            <a:r>
              <a:rPr lang="en-US" sz="2400" dirty="0"/>
              <a:t>, you can check that </a:t>
            </a:r>
            <a:r>
              <a:rPr lang="en-US" sz="2400" dirty="0" err="1"/>
              <a:t>ebx</a:t>
            </a:r>
            <a:r>
              <a:rPr lang="en-US" sz="2400" dirty="0"/>
              <a:t> now contains 46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Calling That Subroutine</a:t>
            </a:r>
          </a:p>
        </p:txBody>
      </p:sp>
    </p:spTree>
    <p:extLst>
      <p:ext uri="{BB962C8B-B14F-4D97-AF65-F5344CB8AC3E}">
        <p14:creationId xmlns:p14="http://schemas.microsoft.com/office/powerpoint/2010/main" val="15309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happens?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call instruction is actually two instructions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push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jump </a:t>
            </a:r>
            <a:r>
              <a:rPr lang="en-US" sz="2200" dirty="0" err="1"/>
              <a:t>subr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ret then does the opposite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pop 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call/ret Pair</a:t>
            </a:r>
          </a:p>
        </p:txBody>
      </p:sp>
    </p:spTree>
    <p:extLst>
      <p:ext uri="{BB962C8B-B14F-4D97-AF65-F5344CB8AC3E}">
        <p14:creationId xmlns:p14="http://schemas.microsoft.com/office/powerpoint/2010/main" val="2207622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 order to work with calling programs, we strive for transparency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There is a practical agreement that we follow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It’s somewhat restrictive, but not too restrictive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 Usage</a:t>
            </a:r>
          </a:p>
        </p:txBody>
      </p:sp>
    </p:spTree>
    <p:extLst>
      <p:ext uri="{BB962C8B-B14F-4D97-AF65-F5344CB8AC3E}">
        <p14:creationId xmlns:p14="http://schemas.microsoft.com/office/powerpoint/2010/main" val="221139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%</a:t>
            </a:r>
            <a:r>
              <a:rPr lang="en-US" sz="2400" dirty="0" err="1"/>
              <a:t>eax</a:t>
            </a:r>
            <a:r>
              <a:rPr lang="en-US" sz="2400" dirty="0"/>
              <a:t>, %</a:t>
            </a:r>
            <a:r>
              <a:rPr lang="en-US" sz="2400" dirty="0" err="1"/>
              <a:t>edx</a:t>
            </a:r>
            <a:r>
              <a:rPr lang="en-US" sz="2400" dirty="0"/>
              <a:t>, %</a:t>
            </a:r>
            <a:r>
              <a:rPr lang="en-US" sz="2400" dirty="0" err="1"/>
              <a:t>ecx</a:t>
            </a:r>
            <a:r>
              <a:rPr lang="en-US" sz="2400" dirty="0"/>
              <a:t>, condition flags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Subroutines are allowed to use these registers without saving/restoring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addition, it’s common for subroutines to return results in ax or </a:t>
            </a:r>
            <a:r>
              <a:rPr lang="en-US" sz="2400" dirty="0" err="1"/>
              <a:t>eax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 The Main Program Should Save before Calling a Subroutine</a:t>
            </a:r>
          </a:p>
        </p:txBody>
      </p:sp>
    </p:spTree>
    <p:extLst>
      <p:ext uri="{BB962C8B-B14F-4D97-AF65-F5344CB8AC3E}">
        <p14:creationId xmlns:p14="http://schemas.microsoft.com/office/powerpoint/2010/main" val="387011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Interrupts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5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%</a:t>
            </a:r>
            <a:r>
              <a:rPr lang="en-US" sz="2400" dirty="0" err="1"/>
              <a:t>ebx</a:t>
            </a:r>
            <a:r>
              <a:rPr lang="en-US" sz="2400" dirty="0"/>
              <a:t>, %</a:t>
            </a:r>
            <a:r>
              <a:rPr lang="en-US" sz="2400" dirty="0" err="1"/>
              <a:t>esi</a:t>
            </a:r>
            <a:r>
              <a:rPr lang="en-US" sz="2400" dirty="0"/>
              <a:t>, %</a:t>
            </a:r>
            <a:r>
              <a:rPr lang="en-US" sz="2400" dirty="0" err="1"/>
              <a:t>edi</a:t>
            </a:r>
            <a:r>
              <a:rPr lang="en-US" sz="2400" dirty="0"/>
              <a:t>, %</a:t>
            </a:r>
            <a:r>
              <a:rPr lang="en-US" sz="2400" dirty="0" err="1"/>
              <a:t>ebp</a:t>
            </a:r>
            <a:r>
              <a:rPr lang="en-US" sz="2400" dirty="0"/>
              <a:t>, %</a:t>
            </a:r>
            <a:r>
              <a:rPr lang="en-US" sz="2400" dirty="0" err="1"/>
              <a:t>esp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 a Subroutine Should Not Disturb</a:t>
            </a:r>
          </a:p>
        </p:txBody>
      </p:sp>
    </p:spTree>
    <p:extLst>
      <p:ext uri="{BB962C8B-B14F-4D97-AF65-F5344CB8AC3E}">
        <p14:creationId xmlns:p14="http://schemas.microsoft.com/office/powerpoint/2010/main" val="224839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Calling System Subroutines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80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These are two extra registers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eSi</a:t>
            </a:r>
            <a:r>
              <a:rPr lang="en-US" sz="2200" dirty="0"/>
              <a:t> – Source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eDi</a:t>
            </a:r>
            <a:r>
              <a:rPr lang="en-US" sz="2200" dirty="0"/>
              <a:t> – Destination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use these in conjunction with some instructions to manipulate large amounts of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They also use ECX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Some instructions are </a:t>
            </a:r>
            <a:r>
              <a:rPr lang="en-US" sz="2200" dirty="0" err="1"/>
              <a:t>stosb</a:t>
            </a:r>
            <a:r>
              <a:rPr lang="en-US" sz="2200" dirty="0"/>
              <a:t>, </a:t>
            </a:r>
            <a:r>
              <a:rPr lang="en-US" sz="2200" dirty="0" err="1"/>
              <a:t>movsb</a:t>
            </a:r>
            <a:r>
              <a:rPr lang="en-US" sz="2200" dirty="0"/>
              <a:t>, and </a:t>
            </a:r>
            <a:r>
              <a:rPr lang="en-US" sz="2200" dirty="0" err="1"/>
              <a:t>cmpsb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We will use </a:t>
            </a:r>
            <a:r>
              <a:rPr lang="en-US" sz="2200" dirty="0" err="1"/>
              <a:t>esi</a:t>
            </a:r>
            <a:r>
              <a:rPr lang="en-US" sz="2200" dirty="0"/>
              <a:t> and </a:t>
            </a:r>
            <a:r>
              <a:rPr lang="en-US" sz="2200" dirty="0" err="1"/>
              <a:t>edi</a:t>
            </a:r>
            <a:r>
              <a:rPr lang="en-US" sz="2200" dirty="0"/>
              <a:t> in our subroutines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esi</a:t>
            </a:r>
            <a:r>
              <a:rPr lang="en-US" dirty="0"/>
              <a:t> and </a:t>
            </a:r>
            <a:r>
              <a:rPr lang="en-US" dirty="0" err="1"/>
              <a:t>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7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To do I/O and exit gracefully, we will use int 0x80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First, we create some equates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like #define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.</a:t>
            </a:r>
            <a:r>
              <a:rPr lang="en-US" sz="2200" dirty="0" err="1"/>
              <a:t>equ</a:t>
            </a:r>
            <a:r>
              <a:rPr lang="en-US" sz="2200" dirty="0"/>
              <a:t>    STDIN,0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.</a:t>
            </a:r>
            <a:r>
              <a:rPr lang="en-US" sz="2200" dirty="0" err="1"/>
              <a:t>equ</a:t>
            </a:r>
            <a:r>
              <a:rPr lang="en-US" sz="2200" dirty="0"/>
              <a:t>    STDOUT,1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.</a:t>
            </a:r>
            <a:r>
              <a:rPr lang="en-US" sz="2200" dirty="0" err="1"/>
              <a:t>equ</a:t>
            </a:r>
            <a:r>
              <a:rPr lang="en-US" sz="2200" dirty="0"/>
              <a:t>    READ,0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.</a:t>
            </a:r>
            <a:r>
              <a:rPr lang="en-US" sz="2200" dirty="0" err="1"/>
              <a:t>equ</a:t>
            </a:r>
            <a:r>
              <a:rPr lang="en-US" sz="2200" dirty="0"/>
              <a:t>    WRITE,4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.</a:t>
            </a:r>
            <a:r>
              <a:rPr lang="en-US" sz="2200" dirty="0" err="1"/>
              <a:t>equ</a:t>
            </a:r>
            <a:r>
              <a:rPr lang="en-US" sz="2200" dirty="0"/>
              <a:t>    EXIT,60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Equates</a:t>
            </a:r>
          </a:p>
        </p:txBody>
      </p:sp>
    </p:spTree>
    <p:extLst>
      <p:ext uri="{BB962C8B-B14F-4D97-AF65-F5344CB8AC3E}">
        <p14:creationId xmlns:p14="http://schemas.microsoft.com/office/powerpoint/2010/main" val="1393668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An equate  is like an assembler mnemonic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saves us the effort of remembering constants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We want to do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$0, %</a:t>
            </a:r>
            <a:r>
              <a:rPr lang="en-US" sz="2200" dirty="0" err="1"/>
              <a:t>edi</a:t>
            </a:r>
            <a:r>
              <a:rPr lang="en-US" sz="2200" dirty="0"/>
              <a:t>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Instead we do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$STDIN, %</a:t>
            </a:r>
            <a:r>
              <a:rPr lang="en-US" sz="2200" dirty="0" err="1"/>
              <a:t>edi</a:t>
            </a:r>
            <a:r>
              <a:rPr lang="en-US" sz="2200" dirty="0"/>
              <a:t>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That way, we don’t have to remember that 0 stands for </a:t>
            </a:r>
            <a:r>
              <a:rPr lang="en-US" sz="2200" dirty="0" err="1"/>
              <a:t>stdin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Equates</a:t>
            </a:r>
          </a:p>
        </p:txBody>
      </p:sp>
    </p:spTree>
    <p:extLst>
      <p:ext uri="{BB962C8B-B14F-4D97-AF65-F5344CB8AC3E}">
        <p14:creationId xmlns:p14="http://schemas.microsoft.com/office/powerpoint/2010/main" val="365188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To read from the keyboard requires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 Store the maximum number of characters to read in </a:t>
            </a:r>
            <a:r>
              <a:rPr lang="en-US" sz="2200" dirty="0" err="1"/>
              <a:t>edx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movl</a:t>
            </a:r>
            <a:r>
              <a:rPr lang="en-US" sz="2000" dirty="0"/>
              <a:t>    $17, %</a:t>
            </a:r>
            <a:r>
              <a:rPr lang="en-US" sz="2000" dirty="0" err="1"/>
              <a:t>edx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Store the location to read in </a:t>
            </a:r>
            <a:r>
              <a:rPr lang="en-US" sz="2200" dirty="0" err="1"/>
              <a:t>esi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movl</a:t>
            </a:r>
            <a:r>
              <a:rPr lang="en-US" sz="2000" dirty="0"/>
              <a:t>    $</a:t>
            </a:r>
            <a:r>
              <a:rPr lang="en-US" sz="2000" dirty="0" err="1"/>
              <a:t>datalocn</a:t>
            </a:r>
            <a:r>
              <a:rPr lang="en-US" sz="2000" dirty="0"/>
              <a:t>, %</a:t>
            </a:r>
            <a:r>
              <a:rPr lang="en-US" sz="2000" dirty="0" err="1"/>
              <a:t>esi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Move the constant for </a:t>
            </a:r>
            <a:r>
              <a:rPr lang="en-US" sz="2200" dirty="0" err="1"/>
              <a:t>stdin</a:t>
            </a:r>
            <a:r>
              <a:rPr lang="en-US" sz="2200" dirty="0"/>
              <a:t> to </a:t>
            </a:r>
            <a:r>
              <a:rPr lang="en-US" sz="2200" dirty="0" err="1"/>
              <a:t>edi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movl</a:t>
            </a:r>
            <a:r>
              <a:rPr lang="en-US" sz="2000" dirty="0"/>
              <a:t>    $STDIN, %</a:t>
            </a:r>
            <a:r>
              <a:rPr lang="en-US" sz="2000" dirty="0" err="1"/>
              <a:t>edi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Move the constant for read to </a:t>
            </a:r>
            <a:r>
              <a:rPr lang="en-US" sz="2200" dirty="0" err="1"/>
              <a:t>eax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</a:t>
            </a:r>
            <a:r>
              <a:rPr lang="en-US" sz="2000" dirty="0"/>
              <a:t>     $READ, %</a:t>
            </a:r>
            <a:r>
              <a:rPr lang="en-US" sz="2000" dirty="0" err="1"/>
              <a:t>eax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int 0x80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Reading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817942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 the number of characters to write to </a:t>
            </a:r>
            <a:r>
              <a:rPr lang="en-US" sz="2400" dirty="0" err="1"/>
              <a:t>edx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</a:t>
            </a:r>
            <a:r>
              <a:rPr lang="en-US" sz="2200" dirty="0" err="1"/>
              <a:t>promptSiz</a:t>
            </a:r>
            <a:r>
              <a:rPr lang="en-US" sz="2200" dirty="0"/>
              <a:t>, %</a:t>
            </a:r>
            <a:r>
              <a:rPr lang="en-US" sz="2200" dirty="0" err="1"/>
              <a:t>edx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 the address of the output string to </a:t>
            </a:r>
            <a:r>
              <a:rPr lang="en-US" sz="2400" dirty="0" err="1"/>
              <a:t>esi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$prompt, %</a:t>
            </a:r>
            <a:r>
              <a:rPr lang="en-US" sz="2200" dirty="0" err="1"/>
              <a:t>esi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 the constant for </a:t>
            </a:r>
            <a:r>
              <a:rPr lang="en-US" sz="2400" dirty="0" err="1"/>
              <a:t>stdout</a:t>
            </a:r>
            <a:r>
              <a:rPr lang="en-US" sz="2400" dirty="0"/>
              <a:t> to </a:t>
            </a:r>
            <a:r>
              <a:rPr lang="en-US" sz="2400" dirty="0" err="1"/>
              <a:t>edi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$STDOUT, %</a:t>
            </a:r>
            <a:r>
              <a:rPr lang="en-US" sz="2200" dirty="0" err="1"/>
              <a:t>edi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 the constant for write to </a:t>
            </a:r>
            <a:r>
              <a:rPr lang="en-US" sz="2400" dirty="0" err="1"/>
              <a:t>eax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$WRITE, %</a:t>
            </a:r>
            <a:r>
              <a:rPr lang="en-US" sz="2200" dirty="0" err="1"/>
              <a:t>eax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int 0x80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Writing to the Screen</a:t>
            </a:r>
          </a:p>
        </p:txBody>
      </p:sp>
    </p:spTree>
    <p:extLst>
      <p:ext uri="{BB962C8B-B14F-4D97-AF65-F5344CB8AC3E}">
        <p14:creationId xmlns:p14="http://schemas.microsoft.com/office/powerpoint/2010/main" val="310484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Move the constant for exit to </a:t>
            </a:r>
            <a:r>
              <a:rPr lang="en-US" sz="2400" dirty="0" err="1"/>
              <a:t>eax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movl</a:t>
            </a:r>
            <a:r>
              <a:rPr lang="en-US" sz="2200" dirty="0"/>
              <a:t>    $EXIT, %</a:t>
            </a:r>
            <a:r>
              <a:rPr lang="en-US" sz="2200" dirty="0" err="1"/>
              <a:t>eax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int </a:t>
            </a:r>
            <a:r>
              <a:rPr lang="en-US" sz="2400" dirty="0"/>
              <a:t>0x80 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To Exit Back to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702089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To actually do I/O on x86 hardware requires the use of interrupts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 interrupt is exactly what its name suggests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interrupts the processor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processor “sits up and takes notice”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processor stops what it is doing an responds to the interrupt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15891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you press a key to type a letter into an app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CPU better capture that letter right as it comes in from the keyboard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Otherwise, you have to retype it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That would be a sad state of affairs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Need for Interrupts</a:t>
            </a:r>
          </a:p>
        </p:txBody>
      </p:sp>
    </p:spTree>
    <p:extLst>
      <p:ext uri="{BB962C8B-B14F-4D97-AF65-F5344CB8AC3E}">
        <p14:creationId xmlns:p14="http://schemas.microsoft.com/office/powerpoint/2010/main" val="14124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when you press a key, a hardware interrupt is generated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CPU is interrupted and then responds to the interrupt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this case, it “grabs” the letter from the keyboard and transfers it to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then goes back to where it left off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Keyboard Interrupt</a:t>
            </a:r>
          </a:p>
        </p:txBody>
      </p:sp>
    </p:spTree>
    <p:extLst>
      <p:ext uri="{BB962C8B-B14F-4D97-AF65-F5344CB8AC3E}">
        <p14:creationId xmlns:p14="http://schemas.microsoft.com/office/powerpoint/2010/main" val="106725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 When an interrupt occurs, the hardware has to respond </a:t>
            </a:r>
            <a:r>
              <a:rPr lang="en-US" sz="2400" i="1" dirty="0"/>
              <a:t>immediately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pushes 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pushes the flags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jumps to the address containing instructions to process the interrupt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processes the interrupt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then pops the flags and 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So it continues as if nothing happened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Processing Interrupts in General</a:t>
            </a:r>
          </a:p>
        </p:txBody>
      </p:sp>
    </p:spTree>
    <p:extLst>
      <p:ext uri="{BB962C8B-B14F-4D97-AF65-F5344CB8AC3E}">
        <p14:creationId xmlns:p14="http://schemas.microsoft.com/office/powerpoint/2010/main" val="99498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Again, this is all through the hardware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Except for the interrupt processing instructions, it’s all routine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Also, we say we “handle” interrupts instead of processing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Hardware!</a:t>
            </a:r>
          </a:p>
        </p:txBody>
      </p:sp>
    </p:spTree>
    <p:extLst>
      <p:ext uri="{BB962C8B-B14F-4D97-AF65-F5344CB8AC3E}">
        <p14:creationId xmlns:p14="http://schemas.microsoft.com/office/powerpoint/2010/main" val="210946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What’s in a Name?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077739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6288</TotalTime>
  <Words>1389</Words>
  <Application>Microsoft Office PowerPoint</Application>
  <PresentationFormat>On-screen Show (16:9)</PresentationFormat>
  <Paragraphs>206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Signika Negative Light</vt:lpstr>
      <vt:lpstr>Wingdings</vt:lpstr>
      <vt:lpstr>Amatic SC</vt:lpstr>
      <vt:lpstr>Archivo</vt:lpstr>
      <vt:lpstr>Chelsea Market</vt:lpstr>
      <vt:lpstr>Roboto Condensed Light</vt:lpstr>
      <vt:lpstr>Paytone One</vt:lpstr>
      <vt:lpstr>Signika Negative</vt:lpstr>
      <vt:lpstr>Arial</vt:lpstr>
      <vt:lpstr>Distance Learning by Slidesgo</vt:lpstr>
      <vt:lpstr>CS118 Assembly Language</vt:lpstr>
      <vt:lpstr>Section 1</vt:lpstr>
      <vt:lpstr>Interrupts</vt:lpstr>
      <vt:lpstr>Interrupts</vt:lpstr>
      <vt:lpstr>The Need for Interrupts</vt:lpstr>
      <vt:lpstr>The Keyboard Interrupt</vt:lpstr>
      <vt:lpstr>Processing Interrupts in General</vt:lpstr>
      <vt:lpstr>The Hardware!</vt:lpstr>
      <vt:lpstr>What’s in a Name?</vt:lpstr>
      <vt:lpstr>Modules</vt:lpstr>
      <vt:lpstr>How It Works (PUSH and POP)</vt:lpstr>
      <vt:lpstr>The Subroutine “Linkage”</vt:lpstr>
      <vt:lpstr>The Stack</vt:lpstr>
      <vt:lpstr>The PUSH Instruction</vt:lpstr>
      <vt:lpstr>The POP instruction</vt:lpstr>
      <vt:lpstr>POP</vt:lpstr>
      <vt:lpstr>Working with Subroutines</vt:lpstr>
      <vt:lpstr>Creating a Subroutine</vt:lpstr>
      <vt:lpstr>That ret instruction</vt:lpstr>
      <vt:lpstr>Connecting to  C++</vt:lpstr>
      <vt:lpstr>Transparency</vt:lpstr>
      <vt:lpstr>But How Do I Pass in Arguments? How Do I Return a Value?</vt:lpstr>
      <vt:lpstr>Using the Stack</vt:lpstr>
      <vt:lpstr>Calling Subroutines</vt:lpstr>
      <vt:lpstr>A Subroutine</vt:lpstr>
      <vt:lpstr>Calling That Subroutine</vt:lpstr>
      <vt:lpstr>The call/ret Pair</vt:lpstr>
      <vt:lpstr>Register Usage</vt:lpstr>
      <vt:lpstr>Registers The Main Program Should Save before Calling a Subroutine</vt:lpstr>
      <vt:lpstr>Registers a Subroutine Should Not Disturb</vt:lpstr>
      <vt:lpstr>Calling System Subroutines</vt:lpstr>
      <vt:lpstr>esi and edi</vt:lpstr>
      <vt:lpstr>Equates</vt:lpstr>
      <vt:lpstr>Equates</vt:lpstr>
      <vt:lpstr>Reading from the Keyboard</vt:lpstr>
      <vt:lpstr>Writing to the Screen</vt:lpstr>
      <vt:lpstr>To Exit Back to the Operating System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255</cp:revision>
  <dcterms:modified xsi:type="dcterms:W3CDTF">2021-08-03T01:22:27Z</dcterms:modified>
</cp:coreProperties>
</file>